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32" r:id="rId1"/>
  </p:sldMasterIdLst>
  <p:notesMasterIdLst>
    <p:notesMasterId r:id="rId6"/>
  </p:notesMasterIdLst>
  <p:sldIdLst>
    <p:sldId id="408" r:id="rId2"/>
    <p:sldId id="410" r:id="rId3"/>
    <p:sldId id="409" r:id="rId4"/>
    <p:sldId id="295"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E042"/>
    <a:srgbClr val="FFDB61"/>
    <a:srgbClr val="001033"/>
    <a:srgbClr val="FFEBCA"/>
    <a:srgbClr val="F1F5CE"/>
    <a:srgbClr val="FADCD3"/>
    <a:srgbClr val="EDEFC9"/>
    <a:srgbClr val="E2EC9D"/>
    <a:srgbClr val="FFE798"/>
    <a:srgbClr val="F3BB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15" autoAdjust="0"/>
    <p:restoredTop sz="96058"/>
  </p:normalViewPr>
  <p:slideViewPr>
    <p:cSldViewPr snapToGrid="0" snapToObjects="1">
      <p:cViewPr varScale="1">
        <p:scale>
          <a:sx n="127" d="100"/>
          <a:sy n="127" d="100"/>
        </p:scale>
        <p:origin x="1072"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12/16/25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9051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216564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83428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0751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53320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92901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98916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099968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700193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2258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12/16/25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24076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12/16/25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263585997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8DBC8DA-32E0-BEA0-5780-166A54D97B2C}"/>
              </a:ext>
            </a:extLst>
          </p:cNvPr>
          <p:cNvSpPr txBox="1"/>
          <p:nvPr/>
        </p:nvSpPr>
        <p:spPr>
          <a:xfrm>
            <a:off x="1028700" y="1967266"/>
            <a:ext cx="2628900" cy="2547257"/>
          </a:xfrm>
          <a:prstGeom prst="rect">
            <a:avLst/>
          </a:prstGeom>
          <a:noFill/>
        </p:spPr>
        <p:txBody>
          <a:bodyPr vert="horz" lIns="91440" tIns="45720" rIns="91440" bIns="45720" rtlCol="0" anchor="ctr">
            <a:normAutofit/>
          </a:bodyPr>
          <a:lstStyle/>
          <a:p>
            <a:pPr algn="ctr" defTabSz="914400">
              <a:lnSpc>
                <a:spcPct val="90000"/>
              </a:lnSpc>
              <a:spcBef>
                <a:spcPct val="0"/>
              </a:spcBef>
              <a:spcAft>
                <a:spcPts val="600"/>
              </a:spcAft>
            </a:pPr>
            <a:r>
              <a:rPr lang="en-US" sz="3600" b="1" kern="1200">
                <a:solidFill>
                  <a:srgbClr val="FFFFFF"/>
                </a:solidFill>
                <a:latin typeface="+mj-lt"/>
                <a:ea typeface="+mj-ea"/>
                <a:cs typeface="+mj-cs"/>
              </a:rPr>
              <a:t>Risk Response Matrix Template</a:t>
            </a:r>
          </a:p>
        </p:txBody>
      </p:sp>
      <p:pic>
        <p:nvPicPr>
          <p:cNvPr id="2" name="Picture 1" descr="A chart with text overlay&#10;&#10;AI-generated content may be incorrect.">
            <a:extLst>
              <a:ext uri="{FF2B5EF4-FFF2-40B4-BE49-F238E27FC236}">
                <a16:creationId xmlns:a16="http://schemas.microsoft.com/office/drawing/2014/main" id="{45C58F38-0746-25C8-2189-9B165DF524CE}"/>
              </a:ext>
            </a:extLst>
          </p:cNvPr>
          <p:cNvPicPr>
            <a:picLocks noChangeAspect="1"/>
          </p:cNvPicPr>
          <p:nvPr/>
        </p:nvPicPr>
        <p:blipFill>
          <a:blip r:embed="rId2"/>
          <a:stretch>
            <a:fillRect/>
          </a:stretch>
        </p:blipFill>
        <p:spPr>
          <a:xfrm>
            <a:off x="5244442" y="643466"/>
            <a:ext cx="5846447" cy="5568739"/>
          </a:xfrm>
          <a:prstGeom prst="rect">
            <a:avLst/>
          </a:prstGeom>
        </p:spPr>
      </p:pic>
    </p:spTree>
    <p:extLst>
      <p:ext uri="{BB962C8B-B14F-4D97-AF65-F5344CB8AC3E}">
        <p14:creationId xmlns:p14="http://schemas.microsoft.com/office/powerpoint/2010/main" val="2936978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F0AED851-54B9-4765-92D2-F0BE443BE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6824"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chart with text overlay&#10;&#10;AI-generated content may be incorrect.">
            <a:extLst>
              <a:ext uri="{FF2B5EF4-FFF2-40B4-BE49-F238E27FC236}">
                <a16:creationId xmlns:a16="http://schemas.microsoft.com/office/drawing/2014/main" id="{784EDC92-0889-035B-4F74-FC7D79E718D5}"/>
              </a:ext>
            </a:extLst>
          </p:cNvPr>
          <p:cNvPicPr>
            <a:picLocks noChangeAspect="1"/>
          </p:cNvPicPr>
          <p:nvPr/>
        </p:nvPicPr>
        <p:blipFill>
          <a:blip r:embed="rId2"/>
          <a:stretch>
            <a:fillRect/>
          </a:stretch>
        </p:blipFill>
        <p:spPr>
          <a:xfrm>
            <a:off x="733507" y="763104"/>
            <a:ext cx="5536001" cy="5273039"/>
          </a:xfrm>
          <a:prstGeom prst="rect">
            <a:avLst/>
          </a:prstGeom>
        </p:spPr>
      </p:pic>
      <p:grpSp>
        <p:nvGrpSpPr>
          <p:cNvPr id="43" name="Group 42">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60480" y="2984992"/>
            <a:ext cx="731521" cy="673460"/>
            <a:chOff x="3940602" y="308034"/>
            <a:chExt cx="2116791" cy="3428999"/>
          </a:xfrm>
          <a:solidFill>
            <a:schemeClr val="accent4"/>
          </a:solidFill>
        </p:grpSpPr>
        <p:sp>
          <p:nvSpPr>
            <p:cNvPr id="44" name="Rectangle 43">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extBox 6">
            <a:extLst>
              <a:ext uri="{FF2B5EF4-FFF2-40B4-BE49-F238E27FC236}">
                <a16:creationId xmlns:a16="http://schemas.microsoft.com/office/drawing/2014/main" id="{AB79BBCF-6B10-0C83-D443-B11E185FB711}"/>
              </a:ext>
            </a:extLst>
          </p:cNvPr>
          <p:cNvSpPr txBox="1"/>
          <p:nvPr/>
        </p:nvSpPr>
        <p:spPr>
          <a:xfrm>
            <a:off x="0" y="128459"/>
            <a:ext cx="3768132" cy="449036"/>
          </a:xfrm>
          <a:prstGeom prst="rect">
            <a:avLst/>
          </a:prstGeom>
        </p:spPr>
        <p:txBody>
          <a:bodyPr vert="horz" lIns="91440" tIns="45720" rIns="91440" bIns="45720" rtlCol="0" anchor="t">
            <a:normAutofit fontScale="92500" lnSpcReduction="20000"/>
          </a:bodyPr>
          <a:lstStyle/>
          <a:p>
            <a:pPr defTabSz="914400">
              <a:lnSpc>
                <a:spcPct val="90000"/>
              </a:lnSpc>
              <a:spcBef>
                <a:spcPct val="0"/>
              </a:spcBef>
              <a:spcAft>
                <a:spcPts val="600"/>
              </a:spcAft>
            </a:pPr>
            <a:r>
              <a:rPr lang="en-US" sz="3600" kern="1200" dirty="0">
                <a:solidFill>
                  <a:schemeClr val="tx1"/>
                </a:solidFill>
                <a:latin typeface="Century Gothic" panose="020B0502020202020204" pitchFamily="34" charset="0"/>
                <a:ea typeface="+mj-ea"/>
                <a:cs typeface="+mj-cs"/>
              </a:rPr>
              <a:t>Risk Rating Matrix</a:t>
            </a:r>
          </a:p>
        </p:txBody>
      </p:sp>
      <p:sp>
        <p:nvSpPr>
          <p:cNvPr id="9" name="TextBox 8">
            <a:extLst>
              <a:ext uri="{FF2B5EF4-FFF2-40B4-BE49-F238E27FC236}">
                <a16:creationId xmlns:a16="http://schemas.microsoft.com/office/drawing/2014/main" id="{66300D4D-56F3-8D08-092F-A0512142673B}"/>
              </a:ext>
            </a:extLst>
          </p:cNvPr>
          <p:cNvSpPr txBox="1"/>
          <p:nvPr/>
        </p:nvSpPr>
        <p:spPr>
          <a:xfrm>
            <a:off x="7891635" y="167368"/>
            <a:ext cx="2914919" cy="449036"/>
          </a:xfrm>
          <a:prstGeom prst="rect">
            <a:avLst/>
          </a:prstGeom>
        </p:spPr>
        <p:txBody>
          <a:bodyPr vert="horz" lIns="91440" tIns="45720" rIns="91440" bIns="45720" rtlCol="0" anchor="t">
            <a:normAutofit/>
          </a:bodyPr>
          <a:lstStyle/>
          <a:p>
            <a:pPr defTabSz="914400">
              <a:lnSpc>
                <a:spcPct val="90000"/>
              </a:lnSpc>
              <a:spcBef>
                <a:spcPct val="0"/>
              </a:spcBef>
              <a:spcAft>
                <a:spcPts val="600"/>
              </a:spcAft>
            </a:pPr>
            <a:r>
              <a:rPr lang="en-US" sz="2000" kern="1200" dirty="0">
                <a:solidFill>
                  <a:schemeClr val="tx1"/>
                </a:solidFill>
                <a:latin typeface="Century Gothic" panose="020B0502020202020204" pitchFamily="34" charset="0"/>
                <a:ea typeface="+mj-ea"/>
                <a:cs typeface="+mj-cs"/>
              </a:rPr>
              <a:t>How to Use This Matrix </a:t>
            </a:r>
          </a:p>
        </p:txBody>
      </p:sp>
      <p:sp>
        <p:nvSpPr>
          <p:cNvPr id="12" name="TextBox 11">
            <a:extLst>
              <a:ext uri="{FF2B5EF4-FFF2-40B4-BE49-F238E27FC236}">
                <a16:creationId xmlns:a16="http://schemas.microsoft.com/office/drawing/2014/main" id="{8A5DAD00-4C04-B859-1B13-FE91C3CFB271}"/>
              </a:ext>
            </a:extLst>
          </p:cNvPr>
          <p:cNvSpPr txBox="1"/>
          <p:nvPr/>
        </p:nvSpPr>
        <p:spPr>
          <a:xfrm>
            <a:off x="7003014" y="956856"/>
            <a:ext cx="4811778" cy="4662815"/>
          </a:xfrm>
          <a:prstGeom prst="rect">
            <a:avLst/>
          </a:prstGeom>
          <a:noFill/>
        </p:spPr>
        <p:txBody>
          <a:bodyPr wrap="square" rtlCol="0">
            <a:spAutoFit/>
          </a:bodyPr>
          <a:lstStyle/>
          <a:p>
            <a:pPr marL="228600" indent="-228600">
              <a:buAutoNum type="arabicPeriod"/>
            </a:pPr>
            <a:r>
              <a:rPr lang="en-US" sz="1100" b="1" dirty="0">
                <a:latin typeface="Century Gothic" panose="020B0502020202020204" pitchFamily="34" charset="0"/>
              </a:rPr>
              <a:t>Identify the risk, clearly describe it, and assign it an ID.</a:t>
            </a:r>
            <a:br>
              <a:rPr lang="en-US" sz="1100" dirty="0">
                <a:latin typeface="Century Gothic" panose="020B0502020202020204" pitchFamily="34" charset="0"/>
              </a:rPr>
            </a:br>
            <a:endParaRPr lang="en-US" sz="1100" dirty="0">
              <a:latin typeface="Century Gothic" panose="020B0502020202020204" pitchFamily="34" charset="0"/>
            </a:endParaRPr>
          </a:p>
          <a:p>
            <a:pPr marL="228600" indent="-228600">
              <a:buAutoNum type="arabicPeriod"/>
            </a:pPr>
            <a:r>
              <a:rPr lang="en-US" sz="1100" b="1" dirty="0">
                <a:latin typeface="Century Gothic" panose="020B0502020202020204" pitchFamily="34" charset="0"/>
              </a:rPr>
              <a:t>Rate how likely the risk is to occur. </a:t>
            </a:r>
            <a:br>
              <a:rPr lang="en-US" sz="1100" b="1" dirty="0">
                <a:latin typeface="Century Gothic" panose="020B0502020202020204" pitchFamily="34" charset="0"/>
              </a:rPr>
            </a:br>
            <a:br>
              <a:rPr lang="en-US" sz="1100" dirty="0">
                <a:latin typeface="Century Gothic" panose="020B0502020202020204" pitchFamily="34" charset="0"/>
              </a:rPr>
            </a:br>
            <a:r>
              <a:rPr lang="en-US" sz="1100" b="1" dirty="0">
                <a:solidFill>
                  <a:srgbClr val="B7E042"/>
                </a:solidFill>
                <a:latin typeface="Century Gothic" panose="020B0502020202020204" pitchFamily="34" charset="0"/>
              </a:rPr>
              <a:t>1 - 2 = Unlikely </a:t>
            </a:r>
            <a:br>
              <a:rPr lang="en-US" sz="1100" b="1" dirty="0">
                <a:latin typeface="Century Gothic" panose="020B0502020202020204" pitchFamily="34" charset="0"/>
              </a:rPr>
            </a:br>
            <a:r>
              <a:rPr lang="en-US" sz="1100" b="1" dirty="0">
                <a:solidFill>
                  <a:srgbClr val="FFC000"/>
                </a:solidFill>
                <a:latin typeface="Century Gothic" panose="020B0502020202020204" pitchFamily="34" charset="0"/>
              </a:rPr>
              <a:t>3 - 4 = Possible</a:t>
            </a:r>
            <a:br>
              <a:rPr lang="en-US" sz="1100" b="1" dirty="0">
                <a:latin typeface="Century Gothic" panose="020B0502020202020204" pitchFamily="34" charset="0"/>
              </a:rPr>
            </a:br>
            <a:r>
              <a:rPr lang="en-US" sz="1100" b="1" dirty="0">
                <a:solidFill>
                  <a:srgbClr val="FF0000"/>
                </a:solidFill>
                <a:latin typeface="Century Gothic" panose="020B0502020202020204" pitchFamily="34" charset="0"/>
              </a:rPr>
              <a:t>5 = Almost Certain</a:t>
            </a:r>
            <a:br>
              <a:rPr lang="en-US" sz="1100" dirty="0">
                <a:latin typeface="Century Gothic" panose="020B0502020202020204" pitchFamily="34" charset="0"/>
              </a:rPr>
            </a:br>
            <a:endParaRPr lang="en-US" sz="1100" dirty="0">
              <a:latin typeface="Century Gothic" panose="020B0502020202020204" pitchFamily="34" charset="0"/>
            </a:endParaRPr>
          </a:p>
          <a:p>
            <a:pPr marL="228600" indent="-228600">
              <a:buAutoNum type="arabicPeriod"/>
            </a:pPr>
            <a:r>
              <a:rPr lang="en-US" sz="1100" b="1" dirty="0">
                <a:latin typeface="Century Gothic" panose="020B0502020202020204" pitchFamily="34" charset="0"/>
              </a:rPr>
              <a:t>Score the Impact.</a:t>
            </a:r>
            <a:br>
              <a:rPr lang="en-US" sz="1100" dirty="0">
                <a:latin typeface="Century Gothic" panose="020B0502020202020204" pitchFamily="34" charset="0"/>
              </a:rPr>
            </a:br>
            <a:br>
              <a:rPr lang="en-US" sz="1100" dirty="0">
                <a:latin typeface="Century Gothic" panose="020B0502020202020204" pitchFamily="34" charset="0"/>
              </a:rPr>
            </a:br>
            <a:r>
              <a:rPr lang="en-US" sz="1100" b="1" dirty="0">
                <a:solidFill>
                  <a:srgbClr val="B7E042"/>
                </a:solidFill>
                <a:latin typeface="Century Gothic" panose="020B0502020202020204" pitchFamily="34" charset="0"/>
              </a:rPr>
              <a:t>1 - 2 = Minimal Impact</a:t>
            </a:r>
            <a:br>
              <a:rPr lang="en-US" sz="1100" b="1" dirty="0">
                <a:latin typeface="Century Gothic" panose="020B0502020202020204" pitchFamily="34" charset="0"/>
              </a:rPr>
            </a:br>
            <a:r>
              <a:rPr lang="en-US" sz="1100" b="1" dirty="0">
                <a:solidFill>
                  <a:srgbClr val="FFC000"/>
                </a:solidFill>
                <a:latin typeface="Century Gothic" panose="020B0502020202020204" pitchFamily="34" charset="0"/>
              </a:rPr>
              <a:t>3 - 4 = Moderate Impact</a:t>
            </a:r>
            <a:br>
              <a:rPr lang="en-US" sz="1100" b="1" dirty="0">
                <a:latin typeface="Century Gothic" panose="020B0502020202020204" pitchFamily="34" charset="0"/>
              </a:rPr>
            </a:br>
            <a:r>
              <a:rPr lang="en-US" sz="1100" b="1" dirty="0">
                <a:solidFill>
                  <a:srgbClr val="FF0000"/>
                </a:solidFill>
                <a:latin typeface="Century Gothic" panose="020B0502020202020204" pitchFamily="34" charset="0"/>
              </a:rPr>
              <a:t>5 = Critical Impact</a:t>
            </a:r>
            <a:br>
              <a:rPr lang="en-US" sz="1100" dirty="0">
                <a:latin typeface="Century Gothic" panose="020B0502020202020204" pitchFamily="34" charset="0"/>
              </a:rPr>
            </a:br>
            <a:endParaRPr lang="en-US" sz="1100" dirty="0">
              <a:latin typeface="Century Gothic" panose="020B0502020202020204" pitchFamily="34" charset="0"/>
            </a:endParaRPr>
          </a:p>
          <a:p>
            <a:pPr marL="228600" indent="-228600">
              <a:buAutoNum type="arabicPeriod"/>
            </a:pPr>
            <a:r>
              <a:rPr lang="en-US" sz="1100" b="1" dirty="0">
                <a:latin typeface="Century Gothic" panose="020B0502020202020204" pitchFamily="34" charset="0"/>
              </a:rPr>
              <a:t>Calculate the risk score. Multiply probability by impact to determine overall risk severity.</a:t>
            </a:r>
            <a:br>
              <a:rPr lang="en-US" sz="1100" dirty="0">
                <a:latin typeface="Century Gothic" panose="020B0502020202020204" pitchFamily="34" charset="0"/>
              </a:rPr>
            </a:br>
            <a:endParaRPr lang="en-US" sz="1100" dirty="0">
              <a:latin typeface="Century Gothic" panose="020B0502020202020204" pitchFamily="34" charset="0"/>
            </a:endParaRPr>
          </a:p>
          <a:p>
            <a:pPr marL="228600" indent="-228600">
              <a:buAutoNum type="arabicPeriod"/>
            </a:pPr>
            <a:r>
              <a:rPr lang="en-US" sz="1100" b="1" dirty="0">
                <a:latin typeface="Century Gothic" panose="020B0502020202020204" pitchFamily="34" charset="0"/>
              </a:rPr>
              <a:t>Determine the response strategy.</a:t>
            </a:r>
            <a:br>
              <a:rPr lang="en-US" sz="1100" dirty="0">
                <a:latin typeface="Century Gothic" panose="020B0502020202020204" pitchFamily="34" charset="0"/>
              </a:rPr>
            </a:br>
            <a:br>
              <a:rPr lang="en-US" sz="1100" dirty="0">
                <a:latin typeface="Century Gothic" panose="020B0502020202020204" pitchFamily="34" charset="0"/>
              </a:rPr>
            </a:br>
            <a:r>
              <a:rPr lang="en-US" sz="1100" b="1" dirty="0">
                <a:solidFill>
                  <a:srgbClr val="FF0000"/>
                </a:solidFill>
                <a:latin typeface="Century Gothic" panose="020B0502020202020204" pitchFamily="34" charset="0"/>
              </a:rPr>
              <a:t>Avoid: Eliminate the risk.</a:t>
            </a:r>
            <a:br>
              <a:rPr lang="en-US" sz="1100" b="1" dirty="0">
                <a:latin typeface="Century Gothic" panose="020B0502020202020204" pitchFamily="34" charset="0"/>
              </a:rPr>
            </a:br>
            <a:r>
              <a:rPr lang="en-US" sz="1100" b="1" dirty="0">
                <a:solidFill>
                  <a:srgbClr val="FFDB61"/>
                </a:solidFill>
                <a:latin typeface="Century Gothic" panose="020B0502020202020204" pitchFamily="34" charset="0"/>
              </a:rPr>
              <a:t>Transfer: Shift the risk to a third party.</a:t>
            </a:r>
            <a:br>
              <a:rPr lang="en-US" sz="1100" b="1" dirty="0">
                <a:latin typeface="Century Gothic" panose="020B0502020202020204" pitchFamily="34" charset="0"/>
              </a:rPr>
            </a:br>
            <a:r>
              <a:rPr lang="en-US" sz="1100" b="1" dirty="0">
                <a:solidFill>
                  <a:srgbClr val="FFC000"/>
                </a:solidFill>
                <a:latin typeface="Century Gothic" panose="020B0502020202020204" pitchFamily="34" charset="0"/>
              </a:rPr>
              <a:t>Mitigate: Reduce the likelihood or impact.</a:t>
            </a:r>
            <a:br>
              <a:rPr lang="en-US" sz="1100" b="1" dirty="0">
                <a:latin typeface="Century Gothic" panose="020B0502020202020204" pitchFamily="34" charset="0"/>
              </a:rPr>
            </a:br>
            <a:r>
              <a:rPr lang="en-US" sz="1100" b="1" dirty="0">
                <a:solidFill>
                  <a:srgbClr val="B7E042"/>
                </a:solidFill>
                <a:latin typeface="Century Gothic" panose="020B0502020202020204" pitchFamily="34" charset="0"/>
              </a:rPr>
              <a:t>Retain: Accept and monitor the risk.</a:t>
            </a:r>
            <a:br>
              <a:rPr lang="en-US" sz="1100" dirty="0">
                <a:latin typeface="Century Gothic" panose="020B0502020202020204" pitchFamily="34" charset="0"/>
              </a:rPr>
            </a:br>
            <a:endParaRPr lang="en-US" sz="1100" dirty="0">
              <a:latin typeface="Century Gothic" panose="020B0502020202020204" pitchFamily="34" charset="0"/>
            </a:endParaRPr>
          </a:p>
          <a:p>
            <a:pPr marL="228600" indent="-228600">
              <a:buAutoNum type="arabicPeriod"/>
            </a:pPr>
            <a:r>
              <a:rPr lang="en-US" sz="1100" b="1" dirty="0">
                <a:latin typeface="Century Gothic" panose="020B0502020202020204" pitchFamily="34" charset="0"/>
              </a:rPr>
              <a:t>Plan and assign actions</a:t>
            </a:r>
            <a:br>
              <a:rPr lang="en-US" sz="1100" dirty="0">
                <a:latin typeface="Century Gothic" panose="020B0502020202020204" pitchFamily="34" charset="0"/>
              </a:rPr>
            </a:br>
            <a:endParaRPr lang="en-US" sz="1100" dirty="0">
              <a:latin typeface="Century Gothic" panose="020B0502020202020204" pitchFamily="34" charset="0"/>
            </a:endParaRPr>
          </a:p>
          <a:p>
            <a:pPr marL="228600" indent="-228600">
              <a:buAutoNum type="arabicPeriod"/>
            </a:pPr>
            <a:r>
              <a:rPr lang="en-US" sz="1100" b="1" dirty="0">
                <a:latin typeface="Century Gothic" panose="020B0502020202020204" pitchFamily="34" charset="0"/>
              </a:rPr>
              <a:t>Monitor and review</a:t>
            </a:r>
          </a:p>
        </p:txBody>
      </p:sp>
    </p:spTree>
    <p:extLst>
      <p:ext uri="{BB962C8B-B14F-4D97-AF65-F5344CB8AC3E}">
        <p14:creationId xmlns:p14="http://schemas.microsoft.com/office/powerpoint/2010/main" val="3284056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4ED1BA1-146E-8662-3F11-0D89ACCBBF50}"/>
              </a:ext>
            </a:extLst>
          </p:cNvPr>
          <p:cNvSpPr txBox="1"/>
          <p:nvPr/>
        </p:nvSpPr>
        <p:spPr>
          <a:xfrm>
            <a:off x="195945" y="78712"/>
            <a:ext cx="3285626" cy="523220"/>
          </a:xfrm>
          <a:prstGeom prst="rect">
            <a:avLst/>
          </a:prstGeom>
          <a:noFill/>
          <a:effectLst>
            <a:outerShdw blurRad="50800" dist="38100" dir="5400000" algn="t" rotWithShape="0">
              <a:prstClr val="black">
                <a:alpha val="40000"/>
              </a:prstClr>
            </a:outerShdw>
          </a:effectLst>
        </p:spPr>
        <p:txBody>
          <a:bodyPr wrap="square" rtlCol="0">
            <a:spAutoFit/>
          </a:bodyPr>
          <a:lstStyle/>
          <a:p>
            <a:r>
              <a:rPr lang="en-US" sz="2800" dirty="0">
                <a:latin typeface="Century Gothic" panose="020B0502020202020204" pitchFamily="34" charset="0"/>
              </a:rPr>
              <a:t>Risk Register</a:t>
            </a:r>
          </a:p>
        </p:txBody>
      </p:sp>
      <p:graphicFrame>
        <p:nvGraphicFramePr>
          <p:cNvPr id="7" name="Table 6">
            <a:extLst>
              <a:ext uri="{FF2B5EF4-FFF2-40B4-BE49-F238E27FC236}">
                <a16:creationId xmlns:a16="http://schemas.microsoft.com/office/drawing/2014/main" id="{12F6C3D5-BB50-E739-1EB1-9CAF5CFCA5AC}"/>
              </a:ext>
            </a:extLst>
          </p:cNvPr>
          <p:cNvGraphicFramePr>
            <a:graphicFrameLocks noGrp="1"/>
          </p:cNvGraphicFramePr>
          <p:nvPr>
            <p:extLst>
              <p:ext uri="{D42A27DB-BD31-4B8C-83A1-F6EECF244321}">
                <p14:modId xmlns:p14="http://schemas.microsoft.com/office/powerpoint/2010/main" val="2919530163"/>
              </p:ext>
            </p:extLst>
          </p:nvPr>
        </p:nvGraphicFramePr>
        <p:xfrm>
          <a:off x="195945" y="933877"/>
          <a:ext cx="11800108" cy="4990245"/>
        </p:xfrm>
        <a:graphic>
          <a:graphicData uri="http://schemas.openxmlformats.org/drawingml/2006/table">
            <a:tbl>
              <a:tblPr firstRow="1" bandRow="1">
                <a:tableStyleId>{5C22544A-7EE6-4342-B048-85BDC9FD1C3A}</a:tableStyleId>
              </a:tblPr>
              <a:tblGrid>
                <a:gridCol w="590282">
                  <a:extLst>
                    <a:ext uri="{9D8B030D-6E8A-4147-A177-3AD203B41FA5}">
                      <a16:colId xmlns:a16="http://schemas.microsoft.com/office/drawing/2014/main" val="1332078258"/>
                    </a:ext>
                  </a:extLst>
                </a:gridCol>
                <a:gridCol w="1180565">
                  <a:extLst>
                    <a:ext uri="{9D8B030D-6E8A-4147-A177-3AD203B41FA5}">
                      <a16:colId xmlns:a16="http://schemas.microsoft.com/office/drawing/2014/main" val="3651330197"/>
                    </a:ext>
                  </a:extLst>
                </a:gridCol>
                <a:gridCol w="1268754">
                  <a:extLst>
                    <a:ext uri="{9D8B030D-6E8A-4147-A177-3AD203B41FA5}">
                      <a16:colId xmlns:a16="http://schemas.microsoft.com/office/drawing/2014/main" val="2692243686"/>
                    </a:ext>
                  </a:extLst>
                </a:gridCol>
                <a:gridCol w="954028">
                  <a:extLst>
                    <a:ext uri="{9D8B030D-6E8A-4147-A177-3AD203B41FA5}">
                      <a16:colId xmlns:a16="http://schemas.microsoft.com/office/drawing/2014/main" val="2812040821"/>
                    </a:ext>
                  </a:extLst>
                </a:gridCol>
                <a:gridCol w="945134">
                  <a:extLst>
                    <a:ext uri="{9D8B030D-6E8A-4147-A177-3AD203B41FA5}">
                      <a16:colId xmlns:a16="http://schemas.microsoft.com/office/drawing/2014/main" val="3450148464"/>
                    </a:ext>
                  </a:extLst>
                </a:gridCol>
                <a:gridCol w="693336">
                  <a:extLst>
                    <a:ext uri="{9D8B030D-6E8A-4147-A177-3AD203B41FA5}">
                      <a16:colId xmlns:a16="http://schemas.microsoft.com/office/drawing/2014/main" val="2716132982"/>
                    </a:ext>
                  </a:extLst>
                </a:gridCol>
                <a:gridCol w="768775">
                  <a:extLst>
                    <a:ext uri="{9D8B030D-6E8A-4147-A177-3AD203B41FA5}">
                      <a16:colId xmlns:a16="http://schemas.microsoft.com/office/drawing/2014/main" val="1886927880"/>
                    </a:ext>
                  </a:extLst>
                </a:gridCol>
                <a:gridCol w="1400074">
                  <a:extLst>
                    <a:ext uri="{9D8B030D-6E8A-4147-A177-3AD203B41FA5}">
                      <a16:colId xmlns:a16="http://schemas.microsoft.com/office/drawing/2014/main" val="4283417124"/>
                    </a:ext>
                  </a:extLst>
                </a:gridCol>
                <a:gridCol w="999790">
                  <a:extLst>
                    <a:ext uri="{9D8B030D-6E8A-4147-A177-3AD203B41FA5}">
                      <a16:colId xmlns:a16="http://schemas.microsoft.com/office/drawing/2014/main" val="2102685711"/>
                    </a:ext>
                  </a:extLst>
                </a:gridCol>
                <a:gridCol w="999790">
                  <a:extLst>
                    <a:ext uri="{9D8B030D-6E8A-4147-A177-3AD203B41FA5}">
                      <a16:colId xmlns:a16="http://schemas.microsoft.com/office/drawing/2014/main" val="2496076417"/>
                    </a:ext>
                  </a:extLst>
                </a:gridCol>
                <a:gridCol w="999790">
                  <a:extLst>
                    <a:ext uri="{9D8B030D-6E8A-4147-A177-3AD203B41FA5}">
                      <a16:colId xmlns:a16="http://schemas.microsoft.com/office/drawing/2014/main" val="3440920179"/>
                    </a:ext>
                  </a:extLst>
                </a:gridCol>
                <a:gridCol w="999790">
                  <a:extLst>
                    <a:ext uri="{9D8B030D-6E8A-4147-A177-3AD203B41FA5}">
                      <a16:colId xmlns:a16="http://schemas.microsoft.com/office/drawing/2014/main" val="4074473787"/>
                    </a:ext>
                  </a:extLst>
                </a:gridCol>
              </a:tblGrid>
              <a:tr h="493284">
                <a:tc>
                  <a:txBody>
                    <a:bodyPr/>
                    <a:lstStyle/>
                    <a:p>
                      <a:pPr algn="ctr"/>
                      <a:r>
                        <a:rPr lang="en-US" sz="1100" b="1" dirty="0">
                          <a:solidFill>
                            <a:schemeClr val="tx1">
                              <a:lumMod val="75000"/>
                              <a:lumOff val="25000"/>
                            </a:schemeClr>
                          </a:solidFill>
                          <a:latin typeface="Century Gothic" panose="020B0502020202020204" pitchFamily="34" charset="0"/>
                        </a:rPr>
                        <a:t>Risk ID</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a:r>
                        <a:rPr lang="en-US" sz="1100" b="1" dirty="0">
                          <a:solidFill>
                            <a:schemeClr val="tx1">
                              <a:lumMod val="75000"/>
                              <a:lumOff val="25000"/>
                            </a:schemeClr>
                          </a:solidFill>
                          <a:latin typeface="Century Gothic" panose="020B0502020202020204" pitchFamily="34" charset="0"/>
                        </a:rPr>
                        <a:t>Title</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a:r>
                        <a:rPr lang="en-US" sz="1100" b="1" dirty="0">
                          <a:solidFill>
                            <a:schemeClr val="tx1">
                              <a:lumMod val="75000"/>
                              <a:lumOff val="25000"/>
                            </a:schemeClr>
                          </a:solidFill>
                          <a:latin typeface="Century Gothic" panose="020B0502020202020204" pitchFamily="34" charset="0"/>
                        </a:rPr>
                        <a:t>Risk Description</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a:r>
                        <a:rPr lang="en-US" sz="1100" b="1" dirty="0">
                          <a:solidFill>
                            <a:schemeClr val="tx1">
                              <a:lumMod val="75000"/>
                              <a:lumOff val="25000"/>
                            </a:schemeClr>
                          </a:solidFill>
                          <a:latin typeface="Century Gothic" panose="020B0502020202020204" pitchFamily="34" charset="0"/>
                        </a:rPr>
                        <a:t>Category</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a:r>
                        <a:rPr lang="en-US" sz="1100" b="1" dirty="0">
                          <a:solidFill>
                            <a:schemeClr val="tx1">
                              <a:lumMod val="75000"/>
                              <a:lumOff val="25000"/>
                            </a:schemeClr>
                          </a:solidFill>
                          <a:latin typeface="Century Gothic" panose="020B0502020202020204" pitchFamily="34" charset="0"/>
                        </a:rPr>
                        <a:t>Probability</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a:r>
                        <a:rPr lang="en-US" sz="1100" b="1" dirty="0">
                          <a:solidFill>
                            <a:schemeClr val="tx1">
                              <a:lumMod val="75000"/>
                              <a:lumOff val="25000"/>
                            </a:schemeClr>
                          </a:solidFill>
                          <a:latin typeface="Century Gothic" panose="020B0502020202020204" pitchFamily="34" charset="0"/>
                        </a:rPr>
                        <a:t>Impact</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a:r>
                        <a:rPr lang="en-US" sz="1100" b="1" dirty="0">
                          <a:solidFill>
                            <a:schemeClr val="tx1">
                              <a:lumMod val="75000"/>
                              <a:lumOff val="25000"/>
                            </a:schemeClr>
                          </a:solidFill>
                          <a:latin typeface="Century Gothic" panose="020B0502020202020204" pitchFamily="34" charset="0"/>
                        </a:rPr>
                        <a:t>Risk Score</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a:r>
                        <a:rPr lang="en-US" sz="1100" b="1" dirty="0">
                          <a:solidFill>
                            <a:schemeClr val="tx1">
                              <a:lumMod val="75000"/>
                              <a:lumOff val="25000"/>
                            </a:schemeClr>
                          </a:solidFill>
                          <a:latin typeface="Century Gothic" panose="020B0502020202020204" pitchFamily="34" charset="0"/>
                        </a:rPr>
                        <a:t>Response Type</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a:r>
                        <a:rPr lang="en-US" sz="1100" b="1" dirty="0">
                          <a:solidFill>
                            <a:schemeClr val="tx1">
                              <a:lumMod val="75000"/>
                              <a:lumOff val="25000"/>
                            </a:schemeClr>
                          </a:solidFill>
                          <a:latin typeface="Century Gothic" panose="020B0502020202020204" pitchFamily="34" charset="0"/>
                        </a:rPr>
                        <a:t>Owner</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a:r>
                        <a:rPr lang="en-US" sz="1100" b="1" dirty="0">
                          <a:solidFill>
                            <a:schemeClr val="tx1">
                              <a:lumMod val="75000"/>
                              <a:lumOff val="25000"/>
                            </a:schemeClr>
                          </a:solidFill>
                          <a:latin typeface="Century Gothic" panose="020B0502020202020204" pitchFamily="34" charset="0"/>
                        </a:rPr>
                        <a:t>Planned Response</a:t>
                      </a:r>
                      <a:endParaRPr lang="en-US" sz="1100" b="1" i="1" dirty="0">
                        <a:solidFill>
                          <a:schemeClr val="tx1">
                            <a:lumMod val="75000"/>
                            <a:lumOff val="25000"/>
                          </a:schemeClr>
                        </a:solidFill>
                        <a:latin typeface="Century Gothic" panose="020B0502020202020204" pitchFamily="34" charset="0"/>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a:r>
                        <a:rPr lang="en-US" sz="1100" b="1" dirty="0">
                          <a:solidFill>
                            <a:schemeClr val="tx1">
                              <a:lumMod val="75000"/>
                              <a:lumOff val="25000"/>
                            </a:schemeClr>
                          </a:solidFill>
                          <a:latin typeface="Century Gothic" panose="020B0502020202020204" pitchFamily="34" charset="0"/>
                        </a:rPr>
                        <a:t>Status</a:t>
                      </a:r>
                      <a:endParaRPr lang="en-US" sz="1100" b="1" i="1" dirty="0">
                        <a:solidFill>
                          <a:schemeClr val="tx1">
                            <a:lumMod val="75000"/>
                            <a:lumOff val="25000"/>
                          </a:schemeClr>
                        </a:solidFill>
                        <a:latin typeface="Century Gothic" panose="020B0502020202020204" pitchFamily="34" charset="0"/>
                      </a:endParaRP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a:r>
                        <a:rPr lang="en-US" sz="1100" b="1" i="1" dirty="0">
                          <a:solidFill>
                            <a:schemeClr val="tx1">
                              <a:lumMod val="75000"/>
                              <a:lumOff val="25000"/>
                            </a:schemeClr>
                          </a:solidFill>
                          <a:latin typeface="Century Gothic" panose="020B0502020202020204" pitchFamily="34" charset="0"/>
                        </a:rPr>
                        <a:t>Target Date</a:t>
                      </a:r>
                    </a:p>
                  </a:txBody>
                  <a:tcPr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105192551"/>
                  </a:ext>
                </a:extLst>
              </a:tr>
              <a:tr h="493284">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32838131"/>
                  </a:ext>
                </a:extLst>
              </a:tr>
              <a:tr h="493284">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183399299"/>
                  </a:ext>
                </a:extLst>
              </a:tr>
              <a:tr h="550689">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663409792"/>
                  </a:ext>
                </a:extLst>
              </a:tr>
              <a:tr h="493284">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170708493"/>
                  </a:ext>
                </a:extLst>
              </a:tr>
              <a:tr h="493284">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960628536"/>
                  </a:ext>
                </a:extLst>
              </a:tr>
              <a:tr h="493284">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234278997"/>
                  </a:ext>
                </a:extLst>
              </a:tr>
              <a:tr h="493284">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175102916"/>
                  </a:ext>
                </a:extLst>
              </a:tr>
              <a:tr h="493284">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818239629"/>
                  </a:ext>
                </a:extLst>
              </a:tr>
              <a:tr h="493284">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endParaRPr lang="en-US" sz="1000" dirty="0">
                        <a:latin typeface="Century Gothic" panose="020B0502020202020204" pitchFamily="34" charset="0"/>
                      </a:endParaRPr>
                    </a:p>
                  </a:txBody>
                  <a:tcP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237389674"/>
                  </a:ext>
                </a:extLst>
              </a:tr>
            </a:tbl>
          </a:graphicData>
        </a:graphic>
      </p:graphicFrame>
      <p:cxnSp>
        <p:nvCxnSpPr>
          <p:cNvPr id="13" name="Straight Connector 12">
            <a:extLst>
              <a:ext uri="{FF2B5EF4-FFF2-40B4-BE49-F238E27FC236}">
                <a16:creationId xmlns:a16="http://schemas.microsoft.com/office/drawing/2014/main" id="{CFF0FC49-3159-F87B-4EA9-40654077769C}"/>
              </a:ext>
            </a:extLst>
          </p:cNvPr>
          <p:cNvCxnSpPr>
            <a:cxnSpLocks/>
          </p:cNvCxnSpPr>
          <p:nvPr/>
        </p:nvCxnSpPr>
        <p:spPr>
          <a:xfrm>
            <a:off x="195945" y="626921"/>
            <a:ext cx="3037114" cy="0"/>
          </a:xfrm>
          <a:prstGeom prst="line">
            <a:avLst/>
          </a:prstGeom>
          <a:ln>
            <a:solidFill>
              <a:schemeClr val="bg1">
                <a:lumMod val="50000"/>
              </a:schemeClr>
            </a:solidFill>
          </a:ln>
          <a:effectLst>
            <a:outerShdw blurRad="50800" dist="38100" dir="5400000" algn="t"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4D2AA40-6B47-33C0-7C4B-EA3BED947F91}"/>
              </a:ext>
            </a:extLst>
          </p:cNvPr>
          <p:cNvSpPr txBox="1"/>
          <p:nvPr/>
        </p:nvSpPr>
        <p:spPr>
          <a:xfrm>
            <a:off x="4442504" y="6383428"/>
            <a:ext cx="3306990" cy="369332"/>
          </a:xfrm>
          <a:prstGeom prst="rect">
            <a:avLst/>
          </a:prstGeom>
        </p:spPr>
        <p:txBody>
          <a:bodyPr vert="horz" lIns="91440" tIns="45720" rIns="91440" bIns="45720" rtlCol="0" anchor="b">
            <a:normAutofit/>
          </a:bodyPr>
          <a:lstStyle/>
          <a:p>
            <a:pPr defTabSz="914400">
              <a:lnSpc>
                <a:spcPct val="90000"/>
              </a:lnSpc>
              <a:spcBef>
                <a:spcPts val="1000"/>
              </a:spcBef>
              <a:spcAft>
                <a:spcPts val="600"/>
              </a:spcAft>
            </a:pPr>
            <a:r>
              <a:rPr lang="en-US" sz="2000" i="1" kern="1200" dirty="0">
                <a:solidFill>
                  <a:schemeClr val="tx1"/>
                </a:solidFill>
                <a:latin typeface="+mn-lt"/>
                <a:ea typeface="+mn-ea"/>
                <a:cs typeface="+mn-cs"/>
              </a:rPr>
              <a:t>Provided by Smartsheet, Inc.</a:t>
            </a:r>
          </a:p>
        </p:txBody>
      </p:sp>
    </p:spTree>
    <p:extLst>
      <p:ext uri="{BB962C8B-B14F-4D97-AF65-F5344CB8AC3E}">
        <p14:creationId xmlns:p14="http://schemas.microsoft.com/office/powerpoint/2010/main" val="30689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17522</TotalTime>
  <Words>269</Words>
  <Application>Microsoft Macintosh PowerPoint</Application>
  <PresentationFormat>Widescreen</PresentationFormat>
  <Paragraphs>28</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365</cp:revision>
  <cp:lastPrinted>2024-02-20T23:48:17Z</cp:lastPrinted>
  <dcterms:created xsi:type="dcterms:W3CDTF">2021-07-07T23:54:57Z</dcterms:created>
  <dcterms:modified xsi:type="dcterms:W3CDTF">2025-12-16T23:51:03Z</dcterms:modified>
</cp:coreProperties>
</file>