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20" r:id="rId3"/>
    <p:sldId id="345"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4C36"/>
    <a:srgbClr val="E4774A"/>
    <a:srgbClr val="E9AB77"/>
    <a:srgbClr val="ECD6B2"/>
    <a:srgbClr val="89D0C2"/>
    <a:srgbClr val="56BFD2"/>
    <a:srgbClr val="4494A2"/>
    <a:srgbClr val="264065"/>
    <a:srgbClr val="74B0A3"/>
    <a:srgbClr val="387E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86447"/>
  </p:normalViewPr>
  <p:slideViewPr>
    <p:cSldViewPr snapToGrid="0" snapToObjects="1">
      <p:cViewPr varScale="1">
        <p:scale>
          <a:sx n="128" d="100"/>
          <a:sy n="128" d="100"/>
        </p:scale>
        <p:origin x="520"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4/11/22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983326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4/11/22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4/11/22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4/11/22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4/11/22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r>
              <a:rPr lang="fr" sz="3600" dirty="0">
                <a:latin typeface="Century Gothic" panose="020B0502020202020204" pitchFamily="34" charset="0"/>
              </a:rPr>
              <a:t>Remarques sur l'utilisation de ce modèle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9" y="3526114"/>
            <a:ext cx="5962754" cy="2616101"/>
          </a:xfrm>
          <a:prstGeom prst="rect">
            <a:avLst/>
          </a:prstGeom>
          <a:noFill/>
        </p:spPr>
        <p:txBody>
          <a:bodyPr wrap="square" rtlCol="0">
            <a:spAutoFit/>
          </a:bodyPr>
          <a:lstStyle/>
          <a:p>
            <a:pPr>
              <a:spcAft>
                <a:spcPts val="600"/>
              </a:spcAft>
            </a:pPr>
            <a:r>
              <a:rPr lang="fr" sz="1600" dirty="0">
                <a:latin typeface="Century Gothic" panose="020B0502020202020204" pitchFamily="34" charset="0"/>
              </a:rPr>
              <a:t>Entrez les années représentées dans votre plan. </a:t>
            </a:r>
            <a:endParaRPr lang="en-US" sz="800" dirty="0">
              <a:latin typeface="Century Gothic" panose="020B0502020202020204" pitchFamily="34" charset="0"/>
            </a:endParaRPr>
          </a:p>
          <a:p>
            <a:endParaRPr lang="en-US" sz="1600" dirty="0">
              <a:latin typeface="Century Gothic" panose="020B0502020202020204" pitchFamily="34" charset="0"/>
            </a:endParaRPr>
          </a:p>
          <a:p>
            <a:pPr>
              <a:spcAft>
                <a:spcPts val="600"/>
              </a:spcAft>
            </a:pPr>
            <a:r>
              <a:rPr lang="fr" sz="1600" dirty="0">
                <a:latin typeface="Century Gothic" panose="020B0502020202020204" pitchFamily="34" charset="0"/>
              </a:rPr>
              <a:t>Ajustez les barres pour représenter la durée par activité.  Ajoutez des dates de début et de fin, des dates de jalon et des informations supplémentaires dans chaque barre ou dans la zone du graphique. </a:t>
            </a:r>
          </a:p>
          <a:p>
            <a:pPr>
              <a:spcAft>
                <a:spcPts val="600"/>
              </a:spcAft>
            </a:pPr>
            <a:endParaRPr lang="en-US" sz="1600" dirty="0">
              <a:latin typeface="Century Gothic" panose="020B0502020202020204" pitchFamily="34" charset="0"/>
            </a:endParaRPr>
          </a:p>
          <a:p>
            <a:pPr>
              <a:spcAft>
                <a:spcPts val="600"/>
              </a:spcAft>
            </a:pPr>
            <a:r>
              <a:rPr lang="fr" sz="1600" dirty="0">
                <a:latin typeface="Century Gothic" panose="020B0502020202020204" pitchFamily="34" charset="0"/>
              </a:rPr>
              <a:t>La touche de couleur sous le graphique peut être utilisée pour distinguer les propriétaires et les types d'activités. </a:t>
            </a:r>
          </a:p>
          <a:p>
            <a:pPr>
              <a:spcAft>
                <a:spcPts val="600"/>
              </a:spcAft>
            </a:pPr>
            <a:endParaRPr lang="en-US" sz="1600" dirty="0">
              <a:latin typeface="Century Gothic" panose="020B0502020202020204" pitchFamily="34" charset="0"/>
            </a:endParaRP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r>
              <a:rPr lang="fr" sz="2400" b="1" dirty="0">
                <a:solidFill>
                  <a:schemeClr val="tx1">
                    <a:lumMod val="65000"/>
                    <a:lumOff val="35000"/>
                  </a:schemeClr>
                </a:solidFill>
                <a:latin typeface="Century Gothic" panose="020B0502020202020204" pitchFamily="34" charset="0"/>
              </a:rPr>
              <a:t>MODÈLE DE FEUILLE DE ROUTE DE PROJET SUR 3 ANS</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a:r>
              <a:rPr lang="fr" dirty="0">
                <a:solidFill>
                  <a:schemeClr val="bg1"/>
                </a:solidFill>
                <a:latin typeface="Century Gothic" panose="020B0502020202020204" pitchFamily="34" charset="0"/>
              </a:rPr>
              <a:t>FEUILLE DE ROUTE DU PROJET SUR 3 ANS</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2953444532"/>
              </p:ext>
            </p:extLst>
          </p:nvPr>
        </p:nvGraphicFramePr>
        <p:xfrm>
          <a:off x="327121" y="425489"/>
          <a:ext cx="11550140" cy="5212110"/>
        </p:xfrm>
        <a:graphic>
          <a:graphicData uri="http://schemas.openxmlformats.org/drawingml/2006/table">
            <a:tbl>
              <a:tblPr firstRow="1" bandRow="1">
                <a:tableStyleId>{5C22544A-7EE6-4342-B048-85BDC9FD1C3A}</a:tableStyleId>
              </a:tblPr>
              <a:tblGrid>
                <a:gridCol w="3330479">
                  <a:extLst>
                    <a:ext uri="{9D8B030D-6E8A-4147-A177-3AD203B41FA5}">
                      <a16:colId xmlns:a16="http://schemas.microsoft.com/office/drawing/2014/main" val="602210714"/>
                    </a:ext>
                  </a:extLst>
                </a:gridCol>
                <a:gridCol w="2739887">
                  <a:extLst>
                    <a:ext uri="{9D8B030D-6E8A-4147-A177-3AD203B41FA5}">
                      <a16:colId xmlns:a16="http://schemas.microsoft.com/office/drawing/2014/main" val="745651107"/>
                    </a:ext>
                  </a:extLst>
                </a:gridCol>
                <a:gridCol w="2739887">
                  <a:extLst>
                    <a:ext uri="{9D8B030D-6E8A-4147-A177-3AD203B41FA5}">
                      <a16:colId xmlns:a16="http://schemas.microsoft.com/office/drawing/2014/main" val="3839570682"/>
                    </a:ext>
                  </a:extLst>
                </a:gridCol>
                <a:gridCol w="2739887">
                  <a:extLst>
                    <a:ext uri="{9D8B030D-6E8A-4147-A177-3AD203B41FA5}">
                      <a16:colId xmlns:a16="http://schemas.microsoft.com/office/drawing/2014/main" val="3893106002"/>
                    </a:ext>
                  </a:extLst>
                </a:gridCol>
              </a:tblGrid>
              <a:tr h="335256">
                <a:tc>
                  <a:txBody>
                    <a:bodyPr/>
                    <a:lstStyle/>
                    <a:p>
                      <a:pPr>
                        <a:lnSpc>
                          <a:spcPct val="100000"/>
                        </a:lnSpc>
                      </a:pPr>
                      <a:r>
                        <a:rPr lang="fr" sz="1000" dirty="0">
                          <a:solidFill>
                            <a:schemeClr val="tx1"/>
                          </a:solidFill>
                          <a:latin typeface="Century Gothic" panose="020B0502020202020204" pitchFamily="34" charset="0"/>
                        </a:rPr>
                        <a:t>FLUX</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fr" sz="1600" b="0" dirty="0">
                          <a:solidFill>
                            <a:schemeClr val="tx1"/>
                          </a:solidFill>
                          <a:latin typeface="Century Gothic" panose="020B0502020202020204" pitchFamily="34" charset="0"/>
                        </a:rPr>
                        <a:t>ANNÉE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fr" sz="1600" b="0" dirty="0">
                          <a:solidFill>
                            <a:schemeClr val="tx1"/>
                          </a:solidFill>
                          <a:latin typeface="Century Gothic" panose="020B0502020202020204" pitchFamily="34" charset="0"/>
                        </a:rPr>
                        <a:t>ANNÉE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fr" sz="1600" b="0" dirty="0">
                          <a:solidFill>
                            <a:schemeClr val="tx1"/>
                          </a:solidFill>
                          <a:latin typeface="Century Gothic" panose="020B0502020202020204" pitchFamily="34" charset="0"/>
                        </a:rPr>
                        <a:t>ANNÉE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325122">
                <a:tc>
                  <a:txBody>
                    <a:bodyPr/>
                    <a:lstStyle/>
                    <a:p>
                      <a:pPr>
                        <a:lnSpc>
                          <a:spcPct val="100000"/>
                        </a:lnSpc>
                      </a:pPr>
                      <a:r>
                        <a:rPr lang="fr" sz="1000" b="0" dirty="0">
                          <a:solidFill>
                            <a:schemeClr val="tx1"/>
                          </a:solidFill>
                          <a:latin typeface="Century Gothic" panose="020B0502020202020204" pitchFamily="34" charset="0"/>
                        </a:rPr>
                        <a:t>VOLET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2965858687"/>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4200816345"/>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992502013"/>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699537522"/>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119141191"/>
                  </a:ext>
                </a:extLst>
              </a:tr>
              <a:tr h="325122">
                <a:tc>
                  <a:txBody>
                    <a:bodyPr/>
                    <a:lstStyle/>
                    <a:p>
                      <a:pPr>
                        <a:lnSpc>
                          <a:spcPct val="100000"/>
                        </a:lnSpc>
                      </a:pPr>
                      <a:r>
                        <a:rPr lang="fr" sz="1000" b="0" dirty="0">
                          <a:solidFill>
                            <a:schemeClr val="tx1"/>
                          </a:solidFill>
                          <a:latin typeface="Century Gothic" panose="020B0502020202020204" pitchFamily="34" charset="0"/>
                        </a:rPr>
                        <a:t>VOLET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911561401"/>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4294209273"/>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2390668724"/>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699392616"/>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634152558"/>
                  </a:ext>
                </a:extLst>
              </a:tr>
              <a:tr h="325122">
                <a:tc>
                  <a:txBody>
                    <a:bodyPr/>
                    <a:lstStyle/>
                    <a:p>
                      <a:pPr>
                        <a:lnSpc>
                          <a:spcPct val="100000"/>
                        </a:lnSpc>
                      </a:pPr>
                      <a:r>
                        <a:rPr lang="fr" sz="1000" b="0" dirty="0">
                          <a:solidFill>
                            <a:schemeClr val="tx1"/>
                          </a:solidFill>
                          <a:latin typeface="Century Gothic" panose="020B0502020202020204" pitchFamily="34" charset="0"/>
                        </a:rPr>
                        <a:t>VOLET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873712439"/>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7232956"/>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870967119"/>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234817605"/>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916148646"/>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3783529" y="808878"/>
            <a:ext cx="1753154" cy="228600"/>
          </a:xfrm>
          <a:prstGeom prst="rect">
            <a:avLst/>
          </a:prstGeom>
          <a:solidFill>
            <a:srgbClr val="D14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 sz="800" dirty="0">
                <a:solidFill>
                  <a:schemeClr val="bg1"/>
                </a:solidFill>
                <a:latin typeface="Century Gothic" panose="020B0502020202020204" pitchFamily="34" charset="0"/>
              </a:rPr>
              <a:t>PROJET 1 |  00/00 – 00/00</a:t>
            </a:r>
          </a:p>
        </p:txBody>
      </p:sp>
      <p:sp>
        <p:nvSpPr>
          <p:cNvPr id="6" name="Rectangle 5">
            <a:extLst>
              <a:ext uri="{FF2B5EF4-FFF2-40B4-BE49-F238E27FC236}">
                <a16:creationId xmlns:a16="http://schemas.microsoft.com/office/drawing/2014/main" id="{45120421-B160-AC44-999E-CFB0721F467F}"/>
              </a:ext>
            </a:extLst>
          </p:cNvPr>
          <p:cNvSpPr/>
          <p:nvPr/>
        </p:nvSpPr>
        <p:spPr>
          <a:xfrm>
            <a:off x="3783529" y="1134486"/>
            <a:ext cx="710069"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 sz="800" dirty="0">
                <a:solidFill>
                  <a:schemeClr val="tx1"/>
                </a:solidFill>
                <a:latin typeface="Century Gothic" panose="020B0502020202020204" pitchFamily="34" charset="0"/>
              </a:rPr>
              <a:t>Dû 00/00</a:t>
            </a:r>
          </a:p>
        </p:txBody>
      </p:sp>
      <p:sp>
        <p:nvSpPr>
          <p:cNvPr id="12" name="Rectangle 11">
            <a:extLst>
              <a:ext uri="{FF2B5EF4-FFF2-40B4-BE49-F238E27FC236}">
                <a16:creationId xmlns:a16="http://schemas.microsoft.com/office/drawing/2014/main" id="{4DA04FFA-D9F8-5249-A153-D5EAF58B72FE}"/>
              </a:ext>
            </a:extLst>
          </p:cNvPr>
          <p:cNvSpPr/>
          <p:nvPr/>
        </p:nvSpPr>
        <p:spPr>
          <a:xfrm>
            <a:off x="3998886" y="1449720"/>
            <a:ext cx="955015"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 sz="800" dirty="0">
                <a:solidFill>
                  <a:schemeClr val="tx1"/>
                </a:solidFill>
                <a:latin typeface="Century Gothic" panose="020B0502020202020204" pitchFamily="34" charset="0"/>
              </a:rPr>
              <a:t>Jalon 1</a:t>
            </a:r>
          </a:p>
        </p:txBody>
      </p:sp>
      <p:sp>
        <p:nvSpPr>
          <p:cNvPr id="41" name="Rectangle 40">
            <a:extLst>
              <a:ext uri="{FF2B5EF4-FFF2-40B4-BE49-F238E27FC236}">
                <a16:creationId xmlns:a16="http://schemas.microsoft.com/office/drawing/2014/main" id="{7FE24B6B-A6AC-0A4E-A8D3-E4E3AAED67B1}"/>
              </a:ext>
            </a:extLst>
          </p:cNvPr>
          <p:cNvSpPr/>
          <p:nvPr/>
        </p:nvSpPr>
        <p:spPr>
          <a:xfrm>
            <a:off x="5704107" y="1782364"/>
            <a:ext cx="215357"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5331873" y="2097598"/>
            <a:ext cx="955015"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 sz="800" dirty="0">
                <a:solidFill>
                  <a:schemeClr val="tx1"/>
                </a:solidFill>
                <a:latin typeface="Century Gothic" panose="020B0502020202020204" pitchFamily="34" charset="0"/>
              </a:rPr>
              <a:t>Dû 00/00</a:t>
            </a:r>
          </a:p>
        </p:txBody>
      </p:sp>
      <p:sp>
        <p:nvSpPr>
          <p:cNvPr id="43" name="Rectangle 42">
            <a:extLst>
              <a:ext uri="{FF2B5EF4-FFF2-40B4-BE49-F238E27FC236}">
                <a16:creationId xmlns:a16="http://schemas.microsoft.com/office/drawing/2014/main" id="{BDF46762-DE84-6D48-99D5-CB3DE0793AB2}"/>
              </a:ext>
            </a:extLst>
          </p:cNvPr>
          <p:cNvSpPr/>
          <p:nvPr/>
        </p:nvSpPr>
        <p:spPr>
          <a:xfrm>
            <a:off x="5879931" y="2434121"/>
            <a:ext cx="3885876"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 sz="800" dirty="0">
                <a:solidFill>
                  <a:schemeClr val="tx1"/>
                </a:solidFill>
                <a:latin typeface="Century Gothic" panose="020B0502020202020204" pitchFamily="34" charset="0"/>
              </a:rPr>
              <a:t>| PROJET 2  00/00 – 00/00</a:t>
            </a:r>
          </a:p>
        </p:txBody>
      </p:sp>
      <p:sp>
        <p:nvSpPr>
          <p:cNvPr id="44" name="Rectangle 43">
            <a:extLst>
              <a:ext uri="{FF2B5EF4-FFF2-40B4-BE49-F238E27FC236}">
                <a16:creationId xmlns:a16="http://schemas.microsoft.com/office/drawing/2014/main" id="{BC327E30-6FC2-774C-84E7-84122B7DDF00}"/>
              </a:ext>
            </a:extLst>
          </p:cNvPr>
          <p:cNvSpPr/>
          <p:nvPr/>
        </p:nvSpPr>
        <p:spPr>
          <a:xfrm>
            <a:off x="5879931" y="2764608"/>
            <a:ext cx="1582812"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 sz="800" dirty="0">
                <a:solidFill>
                  <a:schemeClr val="bg1"/>
                </a:solidFill>
                <a:latin typeface="Century Gothic" panose="020B0502020202020204" pitchFamily="34" charset="0"/>
              </a:rPr>
              <a:t>Dû 00/00</a:t>
            </a:r>
          </a:p>
        </p:txBody>
      </p:sp>
      <p:sp>
        <p:nvSpPr>
          <p:cNvPr id="45" name="Rectangle 44">
            <a:extLst>
              <a:ext uri="{FF2B5EF4-FFF2-40B4-BE49-F238E27FC236}">
                <a16:creationId xmlns:a16="http://schemas.microsoft.com/office/drawing/2014/main" id="{C6B6796C-A823-9B45-9C7B-E649DE201818}"/>
              </a:ext>
            </a:extLst>
          </p:cNvPr>
          <p:cNvSpPr/>
          <p:nvPr/>
        </p:nvSpPr>
        <p:spPr>
          <a:xfrm>
            <a:off x="6872441" y="3090296"/>
            <a:ext cx="1395256" cy="228600"/>
          </a:xfrm>
          <a:prstGeom prst="rect">
            <a:avLst/>
          </a:prstGeom>
          <a:solidFill>
            <a:srgbClr val="2640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 sz="800" dirty="0">
                <a:solidFill>
                  <a:schemeClr val="bg1"/>
                </a:solidFill>
                <a:latin typeface="Century Gothic" panose="020B0502020202020204" pitchFamily="34" charset="0"/>
              </a:rPr>
              <a:t>Dû 00/00</a:t>
            </a:r>
          </a:p>
        </p:txBody>
      </p:sp>
      <p:sp>
        <p:nvSpPr>
          <p:cNvPr id="46" name="Rectangle 45">
            <a:extLst>
              <a:ext uri="{FF2B5EF4-FFF2-40B4-BE49-F238E27FC236}">
                <a16:creationId xmlns:a16="http://schemas.microsoft.com/office/drawing/2014/main" id="{3B60B896-37F2-1C41-A35B-FD3D0B568849}"/>
              </a:ext>
            </a:extLst>
          </p:cNvPr>
          <p:cNvSpPr/>
          <p:nvPr/>
        </p:nvSpPr>
        <p:spPr>
          <a:xfrm>
            <a:off x="7822122" y="3401302"/>
            <a:ext cx="1943685"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 sz="800" dirty="0">
                <a:solidFill>
                  <a:schemeClr val="tx1"/>
                </a:solidFill>
                <a:latin typeface="Century Gothic" panose="020B0502020202020204" pitchFamily="34" charset="0"/>
              </a:rPr>
              <a:t>Dû 00/00</a:t>
            </a:r>
          </a:p>
        </p:txBody>
      </p:sp>
      <p:sp>
        <p:nvSpPr>
          <p:cNvPr id="47" name="Diamond 46">
            <a:extLst>
              <a:ext uri="{FF2B5EF4-FFF2-40B4-BE49-F238E27FC236}">
                <a16:creationId xmlns:a16="http://schemas.microsoft.com/office/drawing/2014/main" id="{099497A0-BE95-9946-9188-270533876201}"/>
              </a:ext>
            </a:extLst>
          </p:cNvPr>
          <p:cNvSpPr>
            <a:spLocks noChangeAspect="1"/>
          </p:cNvSpPr>
          <p:nvPr/>
        </p:nvSpPr>
        <p:spPr>
          <a:xfrm>
            <a:off x="5828024" y="180522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C8FAABF7-CF44-A847-B0BC-190595132FDE}"/>
              </a:ext>
            </a:extLst>
          </p:cNvPr>
          <p:cNvSpPr/>
          <p:nvPr/>
        </p:nvSpPr>
        <p:spPr>
          <a:xfrm>
            <a:off x="9299769" y="3739007"/>
            <a:ext cx="466038"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90D21B74-0D4D-1541-A69C-58D3FB0DFCCE}"/>
              </a:ext>
            </a:extLst>
          </p:cNvPr>
          <p:cNvSpPr/>
          <p:nvPr/>
        </p:nvSpPr>
        <p:spPr>
          <a:xfrm>
            <a:off x="6884802" y="4054241"/>
            <a:ext cx="4846320"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 sz="800" dirty="0">
                <a:solidFill>
                  <a:schemeClr val="tx1"/>
                </a:solidFill>
                <a:latin typeface="Century Gothic" panose="020B0502020202020204" pitchFamily="34" charset="0"/>
              </a:rPr>
              <a:t>PROJET 3 |  00/00 – 00/00</a:t>
            </a:r>
          </a:p>
        </p:txBody>
      </p:sp>
      <p:sp>
        <p:nvSpPr>
          <p:cNvPr id="56" name="Rectangle 55">
            <a:extLst>
              <a:ext uri="{FF2B5EF4-FFF2-40B4-BE49-F238E27FC236}">
                <a16:creationId xmlns:a16="http://schemas.microsoft.com/office/drawing/2014/main" id="{3C344501-51EB-984F-922D-D3BA95AEB638}"/>
              </a:ext>
            </a:extLst>
          </p:cNvPr>
          <p:cNvSpPr/>
          <p:nvPr/>
        </p:nvSpPr>
        <p:spPr>
          <a:xfrm>
            <a:off x="6898561" y="4386885"/>
            <a:ext cx="215357"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A92B052D-A5ED-B742-AF74-35D3E59F4421}"/>
              </a:ext>
            </a:extLst>
          </p:cNvPr>
          <p:cNvSpPr/>
          <p:nvPr/>
        </p:nvSpPr>
        <p:spPr>
          <a:xfrm>
            <a:off x="6898561" y="4702119"/>
            <a:ext cx="4072100"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 sz="800" dirty="0">
                <a:solidFill>
                  <a:schemeClr val="tx1"/>
                </a:solidFill>
                <a:latin typeface="Century Gothic" panose="020B0502020202020204" pitchFamily="34" charset="0"/>
              </a:rPr>
              <a:t>Dû 00/00</a:t>
            </a:r>
          </a:p>
        </p:txBody>
      </p:sp>
      <p:sp>
        <p:nvSpPr>
          <p:cNvPr id="60" name="Rectangle 59">
            <a:extLst>
              <a:ext uri="{FF2B5EF4-FFF2-40B4-BE49-F238E27FC236}">
                <a16:creationId xmlns:a16="http://schemas.microsoft.com/office/drawing/2014/main" id="{B8A9222A-8FD5-5048-8CE9-35F0231BABFF}"/>
              </a:ext>
            </a:extLst>
          </p:cNvPr>
          <p:cNvSpPr/>
          <p:nvPr/>
        </p:nvSpPr>
        <p:spPr>
          <a:xfrm>
            <a:off x="8026259" y="5038642"/>
            <a:ext cx="2932329"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 sz="800" dirty="0">
                <a:solidFill>
                  <a:schemeClr val="tx1"/>
                </a:solidFill>
                <a:latin typeface="Century Gothic" panose="020B0502020202020204" pitchFamily="34" charset="0"/>
              </a:rPr>
              <a:t>Dû 00/00</a:t>
            </a:r>
          </a:p>
        </p:txBody>
      </p:sp>
      <p:sp>
        <p:nvSpPr>
          <p:cNvPr id="61" name="Rectangle 60">
            <a:extLst>
              <a:ext uri="{FF2B5EF4-FFF2-40B4-BE49-F238E27FC236}">
                <a16:creationId xmlns:a16="http://schemas.microsoft.com/office/drawing/2014/main" id="{2B239910-7A02-344C-BA66-D272DE5F5D13}"/>
              </a:ext>
            </a:extLst>
          </p:cNvPr>
          <p:cNvSpPr/>
          <p:nvPr/>
        </p:nvSpPr>
        <p:spPr>
          <a:xfrm>
            <a:off x="10947321" y="5369129"/>
            <a:ext cx="799919"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D14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2640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46221"/>
          </a:xfrm>
          <a:prstGeom prst="rect">
            <a:avLst/>
          </a:prstGeom>
          <a:noFill/>
        </p:spPr>
        <p:txBody>
          <a:bodyPr wrap="square" rtlCol="0">
            <a:spAutoFit/>
          </a:bodyPr>
          <a:lstStyle/>
          <a:p>
            <a:r>
              <a:rPr lang="fr" sz="1000" dirty="0">
                <a:latin typeface="Century Gothic" panose="020B0502020202020204" pitchFamily="34" charset="0"/>
              </a:rPr>
              <a:t>Couleur clé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r>
              <a:rPr lang="fr" sz="1000" dirty="0">
                <a:latin typeface="Century Gothic" panose="020B0502020202020204" pitchFamily="34" charset="0"/>
              </a:rPr>
              <a:t>Couleur clé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r>
              <a:rPr lang="fr" sz="1000" dirty="0">
                <a:latin typeface="Century Gothic" panose="020B0502020202020204" pitchFamily="34" charset="0"/>
              </a:rPr>
              <a:t>Couleur clé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r>
              <a:rPr lang="fr" sz="1000" dirty="0">
                <a:latin typeface="Century Gothic" panose="020B0502020202020204" pitchFamily="34" charset="0"/>
              </a:rPr>
              <a:t>Couleur clé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r>
              <a:rPr lang="fr" sz="1000" dirty="0">
                <a:latin typeface="Century Gothic" panose="020B0502020202020204" pitchFamily="34" charset="0"/>
              </a:rPr>
              <a:t>Couleur clé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r>
              <a:rPr lang="fr" sz="1000" dirty="0">
                <a:latin typeface="Century Gothic" panose="020B0502020202020204" pitchFamily="34" charset="0"/>
              </a:rPr>
              <a:t>Couleur clé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r>
              <a:rPr lang="fr" sz="1000" dirty="0">
                <a:latin typeface="Century Gothic" panose="020B0502020202020204" pitchFamily="34" charset="0"/>
              </a:rPr>
              <a:t>Couleur clé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r>
              <a:rPr lang="fr" sz="1000" dirty="0">
                <a:latin typeface="Century Gothic" panose="020B0502020202020204" pitchFamily="34" charset="0"/>
              </a:rPr>
              <a:t>Couleur clé 8</a:t>
            </a:r>
          </a:p>
        </p:txBody>
      </p:sp>
      <p:sp>
        <p:nvSpPr>
          <p:cNvPr id="82" name="Diamond 81">
            <a:extLst>
              <a:ext uri="{FF2B5EF4-FFF2-40B4-BE49-F238E27FC236}">
                <a16:creationId xmlns:a16="http://schemas.microsoft.com/office/drawing/2014/main" id="{F0A1BFD6-B1A7-E848-8CCD-2354D3E918EF}"/>
              </a:ext>
            </a:extLst>
          </p:cNvPr>
          <p:cNvSpPr>
            <a:spLocks noChangeAspect="1"/>
          </p:cNvSpPr>
          <p:nvPr/>
        </p:nvSpPr>
        <p:spPr>
          <a:xfrm>
            <a:off x="11054506" y="5378296"/>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a:r>
              <a:rPr lang="fr" dirty="0">
                <a:solidFill>
                  <a:schemeClr val="bg1"/>
                </a:solidFill>
                <a:latin typeface="Century Gothic" panose="020B0502020202020204" pitchFamily="34" charset="0"/>
              </a:rPr>
              <a:t>DIAGRAMME DE GANTT DU PROJET SUR 3 ANS</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1368466170"/>
              </p:ext>
            </p:extLst>
          </p:nvPr>
        </p:nvGraphicFramePr>
        <p:xfrm>
          <a:off x="327121" y="425489"/>
          <a:ext cx="11550138" cy="5210829"/>
        </p:xfrm>
        <a:graphic>
          <a:graphicData uri="http://schemas.openxmlformats.org/drawingml/2006/table">
            <a:tbl>
              <a:tblPr firstRow="1" bandRow="1">
                <a:tableStyleId>{5C22544A-7EE6-4342-B048-85BDC9FD1C3A}</a:tableStyleId>
              </a:tblPr>
              <a:tblGrid>
                <a:gridCol w="478422">
                  <a:extLst>
                    <a:ext uri="{9D8B030D-6E8A-4147-A177-3AD203B41FA5}">
                      <a16:colId xmlns:a16="http://schemas.microsoft.com/office/drawing/2014/main" val="602210714"/>
                    </a:ext>
                  </a:extLst>
                </a:gridCol>
                <a:gridCol w="922643">
                  <a:extLst>
                    <a:ext uri="{9D8B030D-6E8A-4147-A177-3AD203B41FA5}">
                      <a16:colId xmlns:a16="http://schemas.microsoft.com/office/drawing/2014/main" val="745651107"/>
                    </a:ext>
                  </a:extLst>
                </a:gridCol>
                <a:gridCol w="922643">
                  <a:extLst>
                    <a:ext uri="{9D8B030D-6E8A-4147-A177-3AD203B41FA5}">
                      <a16:colId xmlns:a16="http://schemas.microsoft.com/office/drawing/2014/main" val="474673571"/>
                    </a:ext>
                  </a:extLst>
                </a:gridCol>
                <a:gridCol w="922643">
                  <a:extLst>
                    <a:ext uri="{9D8B030D-6E8A-4147-A177-3AD203B41FA5}">
                      <a16:colId xmlns:a16="http://schemas.microsoft.com/office/drawing/2014/main" val="3612957570"/>
                    </a:ext>
                  </a:extLst>
                </a:gridCol>
                <a:gridCol w="922643">
                  <a:extLst>
                    <a:ext uri="{9D8B030D-6E8A-4147-A177-3AD203B41FA5}">
                      <a16:colId xmlns:a16="http://schemas.microsoft.com/office/drawing/2014/main" val="885299156"/>
                    </a:ext>
                  </a:extLst>
                </a:gridCol>
                <a:gridCol w="922643">
                  <a:extLst>
                    <a:ext uri="{9D8B030D-6E8A-4147-A177-3AD203B41FA5}">
                      <a16:colId xmlns:a16="http://schemas.microsoft.com/office/drawing/2014/main" val="327342628"/>
                    </a:ext>
                  </a:extLst>
                </a:gridCol>
                <a:gridCol w="922643">
                  <a:extLst>
                    <a:ext uri="{9D8B030D-6E8A-4147-A177-3AD203B41FA5}">
                      <a16:colId xmlns:a16="http://schemas.microsoft.com/office/drawing/2014/main" val="666090158"/>
                    </a:ext>
                  </a:extLst>
                </a:gridCol>
                <a:gridCol w="922643">
                  <a:extLst>
                    <a:ext uri="{9D8B030D-6E8A-4147-A177-3AD203B41FA5}">
                      <a16:colId xmlns:a16="http://schemas.microsoft.com/office/drawing/2014/main" val="1490855625"/>
                    </a:ext>
                  </a:extLst>
                </a:gridCol>
                <a:gridCol w="922643">
                  <a:extLst>
                    <a:ext uri="{9D8B030D-6E8A-4147-A177-3AD203B41FA5}">
                      <a16:colId xmlns:a16="http://schemas.microsoft.com/office/drawing/2014/main" val="69743083"/>
                    </a:ext>
                  </a:extLst>
                </a:gridCol>
                <a:gridCol w="922643">
                  <a:extLst>
                    <a:ext uri="{9D8B030D-6E8A-4147-A177-3AD203B41FA5}">
                      <a16:colId xmlns:a16="http://schemas.microsoft.com/office/drawing/2014/main" val="773272773"/>
                    </a:ext>
                  </a:extLst>
                </a:gridCol>
                <a:gridCol w="922643">
                  <a:extLst>
                    <a:ext uri="{9D8B030D-6E8A-4147-A177-3AD203B41FA5}">
                      <a16:colId xmlns:a16="http://schemas.microsoft.com/office/drawing/2014/main" val="2090035612"/>
                    </a:ext>
                  </a:extLst>
                </a:gridCol>
                <a:gridCol w="922643">
                  <a:extLst>
                    <a:ext uri="{9D8B030D-6E8A-4147-A177-3AD203B41FA5}">
                      <a16:colId xmlns:a16="http://schemas.microsoft.com/office/drawing/2014/main" val="3839570682"/>
                    </a:ext>
                  </a:extLst>
                </a:gridCol>
                <a:gridCol w="922643">
                  <a:extLst>
                    <a:ext uri="{9D8B030D-6E8A-4147-A177-3AD203B41FA5}">
                      <a16:colId xmlns:a16="http://schemas.microsoft.com/office/drawing/2014/main" val="3893106002"/>
                    </a:ext>
                  </a:extLst>
                </a:gridCol>
              </a:tblGrid>
              <a:tr h="332145">
                <a:tc>
                  <a:txBody>
                    <a:bodyPr/>
                    <a:lstStyle/>
                    <a:p>
                      <a:pPr>
                        <a:lnSpc>
                          <a:spcPct val="100000"/>
                        </a:lnSpc>
                      </a:pPr>
                      <a:endParaRPr lang="en-US" sz="800" dirty="0">
                        <a:solidFill>
                          <a:schemeClr val="tx1"/>
                        </a:solidFill>
                        <a:latin typeface="Century Gothic" panose="020B0502020202020204" pitchFamily="34" charset="0"/>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pPr>
                      <a:r>
                        <a:rPr lang="fr" sz="1600" b="0" dirty="0">
                          <a:solidFill>
                            <a:schemeClr val="bg1"/>
                          </a:solidFill>
                          <a:latin typeface="Century Gothic" panose="020B0502020202020204" pitchFamily="34" charset="0"/>
                        </a:rPr>
                        <a:t>JAN</a:t>
                      </a:r>
                    </a:p>
                  </a:txBody>
                  <a:tcPr anchor="ctr">
                    <a:lnL w="635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fr" sz="1600" b="0" dirty="0">
                          <a:solidFill>
                            <a:schemeClr val="bg1"/>
                          </a:solidFill>
                          <a:latin typeface="Century Gothic" panose="020B0502020202020204" pitchFamily="34" charset="0"/>
                        </a:rPr>
                        <a:t>FÉV</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fr" sz="1600" b="0" dirty="0">
                          <a:solidFill>
                            <a:schemeClr val="bg1"/>
                          </a:solidFill>
                          <a:latin typeface="Century Gothic" panose="020B0502020202020204" pitchFamily="34" charset="0"/>
                        </a:rPr>
                        <a:t>MAR (en anglais)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fr" sz="1600" b="0" dirty="0">
                          <a:solidFill>
                            <a:schemeClr val="bg1"/>
                          </a:solidFill>
                          <a:latin typeface="Century Gothic" panose="020B0502020202020204" pitchFamily="34" charset="0"/>
                        </a:rPr>
                        <a:t>AVR</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fr" sz="1600" b="0" dirty="0">
                          <a:solidFill>
                            <a:schemeClr val="bg1"/>
                          </a:solidFill>
                          <a:latin typeface="Century Gothic" panose="020B0502020202020204" pitchFamily="34" charset="0"/>
                        </a:rPr>
                        <a:t>MAI</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fr" sz="1600" b="0" dirty="0">
                          <a:solidFill>
                            <a:schemeClr val="bg1"/>
                          </a:solidFill>
                          <a:latin typeface="Century Gothic" panose="020B0502020202020204" pitchFamily="34" charset="0"/>
                        </a:rPr>
                        <a:t>JUN (en anglais seulement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fr" sz="1600" b="0" dirty="0">
                          <a:solidFill>
                            <a:schemeClr val="bg1"/>
                          </a:solidFill>
                          <a:latin typeface="Century Gothic" panose="020B0502020202020204" pitchFamily="34" charset="0"/>
                        </a:rPr>
                        <a:t>JUIL</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fr" sz="1600" b="0" dirty="0">
                          <a:solidFill>
                            <a:schemeClr val="bg1"/>
                          </a:solidFill>
                          <a:latin typeface="Century Gothic" panose="020B0502020202020204" pitchFamily="34" charset="0"/>
                        </a:rPr>
                        <a:t>AOÛT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fr" sz="1600" b="0" dirty="0">
                          <a:solidFill>
                            <a:schemeClr val="bg1"/>
                          </a:solidFill>
                          <a:latin typeface="Century Gothic" panose="020B0502020202020204" pitchFamily="34" charset="0"/>
                        </a:rPr>
                        <a:t>Le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fr" sz="1600" b="0" dirty="0">
                          <a:solidFill>
                            <a:schemeClr val="bg1"/>
                          </a:solidFill>
                          <a:latin typeface="Century Gothic" panose="020B0502020202020204" pitchFamily="34" charset="0"/>
                        </a:rPr>
                        <a:t>OPO</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fr" sz="1600" b="0" dirty="0">
                          <a:solidFill>
                            <a:schemeClr val="bg1"/>
                          </a:solidFill>
                          <a:latin typeface="Century Gothic" panose="020B0502020202020204" pitchFamily="34" charset="0"/>
                        </a:rPr>
                        <a:t>NOV</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fr" sz="1600" b="0" dirty="0">
                          <a:solidFill>
                            <a:schemeClr val="bg1"/>
                          </a:solidFill>
                          <a:latin typeface="Century Gothic" panose="020B0502020202020204" pitchFamily="34" charset="0"/>
                        </a:rPr>
                        <a:t>DEC</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extLst>
                  <a:ext uri="{0D108BD9-81ED-4DB2-BD59-A6C34878D82A}">
                    <a16:rowId xmlns:a16="http://schemas.microsoft.com/office/drawing/2014/main" val="350915962"/>
                  </a:ext>
                </a:extLst>
              </a:tr>
              <a:tr h="1625183">
                <a:tc>
                  <a:txBody>
                    <a:bodyPr/>
                    <a:lstStyle/>
                    <a:p>
                      <a:pPr algn="ctr">
                        <a:lnSpc>
                          <a:spcPct val="100000"/>
                        </a:lnSpc>
                      </a:pPr>
                      <a:r>
                        <a:rPr lang="fr" sz="2400" b="0" dirty="0">
                          <a:solidFill>
                            <a:schemeClr val="bg1"/>
                          </a:solidFill>
                          <a:latin typeface="Century Gothic" panose="020B0502020202020204" pitchFamily="34" charset="0"/>
                        </a:rPr>
                        <a:t>ANNÉE 1</a:t>
                      </a:r>
                    </a:p>
                  </a:txBody>
                  <a:tcPr vert="vert27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lumMod val="75000"/>
                        <a:lumOff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2965858687"/>
                  </a:ext>
                </a:extLst>
              </a:tr>
              <a:tr h="1625183">
                <a:tc>
                  <a:txBody>
                    <a:bodyPr/>
                    <a:lstStyle/>
                    <a:p>
                      <a:pPr algn="ctr">
                        <a:lnSpc>
                          <a:spcPct val="100000"/>
                        </a:lnSpc>
                      </a:pPr>
                      <a:r>
                        <a:rPr lang="fr" sz="2400" b="0" dirty="0">
                          <a:solidFill>
                            <a:schemeClr val="bg1"/>
                          </a:solidFill>
                          <a:latin typeface="Century Gothic" panose="020B0502020202020204" pitchFamily="34" charset="0"/>
                        </a:rPr>
                        <a:t>ANNÉE 2</a:t>
                      </a:r>
                    </a:p>
                  </a:txBody>
                  <a:tcPr vert="vert27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lumMod val="75000"/>
                        <a:lumOff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4200816345"/>
                  </a:ext>
                </a:extLst>
              </a:tr>
              <a:tr h="1625183">
                <a:tc>
                  <a:txBody>
                    <a:bodyPr/>
                    <a:lstStyle/>
                    <a:p>
                      <a:pPr algn="ctr">
                        <a:lnSpc>
                          <a:spcPct val="100000"/>
                        </a:lnSpc>
                      </a:pPr>
                      <a:r>
                        <a:rPr lang="fr" sz="2400" b="0" dirty="0">
                          <a:solidFill>
                            <a:schemeClr val="bg1"/>
                          </a:solidFill>
                          <a:latin typeface="Century Gothic" panose="020B0502020202020204" pitchFamily="34" charset="0"/>
                        </a:rPr>
                        <a:t>ANNÉE 3</a:t>
                      </a:r>
                    </a:p>
                  </a:txBody>
                  <a:tcPr vert="vert27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lumMod val="75000"/>
                        <a:lumOff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992502013"/>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833500" y="808878"/>
            <a:ext cx="4663440" cy="228600"/>
          </a:xfrm>
          <a:prstGeom prst="rect">
            <a:avLst/>
          </a:prstGeom>
          <a:solidFill>
            <a:srgbClr val="D14C36"/>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 sz="1000" dirty="0">
                <a:solidFill>
                  <a:schemeClr val="bg1"/>
                </a:solidFill>
                <a:latin typeface="Century Gothic" panose="020B0502020202020204" pitchFamily="34" charset="0"/>
              </a:rPr>
              <a:t>Titre et description du projet 00/00/0000-00/00/0000</a:t>
            </a:r>
          </a:p>
        </p:txBody>
      </p:sp>
      <p:sp>
        <p:nvSpPr>
          <p:cNvPr id="6" name="Rectangle 5">
            <a:extLst>
              <a:ext uri="{FF2B5EF4-FFF2-40B4-BE49-F238E27FC236}">
                <a16:creationId xmlns:a16="http://schemas.microsoft.com/office/drawing/2014/main" id="{45120421-B160-AC44-999E-CFB0721F467F}"/>
              </a:ext>
            </a:extLst>
          </p:cNvPr>
          <p:cNvSpPr/>
          <p:nvPr/>
        </p:nvSpPr>
        <p:spPr>
          <a:xfrm>
            <a:off x="3783528" y="1134486"/>
            <a:ext cx="1280160" cy="228600"/>
          </a:xfrm>
          <a:prstGeom prst="rect">
            <a:avLst/>
          </a:prstGeom>
          <a:solidFill>
            <a:srgbClr val="E4774A"/>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 sz="1000" dirty="0">
                <a:solidFill>
                  <a:schemeClr val="tx1"/>
                </a:solidFill>
                <a:latin typeface="Century Gothic" panose="020B0502020202020204" pitchFamily="34" charset="0"/>
              </a:rPr>
              <a:t>Objectif</a:t>
            </a:r>
          </a:p>
        </p:txBody>
      </p:sp>
      <p:sp>
        <p:nvSpPr>
          <p:cNvPr id="12" name="Rectangle 11">
            <a:extLst>
              <a:ext uri="{FF2B5EF4-FFF2-40B4-BE49-F238E27FC236}">
                <a16:creationId xmlns:a16="http://schemas.microsoft.com/office/drawing/2014/main" id="{4DA04FFA-D9F8-5249-A153-D5EAF58B72FE}"/>
              </a:ext>
            </a:extLst>
          </p:cNvPr>
          <p:cNvSpPr/>
          <p:nvPr/>
        </p:nvSpPr>
        <p:spPr>
          <a:xfrm>
            <a:off x="4447044" y="1459418"/>
            <a:ext cx="955015" cy="228600"/>
          </a:xfrm>
          <a:prstGeom prst="rect">
            <a:avLst/>
          </a:prstGeom>
          <a:solidFill>
            <a:srgbClr val="E9AB77"/>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 sz="1000" dirty="0">
                <a:solidFill>
                  <a:schemeClr val="tx1"/>
                </a:solidFill>
                <a:latin typeface="Century Gothic" panose="020B0502020202020204" pitchFamily="34" charset="0"/>
              </a:rPr>
              <a:t>Objectif</a:t>
            </a:r>
          </a:p>
        </p:txBody>
      </p:sp>
      <p:sp>
        <p:nvSpPr>
          <p:cNvPr id="41" name="Rectangle 40">
            <a:extLst>
              <a:ext uri="{FF2B5EF4-FFF2-40B4-BE49-F238E27FC236}">
                <a16:creationId xmlns:a16="http://schemas.microsoft.com/office/drawing/2014/main" id="{7FE24B6B-A6AC-0A4E-A8D3-E4E3AAED67B1}"/>
              </a:ext>
            </a:extLst>
          </p:cNvPr>
          <p:cNvSpPr/>
          <p:nvPr/>
        </p:nvSpPr>
        <p:spPr>
          <a:xfrm>
            <a:off x="5704107" y="1782364"/>
            <a:ext cx="215357"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5331873" y="2097598"/>
            <a:ext cx="955015" cy="228600"/>
          </a:xfrm>
          <a:prstGeom prst="rect">
            <a:avLst/>
          </a:prstGeom>
          <a:solidFill>
            <a:srgbClr val="89D0C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 sz="1000" dirty="0">
                <a:solidFill>
                  <a:schemeClr val="tx1"/>
                </a:solidFill>
                <a:latin typeface="Century Gothic" panose="020B0502020202020204" pitchFamily="34" charset="0"/>
              </a:rPr>
              <a:t>But</a:t>
            </a:r>
          </a:p>
        </p:txBody>
      </p:sp>
      <p:sp>
        <p:nvSpPr>
          <p:cNvPr id="43" name="Rectangle 42">
            <a:extLst>
              <a:ext uri="{FF2B5EF4-FFF2-40B4-BE49-F238E27FC236}">
                <a16:creationId xmlns:a16="http://schemas.microsoft.com/office/drawing/2014/main" id="{BDF46762-DE84-6D48-99D5-CB3DE0793AB2}"/>
              </a:ext>
            </a:extLst>
          </p:cNvPr>
          <p:cNvSpPr/>
          <p:nvPr/>
        </p:nvSpPr>
        <p:spPr>
          <a:xfrm>
            <a:off x="6727519" y="810737"/>
            <a:ext cx="2068536" cy="934494"/>
          </a:xfrm>
          <a:prstGeom prst="rect">
            <a:avLst/>
          </a:prstGeom>
          <a:solidFill>
            <a:srgbClr val="56BFD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 sz="1000" dirty="0">
                <a:solidFill>
                  <a:schemeClr val="tx1"/>
                </a:solidFill>
                <a:latin typeface="Century Gothic" panose="020B0502020202020204" pitchFamily="34" charset="0"/>
              </a:rPr>
              <a:t>Titre et description du projet 00/00/0000-00/00/0000</a:t>
            </a:r>
          </a:p>
        </p:txBody>
      </p:sp>
      <p:sp>
        <p:nvSpPr>
          <p:cNvPr id="44" name="Rectangle 43">
            <a:extLst>
              <a:ext uri="{FF2B5EF4-FFF2-40B4-BE49-F238E27FC236}">
                <a16:creationId xmlns:a16="http://schemas.microsoft.com/office/drawing/2014/main" id="{BC327E30-6FC2-774C-84E7-84122B7DDF00}"/>
              </a:ext>
            </a:extLst>
          </p:cNvPr>
          <p:cNvSpPr/>
          <p:nvPr/>
        </p:nvSpPr>
        <p:spPr>
          <a:xfrm>
            <a:off x="843380" y="2466199"/>
            <a:ext cx="5443508" cy="755971"/>
          </a:xfrm>
          <a:prstGeom prst="rect">
            <a:avLst/>
          </a:prstGeom>
          <a:solidFill>
            <a:srgbClr val="4494A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 sz="1000" dirty="0">
                <a:solidFill>
                  <a:schemeClr val="bg1"/>
                </a:solidFill>
                <a:latin typeface="Century Gothic" panose="020B0502020202020204" pitchFamily="34" charset="0"/>
              </a:rPr>
              <a:t>Titre et description du projet 00/00/0000-00/00/0000</a:t>
            </a:r>
          </a:p>
        </p:txBody>
      </p:sp>
      <p:sp>
        <p:nvSpPr>
          <p:cNvPr id="45" name="Rectangle 44">
            <a:extLst>
              <a:ext uri="{FF2B5EF4-FFF2-40B4-BE49-F238E27FC236}">
                <a16:creationId xmlns:a16="http://schemas.microsoft.com/office/drawing/2014/main" id="{C6B6796C-A823-9B45-9C7B-E649DE201818}"/>
              </a:ext>
            </a:extLst>
          </p:cNvPr>
          <p:cNvSpPr/>
          <p:nvPr/>
        </p:nvSpPr>
        <p:spPr>
          <a:xfrm>
            <a:off x="7928615" y="1824618"/>
            <a:ext cx="2933640" cy="502862"/>
          </a:xfrm>
          <a:prstGeom prst="rect">
            <a:avLst/>
          </a:prstGeom>
          <a:solidFill>
            <a:srgbClr val="264065"/>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 sz="1000" dirty="0">
                <a:solidFill>
                  <a:schemeClr val="bg1"/>
                </a:solidFill>
                <a:latin typeface="Century Gothic" panose="020B0502020202020204" pitchFamily="34" charset="0"/>
              </a:rPr>
              <a:t>Objectif</a:t>
            </a:r>
          </a:p>
        </p:txBody>
      </p:sp>
      <p:sp>
        <p:nvSpPr>
          <p:cNvPr id="47" name="Diamond 46">
            <a:extLst>
              <a:ext uri="{FF2B5EF4-FFF2-40B4-BE49-F238E27FC236}">
                <a16:creationId xmlns:a16="http://schemas.microsoft.com/office/drawing/2014/main" id="{099497A0-BE95-9946-9188-270533876201}"/>
              </a:ext>
            </a:extLst>
          </p:cNvPr>
          <p:cNvSpPr>
            <a:spLocks noChangeAspect="1"/>
          </p:cNvSpPr>
          <p:nvPr/>
        </p:nvSpPr>
        <p:spPr>
          <a:xfrm>
            <a:off x="5828024" y="180522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C8FAABF7-CF44-A847-B0BC-190595132FDE}"/>
              </a:ext>
            </a:extLst>
          </p:cNvPr>
          <p:cNvSpPr/>
          <p:nvPr/>
        </p:nvSpPr>
        <p:spPr>
          <a:xfrm>
            <a:off x="6362548" y="3235333"/>
            <a:ext cx="5488023" cy="700041"/>
          </a:xfrm>
          <a:prstGeom prst="rect">
            <a:avLst/>
          </a:prstGeom>
          <a:solidFill>
            <a:srgbClr val="E4774A"/>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 sz="1000" dirty="0">
                <a:solidFill>
                  <a:schemeClr val="tx1"/>
                </a:solidFill>
                <a:latin typeface="Century Gothic" panose="020B0502020202020204" pitchFamily="34" charset="0"/>
              </a:rPr>
              <a:t>Objectif</a:t>
            </a:r>
          </a:p>
        </p:txBody>
      </p:sp>
      <p:sp>
        <p:nvSpPr>
          <p:cNvPr id="55" name="Rectangle 54">
            <a:extLst>
              <a:ext uri="{FF2B5EF4-FFF2-40B4-BE49-F238E27FC236}">
                <a16:creationId xmlns:a16="http://schemas.microsoft.com/office/drawing/2014/main" id="{90D21B74-0D4D-1541-A69C-58D3FB0DFCCE}"/>
              </a:ext>
            </a:extLst>
          </p:cNvPr>
          <p:cNvSpPr/>
          <p:nvPr/>
        </p:nvSpPr>
        <p:spPr>
          <a:xfrm>
            <a:off x="851472" y="4564085"/>
            <a:ext cx="5023336" cy="683841"/>
          </a:xfrm>
          <a:prstGeom prst="rect">
            <a:avLst/>
          </a:prstGeom>
          <a:solidFill>
            <a:srgbClr val="E9AB77"/>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 sz="1000" dirty="0">
                <a:solidFill>
                  <a:schemeClr val="tx1"/>
                </a:solidFill>
                <a:latin typeface="Century Gothic" panose="020B0502020202020204" pitchFamily="34" charset="0"/>
              </a:rPr>
              <a:t>Titre et description du projet 00/00/0000-00/00/0000</a:t>
            </a:r>
          </a:p>
        </p:txBody>
      </p:sp>
      <p:sp>
        <p:nvSpPr>
          <p:cNvPr id="56" name="Rectangle 55">
            <a:extLst>
              <a:ext uri="{FF2B5EF4-FFF2-40B4-BE49-F238E27FC236}">
                <a16:creationId xmlns:a16="http://schemas.microsoft.com/office/drawing/2014/main" id="{3C344501-51EB-984F-922D-D3BA95AEB638}"/>
              </a:ext>
            </a:extLst>
          </p:cNvPr>
          <p:cNvSpPr/>
          <p:nvPr/>
        </p:nvSpPr>
        <p:spPr>
          <a:xfrm>
            <a:off x="5424134" y="4127115"/>
            <a:ext cx="1005840" cy="228600"/>
          </a:xfrm>
          <a:prstGeom prst="rect">
            <a:avLst/>
          </a:prstGeom>
          <a:solidFill>
            <a:srgbClr val="ECD6B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 sz="1000" dirty="0">
                <a:solidFill>
                  <a:schemeClr val="tx1"/>
                </a:solidFill>
                <a:latin typeface="Century Gothic" panose="020B0502020202020204" pitchFamily="34" charset="0"/>
              </a:rPr>
              <a:t>But</a:t>
            </a:r>
          </a:p>
        </p:txBody>
      </p:sp>
      <p:sp>
        <p:nvSpPr>
          <p:cNvPr id="57" name="Rectangle 56">
            <a:extLst>
              <a:ext uri="{FF2B5EF4-FFF2-40B4-BE49-F238E27FC236}">
                <a16:creationId xmlns:a16="http://schemas.microsoft.com/office/drawing/2014/main" id="{A92B052D-A5ED-B742-AF74-35D3E59F4421}"/>
              </a:ext>
            </a:extLst>
          </p:cNvPr>
          <p:cNvSpPr/>
          <p:nvPr/>
        </p:nvSpPr>
        <p:spPr>
          <a:xfrm>
            <a:off x="5919337" y="5182635"/>
            <a:ext cx="5931233" cy="327987"/>
          </a:xfrm>
          <a:prstGeom prst="rect">
            <a:avLst/>
          </a:prstGeom>
          <a:solidFill>
            <a:srgbClr val="89D0C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 sz="1000" dirty="0">
                <a:solidFill>
                  <a:schemeClr val="tx1"/>
                </a:solidFill>
                <a:latin typeface="Century Gothic" panose="020B0502020202020204" pitchFamily="34" charset="0"/>
              </a:rPr>
              <a:t>Objectif</a:t>
            </a:r>
          </a:p>
        </p:txBody>
      </p:sp>
      <p:sp>
        <p:nvSpPr>
          <p:cNvPr id="60" name="Rectangle 59">
            <a:extLst>
              <a:ext uri="{FF2B5EF4-FFF2-40B4-BE49-F238E27FC236}">
                <a16:creationId xmlns:a16="http://schemas.microsoft.com/office/drawing/2014/main" id="{B8A9222A-8FD5-5048-8CE9-35F0231BABFF}"/>
              </a:ext>
            </a:extLst>
          </p:cNvPr>
          <p:cNvSpPr/>
          <p:nvPr/>
        </p:nvSpPr>
        <p:spPr>
          <a:xfrm>
            <a:off x="5932934" y="4570339"/>
            <a:ext cx="2932329" cy="228600"/>
          </a:xfrm>
          <a:prstGeom prst="rect">
            <a:avLst/>
          </a:prstGeom>
          <a:solidFill>
            <a:srgbClr val="56BFD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 sz="1000" dirty="0">
                <a:solidFill>
                  <a:schemeClr val="tx1"/>
                </a:solidFill>
                <a:latin typeface="Century Gothic" panose="020B0502020202020204" pitchFamily="34" charset="0"/>
              </a:rPr>
              <a:t>Objectif</a:t>
            </a:r>
          </a:p>
        </p:txBody>
      </p:sp>
      <p:sp>
        <p:nvSpPr>
          <p:cNvPr id="61" name="Rectangle 60">
            <a:extLst>
              <a:ext uri="{FF2B5EF4-FFF2-40B4-BE49-F238E27FC236}">
                <a16:creationId xmlns:a16="http://schemas.microsoft.com/office/drawing/2014/main" id="{2B239910-7A02-344C-BA66-D272DE5F5D13}"/>
              </a:ext>
            </a:extLst>
          </p:cNvPr>
          <p:cNvSpPr/>
          <p:nvPr/>
        </p:nvSpPr>
        <p:spPr>
          <a:xfrm>
            <a:off x="10947321" y="2090872"/>
            <a:ext cx="799919" cy="228600"/>
          </a:xfrm>
          <a:prstGeom prst="rect">
            <a:avLst/>
          </a:prstGeom>
          <a:solidFill>
            <a:srgbClr val="4494A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latin typeface="Century Gothic" panose="020B0502020202020204" pitchFamily="34" charset="0"/>
            </a:endParaRP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D14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rgbClr val="4494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2640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46221"/>
          </a:xfrm>
          <a:prstGeom prst="rect">
            <a:avLst/>
          </a:prstGeom>
          <a:noFill/>
        </p:spPr>
        <p:txBody>
          <a:bodyPr wrap="square" rtlCol="0">
            <a:spAutoFit/>
          </a:bodyPr>
          <a:lstStyle/>
          <a:p>
            <a:r>
              <a:rPr lang="fr" sz="1000" dirty="0">
                <a:latin typeface="Century Gothic" panose="020B0502020202020204" pitchFamily="34" charset="0"/>
              </a:rPr>
              <a:t>Couleur clé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r>
              <a:rPr lang="fr" sz="1000" dirty="0">
                <a:latin typeface="Century Gothic" panose="020B0502020202020204" pitchFamily="34" charset="0"/>
              </a:rPr>
              <a:t>Couleur clé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r>
              <a:rPr lang="fr" sz="1000" dirty="0">
                <a:latin typeface="Century Gothic" panose="020B0502020202020204" pitchFamily="34" charset="0"/>
              </a:rPr>
              <a:t>Couleur clé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r>
              <a:rPr lang="fr" sz="1000" dirty="0">
                <a:latin typeface="Century Gothic" panose="020B0502020202020204" pitchFamily="34" charset="0"/>
              </a:rPr>
              <a:t>Couleur clé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r>
              <a:rPr lang="fr" sz="1000" dirty="0">
                <a:latin typeface="Century Gothic" panose="020B0502020202020204" pitchFamily="34" charset="0"/>
              </a:rPr>
              <a:t>Couleur clé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r>
              <a:rPr lang="fr" sz="1000" dirty="0">
                <a:latin typeface="Century Gothic" panose="020B0502020202020204" pitchFamily="34" charset="0"/>
              </a:rPr>
              <a:t>Couleur clé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r>
              <a:rPr lang="fr" sz="1000" dirty="0">
                <a:latin typeface="Century Gothic" panose="020B0502020202020204" pitchFamily="34" charset="0"/>
              </a:rPr>
              <a:t>Couleur clé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r>
              <a:rPr lang="fr" sz="1000" dirty="0">
                <a:latin typeface="Century Gothic" panose="020B0502020202020204" pitchFamily="34" charset="0"/>
              </a:rPr>
              <a:t>Couleur clé 8</a:t>
            </a:r>
          </a:p>
        </p:txBody>
      </p:sp>
      <p:sp>
        <p:nvSpPr>
          <p:cNvPr id="82" name="Diamond 81">
            <a:extLst>
              <a:ext uri="{FF2B5EF4-FFF2-40B4-BE49-F238E27FC236}">
                <a16:creationId xmlns:a16="http://schemas.microsoft.com/office/drawing/2014/main" id="{F0A1BFD6-B1A7-E848-8CCD-2354D3E918EF}"/>
              </a:ext>
            </a:extLst>
          </p:cNvPr>
          <p:cNvSpPr>
            <a:spLocks noChangeAspect="1"/>
          </p:cNvSpPr>
          <p:nvPr/>
        </p:nvSpPr>
        <p:spPr>
          <a:xfrm>
            <a:off x="11054506" y="2100039"/>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3B60B896-37F2-1C41-A35B-FD3D0B568849}"/>
              </a:ext>
            </a:extLst>
          </p:cNvPr>
          <p:cNvSpPr/>
          <p:nvPr/>
        </p:nvSpPr>
        <p:spPr>
          <a:xfrm>
            <a:off x="3249807" y="3301557"/>
            <a:ext cx="3885875" cy="327776"/>
          </a:xfrm>
          <a:prstGeom prst="rect">
            <a:avLst/>
          </a:prstGeom>
          <a:solidFill>
            <a:srgbClr val="ECD6B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 sz="1000" dirty="0">
                <a:solidFill>
                  <a:schemeClr val="tx1"/>
                </a:solidFill>
                <a:latin typeface="Century Gothic" panose="020B0502020202020204" pitchFamily="34" charset="0"/>
              </a:rPr>
              <a:t>But</a:t>
            </a:r>
          </a:p>
        </p:txBody>
      </p:sp>
      <p:sp>
        <p:nvSpPr>
          <p:cNvPr id="71" name="Rectangle 70">
            <a:extLst>
              <a:ext uri="{FF2B5EF4-FFF2-40B4-BE49-F238E27FC236}">
                <a16:creationId xmlns:a16="http://schemas.microsoft.com/office/drawing/2014/main" id="{942AC41D-644D-7E46-A97A-C63326464FB0}"/>
              </a:ext>
            </a:extLst>
          </p:cNvPr>
          <p:cNvSpPr/>
          <p:nvPr/>
        </p:nvSpPr>
        <p:spPr>
          <a:xfrm>
            <a:off x="2071568" y="4142691"/>
            <a:ext cx="2933640" cy="228600"/>
          </a:xfrm>
          <a:prstGeom prst="rect">
            <a:avLst/>
          </a:prstGeom>
          <a:solidFill>
            <a:srgbClr val="264065"/>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 sz="1000" dirty="0">
                <a:solidFill>
                  <a:schemeClr val="bg1"/>
                </a:solidFill>
                <a:latin typeface="Century Gothic" panose="020B0502020202020204" pitchFamily="34" charset="0"/>
              </a:rPr>
              <a:t>Objectif</a:t>
            </a:r>
          </a:p>
        </p:txBody>
      </p:sp>
    </p:spTree>
    <p:extLst>
      <p:ext uri="{BB962C8B-B14F-4D97-AF65-F5344CB8AC3E}">
        <p14:creationId xmlns:p14="http://schemas.microsoft.com/office/powerpoint/2010/main" val="823638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fr" sz="1600" b="1" dirty="0">
                          <a:solidFill>
                            <a:schemeClr val="tx1"/>
                          </a:solidFill>
                          <a:effectLst/>
                          <a:latin typeface="Century Gothic" panose="020B0502020202020204" pitchFamily="34" charset="0"/>
                        </a:rPr>
                        <a:t>DÉMENTI</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fr" sz="1400" b="0" dirty="0">
                          <a:solidFill>
                            <a:schemeClr val="tx1"/>
                          </a:solidFill>
                          <a:effectLst/>
                          <a:latin typeface="Century Gothic" panose="020B0502020202020204" pitchFamily="34" charset="0"/>
                        </a:rPr>
                        <a:t>Tous les articles, modèles ou informations fournis par Smartsheet sur le site Web sont fournis à titre de référence uniquement. Bien que nous nous efforcions de maintenir les informations à jour et correctes, nous ne faisons aucune déclaration ou garantie d'aucune sorte, expresse ou implicite, quant à l'exhaustivité, l'exactitude, la fiabilité, la pertinence ou la disponibilité en ce qui concerne le site Web ou les informations, articles, modèles ou graphiques connexes contenus sur le site Web. Toute confiance que vous accordez à ces informations est donc strictement à vos propres risques.</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3-Year-Project-Roadmap-Template_PowerPoint" id="{FE2CAD20-10E8-B94D-AA35-9684174C14E5}" vid="{43D5563E-D81A-F048-9822-7F7FAABC460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IC-3-Year-Project-Roadmap-Template_PowerPoint</Template>
  <TotalTime>1</TotalTime>
  <Words>359</Words>
  <Application>Microsoft Macintosh PowerPoint</Application>
  <PresentationFormat>Widescreen</PresentationFormat>
  <Paragraphs>78</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Alexandra Ragazhinskaya</dc:creator>
  <cp:lastModifiedBy>Jason Flores</cp:lastModifiedBy>
  <cp:revision>2</cp:revision>
  <cp:lastPrinted>2020-08-31T22:23:58Z</cp:lastPrinted>
  <dcterms:created xsi:type="dcterms:W3CDTF">2021-07-01T18:02:38Z</dcterms:created>
  <dcterms:modified xsi:type="dcterms:W3CDTF">2022-04-11T22:21:36Z</dcterms:modified>
</cp:coreProperties>
</file>