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RÉSUMÉ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4400" dirty="0">
                <a:latin typeface="Century Gothic" panose="020B0502020202020204" pitchFamily="34" charset="0"/>
              </a:rPr>
              <a:t>NOM DE VOTRE ENTREPRISE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VOTRE</a:t>
            </a:r>
          </a:p>
          <a:p>
            <a:pPr algn="ctr"/>
            <a:r>
              <a:rPr lang="fr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3875096" y="3175065"/>
            <a:ext cx="785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5400" dirty="0">
                <a:latin typeface="Century Gothic" panose="020B0502020202020204" pitchFamily="34" charset="0"/>
              </a:rPr>
              <a:t>TITRE DU PROJET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3875096" y="2831812"/>
            <a:ext cx="8189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994290" y="4873945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" sz="1400" dirty="0">
                <a:latin typeface="Century Gothic" panose="020B0502020202020204" pitchFamily="34" charset="0"/>
              </a:rPr>
              <a:t>INTERVENANTS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" sz="1400" dirty="0">
                <a:latin typeface="Century Gothic" panose="020B0502020202020204" pitchFamily="34" charset="0"/>
              </a:rPr>
              <a:t>APERÇU DU PROJET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" sz="1400" dirty="0">
                <a:latin typeface="Century Gothic" panose="020B0502020202020204" pitchFamily="34" charset="0"/>
              </a:rPr>
              <a:t>OBJECTIFS / HYPOTHÈSES / MESURES DU SUCCÈS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AVANTAGE CONCURRENTIEL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" sz="1400" dirty="0">
                <a:latin typeface="Century Gothic" panose="020B0502020202020204" pitchFamily="34" charset="0"/>
              </a:rPr>
              <a:t>FACTEUR DE RISQUE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" sz="1400" dirty="0">
                <a:latin typeface="Century Gothic" panose="020B0502020202020204" pitchFamily="34" charset="0"/>
              </a:rPr>
              <a:t>JALONS DU PROJET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DOCUMENTATION + RAPPORTS / COÛT DU PROJET + ESTIMATION DES RESSOURCES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CONCLUSION ET COMMENTAIRES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INTERVENANTS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95019"/>
              </p:ext>
            </p:extLst>
          </p:nvPr>
        </p:nvGraphicFramePr>
        <p:xfrm>
          <a:off x="341389" y="358021"/>
          <a:ext cx="11451218" cy="75372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2032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5282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65936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PROMOTEUR DU PROJET Commissionne la livraison et défend le projet; fournit une vision et une orientation; accepte la responsabilité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COMMANDITAIRE DU FINANCEMENT Personne / ministère obtenant le budget requis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276523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PORTEUR DE PROJET Confirme la nécessité du projet et valide les objectifs; fournit des spécifications, une surveillance et une livraison globale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effectLst/>
                          <a:latin typeface="Century Gothic" panose="020B0502020202020204" pitchFamily="34" charset="0"/>
                        </a:rPr>
                        <a:t>FACILITATEUR DE PROPOSITION Soutien à la préparation des propositions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AUTRES PARTIES PRENANTES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 DE L'INTERVENANT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RÔLE DES PARTIES PRENANTES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APERÇU DU PROJET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417786" y="700473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APERÇU DU PROJET</a:t>
            </a:r>
          </a:p>
          <a:p>
            <a:pPr>
              <a:spcAft>
                <a:spcPts val="1200"/>
              </a:spcAft>
            </a:pPr>
            <a:r>
              <a:rPr lang="fr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Description du paragraphe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Point 1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Point 2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" sz="1600" dirty="0">
                <a:latin typeface="Century Gothic" panose="020B0502020202020204" pitchFamily="34" charset="0"/>
              </a:rPr>
              <a:t>Point 3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OBJECTIFS / HYPOTHÈSES / MESURES DU SUCCÈS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87257"/>
              </p:ext>
            </p:extLst>
          </p:nvPr>
        </p:nvGraphicFramePr>
        <p:xfrm>
          <a:off x="220177" y="292245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OBJECTIFS / BUT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97065"/>
              </p:ext>
            </p:extLst>
          </p:nvPr>
        </p:nvGraphicFramePr>
        <p:xfrm>
          <a:off x="220177" y="2184604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HYPOTHÈSES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56647"/>
              </p:ext>
            </p:extLst>
          </p:nvPr>
        </p:nvGraphicFramePr>
        <p:xfrm>
          <a:off x="220177" y="4076963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MESURES DU SUCCÈS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AVANTAGE CONCURRENTIEL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717392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AVANTAGE CONCURRENTIEL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Attribut un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Attribut deux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Attribut trois</a:t>
            </a:r>
          </a:p>
          <a:p>
            <a:pPr>
              <a:spcAft>
                <a:spcPts val="1200"/>
              </a:spcAft>
            </a:pPr>
            <a:r>
              <a:rPr lang="fr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Nous avons choisi ces attributs déterminants pour plusieurs raisons :</a:t>
            </a:r>
          </a:p>
          <a:p>
            <a:pPr lvl="1">
              <a:spcAft>
                <a:spcPts val="1200"/>
              </a:spcAft>
            </a:pPr>
            <a:r>
              <a:rPr lang="fr" sz="1600" dirty="0">
                <a:latin typeface="Century Gothic" panose="020B0502020202020204" pitchFamily="34" charset="0"/>
              </a:rPr>
              <a:t>Exemple d'attribut</a:t>
            </a:r>
          </a:p>
          <a:p>
            <a:pPr lvl="1">
              <a:spcAft>
                <a:spcPts val="1200"/>
              </a:spcAft>
            </a:pPr>
            <a:r>
              <a:rPr lang="fr" sz="1600" dirty="0">
                <a:latin typeface="Century Gothic" panose="020B0502020202020204" pitchFamily="34" charset="0"/>
              </a:rPr>
              <a:t>[Si ce n'est pas cet exemple, alors Raison 1]</a:t>
            </a:r>
          </a:p>
          <a:p>
            <a:pPr lvl="1">
              <a:spcAft>
                <a:spcPts val="1200"/>
              </a:spcAft>
            </a:pPr>
            <a:r>
              <a:rPr lang="fr" sz="1600" dirty="0">
                <a:latin typeface="Century Gothic" panose="020B0502020202020204" pitchFamily="34" charset="0"/>
              </a:rPr>
              <a:t>[Raison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FACTEUR DE RISQUE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7173"/>
              </p:ext>
            </p:extLst>
          </p:nvPr>
        </p:nvGraphicFramePr>
        <p:xfrm>
          <a:off x="220177" y="292245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INDUSTRIE + RISQUES DE MARCHÉ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7636"/>
              </p:ext>
            </p:extLst>
          </p:nvPr>
        </p:nvGraphicFramePr>
        <p:xfrm>
          <a:off x="220177" y="3313068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RISQUES BUDGÉTAIRES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21902"/>
              </p:ext>
            </p:extLst>
          </p:nvPr>
        </p:nvGraphicFramePr>
        <p:xfrm>
          <a:off x="220177" y="449725"/>
          <a:ext cx="11619731" cy="5373860"/>
        </p:xfrm>
        <a:graphic>
          <a:graphicData uri="http://schemas.openxmlformats.org/drawingml/2006/table">
            <a:tbl>
              <a:tblPr>
                <a:effectLst>
                  <a:outerShdw blurRad="2794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fontAlgn="b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JALON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STATUT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DATE D'ACHÈVEMENT DE RÉFÉRENCE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DATE D'ACHÈVEMENT PRÉVUE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1BF3D5-E4B0-F348-B232-0D06863C7EF1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JALONS DU PROJET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132" y="6477000"/>
            <a:ext cx="956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DOCUMENTATION + RAPPORTS / COÛT DU PROJET + ESTIMATION DES RESSOURCES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36971"/>
              </p:ext>
            </p:extLst>
          </p:nvPr>
        </p:nvGraphicFramePr>
        <p:xfrm>
          <a:off x="243623" y="386029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DOCUMENTATION + RAPPORTS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9007"/>
              </p:ext>
            </p:extLst>
          </p:nvPr>
        </p:nvGraphicFramePr>
        <p:xfrm>
          <a:off x="243623" y="3406852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fr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COÛT DU PROJET + ESTIMATION DES RESSOURCES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CONCLUSION + COMMENTAIRES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CONCLUSION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un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deux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trois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fr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COMMENTAIRES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un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deux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fr" sz="1600" dirty="0">
                <a:latin typeface="Century Gothic" panose="020B0502020202020204" pitchFamily="34" charset="0"/>
              </a:rPr>
              <a:t>Détail trois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0</TotalTime>
  <Words>256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IC-Executive-Summary-Outline-Presentation-Template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3</cp:revision>
  <dcterms:created xsi:type="dcterms:W3CDTF">2018-05-08T21:32:06Z</dcterms:created>
  <dcterms:modified xsi:type="dcterms:W3CDTF">2022-04-11T22:21:22Z</dcterms:modified>
</cp:coreProperties>
</file>