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235" r:id="rId3"/>
    <p:sldId id="316" r:id="rId4"/>
    <p:sldId id="355" r:id="rId5"/>
    <p:sldId id="2236" r:id="rId6"/>
    <p:sldId id="2237" r:id="rId7"/>
    <p:sldId id="2238" r:id="rId8"/>
    <p:sldId id="354" r:id="rId9"/>
    <p:sldId id="2239" r:id="rId10"/>
    <p:sldId id="2240" r:id="rId11"/>
    <p:sldId id="2241" r:id="rId12"/>
    <p:sldId id="2242" r:id="rId13"/>
    <p:sldId id="356" r:id="rId14"/>
    <p:sldId id="29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B6B6"/>
    <a:srgbClr val="F0897B"/>
    <a:srgbClr val="F0CFD1"/>
    <a:srgbClr val="EAEEF3"/>
    <a:srgbClr val="00BD32"/>
    <a:srgbClr val="E3EAF6"/>
    <a:srgbClr val="5B7191"/>
    <a:srgbClr val="CDD5DD"/>
    <a:srgbClr val="74859B"/>
    <a:srgbClr val="C4D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01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01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727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16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BD35B7-DAF1-5B4D-94FA-36B61FD74AC4}" type="slidenum">
              <a:rPr lang="en-US" altLang="x-none"/>
              <a:pPr/>
              <a:t>2</a:t>
            </a:fld>
            <a:endParaRPr lang="en-US" altLang="x-none" dirty="0"/>
          </a:p>
        </p:txBody>
      </p:sp>
      <p:sp>
        <p:nvSpPr>
          <p:cNvPr id="1843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688975" y="1143000"/>
            <a:ext cx="5475288" cy="30813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00550"/>
            <a:ext cx="5481638" cy="35956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998988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60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32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20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16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36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59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48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12" Type="http://schemas.openxmlformats.org/officeDocument/2006/relationships/slide" Target="slide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POST-MORTEM DE PROJET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5400" dirty="0">
                <a:latin typeface="Century Gothic" panose="020B0502020202020204" pitchFamily="34" charset="0"/>
              </a:rPr>
              <a:t>PROJET POST-MORTEM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 du projet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ID du projet : 000000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Date: 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fr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CHEF DE PROJET :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/>
              <a:r>
                <a:rPr lang="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QU'EST-CE QUI AURAIT PU ÊTRE MIEUX?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Faiblesses de l'équipe de projet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081476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fr" dirty="0">
                <a:latin typeface="Century Gothic" panose="020B0502020202020204" pitchFamily="34" charset="0"/>
              </a:rPr>
              <a:t>Relation client :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fr" dirty="0">
                <a:latin typeface="Century Gothic" panose="020B0502020202020204" pitchFamily="34" charset="0"/>
              </a:rPr>
              <a:t>Processus qui ont mal fonctionné :</a:t>
            </a:r>
          </a:p>
        </p:txBody>
      </p:sp>
    </p:spTree>
    <p:extLst>
      <p:ext uri="{BB962C8B-B14F-4D97-AF65-F5344CB8AC3E}">
        <p14:creationId xmlns:p14="http://schemas.microsoft.com/office/powerpoint/2010/main" val="379251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PRINCIPAUX POINTS À RETENIR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Leçon 1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Leçon 2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21955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Leçon 3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081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MESURES À PRENDRE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31532"/>
              </p:ext>
            </p:extLst>
          </p:nvPr>
        </p:nvGraphicFramePr>
        <p:xfrm>
          <a:off x="130335" y="1172294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791981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Mesure 1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566282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Mesure 2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354027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Mesure 3 : 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4E2BAD3-0F43-FB4C-A353-C19C355E8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635275"/>
              </p:ext>
            </p:extLst>
          </p:nvPr>
        </p:nvGraphicFramePr>
        <p:xfrm>
          <a:off x="130335" y="2960040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377861E-F418-9947-94FC-8B3BB220A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156258"/>
              </p:ext>
            </p:extLst>
          </p:nvPr>
        </p:nvGraphicFramePr>
        <p:xfrm>
          <a:off x="130335" y="4747786"/>
          <a:ext cx="11934705" cy="1236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23615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BD40C563-B9D3-D84B-B22E-BF148A70458B}"/>
              </a:ext>
            </a:extLst>
          </p:cNvPr>
          <p:cNvSpPr txBox="1">
            <a:spLocks/>
          </p:cNvSpPr>
          <p:nvPr/>
        </p:nvSpPr>
        <p:spPr>
          <a:xfrm>
            <a:off x="0" y="159970"/>
            <a:ext cx="6979024" cy="39193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b="1" dirty="0">
                <a:latin typeface="Century Gothic" panose="020B0502020202020204" pitchFamily="34" charset="0"/>
              </a:rPr>
              <a:t>MESURES QUE NOUS POUVONS PRENDRE DÈS MAINTENANT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18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PROJETS FUTURS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405B2A1-3B35-6842-A3FF-449F34AC3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236267"/>
              </p:ext>
            </p:extLst>
          </p:nvPr>
        </p:nvGraphicFramePr>
        <p:xfrm>
          <a:off x="309283" y="826526"/>
          <a:ext cx="11551022" cy="5197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319">
                  <a:extLst>
                    <a:ext uri="{9D8B030D-6E8A-4147-A177-3AD203B41FA5}">
                      <a16:colId xmlns:a16="http://schemas.microsoft.com/office/drawing/2014/main" val="1751728916"/>
                    </a:ext>
                  </a:extLst>
                </a:gridCol>
                <a:gridCol w="6113433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4249270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343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IDÉES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COMMENTAIRES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1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2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3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4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5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6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7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8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9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853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00/00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effectLst/>
                          <a:latin typeface="Century Gothic" panose="020B0502020202020204" pitchFamily="34" charset="0"/>
                        </a:rPr>
                        <a:t>Idée 10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</a:tbl>
          </a:graphicData>
        </a:graphic>
      </p:graphicFrame>
      <p:sp>
        <p:nvSpPr>
          <p:cNvPr id="9" name="Subtitle 2">
            <a:extLst>
              <a:ext uri="{FF2B5EF4-FFF2-40B4-BE49-F238E27FC236}">
                <a16:creationId xmlns:a16="http://schemas.microsoft.com/office/drawing/2014/main" id="{5AF3EB91-7FA8-9D49-A942-6DA98C514293}"/>
              </a:ext>
            </a:extLst>
          </p:cNvPr>
          <p:cNvSpPr txBox="1">
            <a:spLocks/>
          </p:cNvSpPr>
          <p:nvPr/>
        </p:nvSpPr>
        <p:spPr>
          <a:xfrm>
            <a:off x="188258" y="159970"/>
            <a:ext cx="6979024" cy="523447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b="1" dirty="0">
                <a:latin typeface="Century Gothic" panose="020B0502020202020204" pitchFamily="34" charset="0"/>
              </a:rPr>
              <a:t>RECOMMANDATIONS POUR LES PROJETS FUTURS</a:t>
            </a:r>
          </a:p>
        </p:txBody>
      </p:sp>
    </p:spTree>
    <p:extLst>
      <p:ext uri="{BB962C8B-B14F-4D97-AF65-F5344CB8AC3E}">
        <p14:creationId xmlns:p14="http://schemas.microsoft.com/office/powerpoint/2010/main" val="2486643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3984018" y="371857"/>
            <a:ext cx="4229043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fr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TABLE DES MATIÈRES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996666" y="1652681"/>
            <a:ext cx="3009157" cy="55399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ÉVALUATION DES PERFORMANCES : </a:t>
            </a:r>
          </a:p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BUTS</a:t>
            </a:r>
          </a:p>
        </p:txBody>
      </p:sp>
      <p:sp>
        <p:nvSpPr>
          <p:cNvPr id="71" name="Subtitle 2"/>
          <p:cNvSpPr txBox="1">
            <a:spLocks/>
          </p:cNvSpPr>
          <p:nvPr/>
        </p:nvSpPr>
        <p:spPr>
          <a:xfrm>
            <a:off x="984935" y="2109933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96666" y="3014097"/>
            <a:ext cx="252184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CHRONOLOGIE DES PERFORMANCES</a:t>
            </a:r>
          </a:p>
        </p:txBody>
      </p:sp>
      <p:sp>
        <p:nvSpPr>
          <p:cNvPr id="73" name="Subtitle 2"/>
          <p:cNvSpPr txBox="1">
            <a:spLocks/>
          </p:cNvSpPr>
          <p:nvPr/>
        </p:nvSpPr>
        <p:spPr>
          <a:xfrm>
            <a:off x="984936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364857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364856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364856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0DD835E-22A6-D746-9747-680290B5318E}"/>
              </a:ext>
            </a:extLst>
          </p:cNvPr>
          <p:cNvSpPr txBox="1"/>
          <p:nvPr/>
        </p:nvSpPr>
        <p:spPr>
          <a:xfrm>
            <a:off x="996666" y="4363924"/>
            <a:ext cx="240001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PERFORMANCE DE QUALITÉ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87EACD0-DE8E-034E-A9A2-23EF2DEFEFA0}"/>
              </a:ext>
            </a:extLst>
          </p:cNvPr>
          <p:cNvSpPr txBox="1">
            <a:spLocks/>
          </p:cNvSpPr>
          <p:nvPr/>
        </p:nvSpPr>
        <p:spPr>
          <a:xfrm>
            <a:off x="984936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873965-B4B5-7649-813A-60B72867106D}"/>
              </a:ext>
            </a:extLst>
          </p:cNvPr>
          <p:cNvSpPr txBox="1"/>
          <p:nvPr/>
        </p:nvSpPr>
        <p:spPr>
          <a:xfrm>
            <a:off x="4886495" y="1635826"/>
            <a:ext cx="1521570" cy="35548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PLAN DU PROJET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7DA43AA-674D-9648-95C3-79A7F99AA913}"/>
              </a:ext>
            </a:extLst>
          </p:cNvPr>
          <p:cNvSpPr txBox="1">
            <a:spLocks/>
          </p:cNvSpPr>
          <p:nvPr/>
        </p:nvSpPr>
        <p:spPr>
          <a:xfrm>
            <a:off x="4874765" y="1877707"/>
            <a:ext cx="2901482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A528A5-04F8-5641-BFBB-7EE167C2D6ED}"/>
              </a:ext>
            </a:extLst>
          </p:cNvPr>
          <p:cNvSpPr txBox="1"/>
          <p:nvPr/>
        </p:nvSpPr>
        <p:spPr>
          <a:xfrm>
            <a:off x="4886495" y="3014097"/>
            <a:ext cx="175881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CE QUI S'EST BIEN PASSÉ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6D160E4-854A-E74E-AADC-140D9ADD193F}"/>
              </a:ext>
            </a:extLst>
          </p:cNvPr>
          <p:cNvSpPr txBox="1">
            <a:spLocks/>
          </p:cNvSpPr>
          <p:nvPr/>
        </p:nvSpPr>
        <p:spPr>
          <a:xfrm>
            <a:off x="4874765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45" name="TextBox 44">
            <a:hlinkClick r:id="rId6" action="ppaction://hlinksldjump"/>
            <a:extLst>
              <a:ext uri="{FF2B5EF4-FFF2-40B4-BE49-F238E27FC236}">
                <a16:creationId xmlns:a16="http://schemas.microsoft.com/office/drawing/2014/main" id="{CEB460F6-D2CC-2549-B204-6D2FC6E96268}"/>
              </a:ext>
            </a:extLst>
          </p:cNvPr>
          <p:cNvSpPr txBox="1"/>
          <p:nvPr/>
        </p:nvSpPr>
        <p:spPr>
          <a:xfrm>
            <a:off x="4254686" y="274129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47" name="TextBox 46">
            <a:hlinkClick r:id="rId7" action="ppaction://hlinksldjump"/>
            <a:extLst>
              <a:ext uri="{FF2B5EF4-FFF2-40B4-BE49-F238E27FC236}">
                <a16:creationId xmlns:a16="http://schemas.microsoft.com/office/drawing/2014/main" id="{E7EE68EC-AC78-524A-8041-4BBE245030A6}"/>
              </a:ext>
            </a:extLst>
          </p:cNvPr>
          <p:cNvSpPr txBox="1"/>
          <p:nvPr/>
        </p:nvSpPr>
        <p:spPr>
          <a:xfrm>
            <a:off x="4254685" y="4077055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7</a:t>
            </a:r>
          </a:p>
        </p:txBody>
      </p:sp>
      <p:sp>
        <p:nvSpPr>
          <p:cNvPr id="48" name="TextBox 47">
            <a:hlinkClick r:id="rId8" action="ppaction://hlinksldjump"/>
            <a:extLst>
              <a:ext uri="{FF2B5EF4-FFF2-40B4-BE49-F238E27FC236}">
                <a16:creationId xmlns:a16="http://schemas.microsoft.com/office/drawing/2014/main" id="{C5C82C3E-9D59-9C42-9541-EA6A340A4E5B}"/>
              </a:ext>
            </a:extLst>
          </p:cNvPr>
          <p:cNvSpPr txBox="1"/>
          <p:nvPr/>
        </p:nvSpPr>
        <p:spPr>
          <a:xfrm>
            <a:off x="4254685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208D35E-789C-3649-BF15-56E920E74C2F}"/>
              </a:ext>
            </a:extLst>
          </p:cNvPr>
          <p:cNvSpPr txBox="1"/>
          <p:nvPr/>
        </p:nvSpPr>
        <p:spPr>
          <a:xfrm>
            <a:off x="4886495" y="4363924"/>
            <a:ext cx="3076483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QU'EST-CE QUI AURAIT PU MIEUX SE PASSER ?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B0EDF6D3-71B7-AD45-A3C9-8A4D325C8EF1}"/>
              </a:ext>
            </a:extLst>
          </p:cNvPr>
          <p:cNvSpPr txBox="1">
            <a:spLocks/>
          </p:cNvSpPr>
          <p:nvPr/>
        </p:nvSpPr>
        <p:spPr>
          <a:xfrm>
            <a:off x="4874765" y="4587807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EEAA16D-B0FC-DF44-817B-C7716BDF070C}"/>
              </a:ext>
            </a:extLst>
          </p:cNvPr>
          <p:cNvSpPr txBox="1"/>
          <p:nvPr/>
        </p:nvSpPr>
        <p:spPr>
          <a:xfrm>
            <a:off x="8834382" y="1651985"/>
            <a:ext cx="1478290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MESURES À PRENDRE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2BE3F6A3-74CF-D845-80A9-0EBE7F0E7380}"/>
              </a:ext>
            </a:extLst>
          </p:cNvPr>
          <p:cNvSpPr txBox="1">
            <a:spLocks/>
          </p:cNvSpPr>
          <p:nvPr/>
        </p:nvSpPr>
        <p:spPr>
          <a:xfrm>
            <a:off x="8822651" y="1877704"/>
            <a:ext cx="3079065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09ACE5-2B8E-BC4C-B189-ED40CFDF7464}"/>
              </a:ext>
            </a:extLst>
          </p:cNvPr>
          <p:cNvSpPr txBox="1"/>
          <p:nvPr/>
        </p:nvSpPr>
        <p:spPr>
          <a:xfrm>
            <a:off x="8834382" y="3014097"/>
            <a:ext cx="1774845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PROJETS FUTURS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119B4597-DD91-A942-9131-DC246271B30F}"/>
              </a:ext>
            </a:extLst>
          </p:cNvPr>
          <p:cNvSpPr txBox="1">
            <a:spLocks/>
          </p:cNvSpPr>
          <p:nvPr/>
        </p:nvSpPr>
        <p:spPr>
          <a:xfrm>
            <a:off x="8822652" y="323798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56" name="TextBox 55">
            <a:hlinkClick r:id="rId9" action="ppaction://hlinksldjump"/>
            <a:extLst>
              <a:ext uri="{FF2B5EF4-FFF2-40B4-BE49-F238E27FC236}">
                <a16:creationId xmlns:a16="http://schemas.microsoft.com/office/drawing/2014/main" id="{C5E8B69A-2BD7-F342-ADF5-37815ECD0C26}"/>
              </a:ext>
            </a:extLst>
          </p:cNvPr>
          <p:cNvSpPr txBox="1"/>
          <p:nvPr/>
        </p:nvSpPr>
        <p:spPr>
          <a:xfrm>
            <a:off x="7988311" y="2741290"/>
            <a:ext cx="86754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10</a:t>
            </a:r>
          </a:p>
        </p:txBody>
      </p:sp>
      <p:sp>
        <p:nvSpPr>
          <p:cNvPr id="58" name="TextBox 57">
            <a:hlinkClick r:id="rId10" action="ppaction://hlinksldjump"/>
            <a:extLst>
              <a:ext uri="{FF2B5EF4-FFF2-40B4-BE49-F238E27FC236}">
                <a16:creationId xmlns:a16="http://schemas.microsoft.com/office/drawing/2014/main" id="{527FAEEA-94FF-8245-A80F-B31597AF5642}"/>
              </a:ext>
            </a:extLst>
          </p:cNvPr>
          <p:cNvSpPr txBox="1"/>
          <p:nvPr/>
        </p:nvSpPr>
        <p:spPr>
          <a:xfrm>
            <a:off x="8202572" y="1382230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9</a:t>
            </a:r>
          </a:p>
        </p:txBody>
      </p:sp>
      <p:sp>
        <p:nvSpPr>
          <p:cNvPr id="61" name="TextBox 60">
            <a:hlinkClick r:id="rId11" action="ppaction://hlinksldjump"/>
            <a:extLst>
              <a:ext uri="{FF2B5EF4-FFF2-40B4-BE49-F238E27FC236}">
                <a16:creationId xmlns:a16="http://schemas.microsoft.com/office/drawing/2014/main" id="{96B9BF9A-861B-6F4D-977D-EDB41ACC602B}"/>
              </a:ext>
            </a:extLst>
          </p:cNvPr>
          <p:cNvSpPr txBox="1"/>
          <p:nvPr/>
        </p:nvSpPr>
        <p:spPr>
          <a:xfrm>
            <a:off x="364856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6FF7802-9E5F-DE41-848E-CE153A6A1209}"/>
              </a:ext>
            </a:extLst>
          </p:cNvPr>
          <p:cNvSpPr txBox="1"/>
          <p:nvPr/>
        </p:nvSpPr>
        <p:spPr>
          <a:xfrm>
            <a:off x="996666" y="5626667"/>
            <a:ext cx="2345514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RENDEMENT BUDGÉTAIRE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D1334FD-7D8F-D74D-860A-FE8558BF7541}"/>
              </a:ext>
            </a:extLst>
          </p:cNvPr>
          <p:cNvSpPr txBox="1">
            <a:spLocks/>
          </p:cNvSpPr>
          <p:nvPr/>
        </p:nvSpPr>
        <p:spPr>
          <a:xfrm>
            <a:off x="984936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  <p:sp>
        <p:nvSpPr>
          <p:cNvPr id="69" name="TextBox 68">
            <a:hlinkClick r:id="rId12" action="ppaction://hlinksldjump"/>
            <a:extLst>
              <a:ext uri="{FF2B5EF4-FFF2-40B4-BE49-F238E27FC236}">
                <a16:creationId xmlns:a16="http://schemas.microsoft.com/office/drawing/2014/main" id="{0C065E1B-C0BA-F343-9957-9BA716804E13}"/>
              </a:ext>
            </a:extLst>
          </p:cNvPr>
          <p:cNvSpPr txBox="1"/>
          <p:nvPr/>
        </p:nvSpPr>
        <p:spPr>
          <a:xfrm>
            <a:off x="4254685" y="5339798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fr" sz="4800" dirty="0">
                <a:solidFill>
                  <a:srgbClr val="002060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9FAC46B-C220-5942-83DF-C2BD98963F9D}"/>
              </a:ext>
            </a:extLst>
          </p:cNvPr>
          <p:cNvSpPr txBox="1"/>
          <p:nvPr/>
        </p:nvSpPr>
        <p:spPr>
          <a:xfrm>
            <a:off x="4886495" y="5626667"/>
            <a:ext cx="1693092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fr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PRINCIPAUX POINTS À RETENIR</a:t>
            </a:r>
          </a:p>
        </p:txBody>
      </p:sp>
      <p:sp>
        <p:nvSpPr>
          <p:cNvPr id="77" name="Subtitle 2">
            <a:extLst>
              <a:ext uri="{FF2B5EF4-FFF2-40B4-BE49-F238E27FC236}">
                <a16:creationId xmlns:a16="http://schemas.microsoft.com/office/drawing/2014/main" id="{8F417AE3-73AC-D64D-85DB-E0902C8CF09D}"/>
              </a:ext>
            </a:extLst>
          </p:cNvPr>
          <p:cNvSpPr txBox="1">
            <a:spLocks/>
          </p:cNvSpPr>
          <p:nvPr/>
        </p:nvSpPr>
        <p:spPr>
          <a:xfrm>
            <a:off x="4874765" y="5850550"/>
            <a:ext cx="3079064" cy="359813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35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Texte descriptif</a:t>
            </a:r>
          </a:p>
        </p:txBody>
      </p:sp>
    </p:spTree>
    <p:extLst>
      <p:ext uri="{BB962C8B-B14F-4D97-AF65-F5344CB8AC3E}">
        <p14:creationId xmlns:p14="http://schemas.microsoft.com/office/powerpoint/2010/main" val="4275145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ÉVALUATION DES PERFORMANCES : OBJECTIFS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637781"/>
              </p:ext>
            </p:extLst>
          </p:nvPr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OBJECTIF INITIAL DU PROJET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14918"/>
              </p:ext>
            </p:extLst>
          </p:nvPr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POUR MESURER LE SUCCÈS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31770"/>
              </p:ext>
            </p:extLst>
          </p:nvPr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RÉSULTAT RÉEL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29">
            <a:extLst>
              <a:ext uri="{FF2B5EF4-FFF2-40B4-BE49-F238E27FC236}">
                <a16:creationId xmlns:a16="http://schemas.microsoft.com/office/drawing/2014/main" id="{B0EDA761-2EEF-C642-917A-C7CB2250A04F}"/>
              </a:ext>
            </a:extLst>
          </p:cNvPr>
          <p:cNvSpPr/>
          <p:nvPr/>
        </p:nvSpPr>
        <p:spPr>
          <a:xfrm>
            <a:off x="-16538" y="17222"/>
            <a:ext cx="12208538" cy="32384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8FFA5-8812-9143-977C-7F07CFDDF05B}"/>
              </a:ext>
            </a:extLst>
          </p:cNvPr>
          <p:cNvSpPr/>
          <p:nvPr/>
        </p:nvSpPr>
        <p:spPr>
          <a:xfrm>
            <a:off x="-16538" y="3256547"/>
            <a:ext cx="12208538" cy="36234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" y="6358191"/>
            <a:ext cx="12192000" cy="521834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CHRONOLOGIE DES PERFORMANCES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0076B1-195C-F94D-B847-63AF68ABEB92}"/>
              </a:ext>
            </a:extLst>
          </p:cNvPr>
          <p:cNvGrpSpPr/>
          <p:nvPr/>
        </p:nvGrpSpPr>
        <p:grpSpPr>
          <a:xfrm>
            <a:off x="630865" y="451153"/>
            <a:ext cx="11980394" cy="2490166"/>
            <a:chOff x="0" y="-25300"/>
            <a:chExt cx="9732193" cy="2222108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49DFFE9-78CC-FA44-B5D2-214458309357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9CA7674-FFA5-F84F-8827-08AC87D25B10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58" name="Text Box 23">
                <a:extLst>
                  <a:ext uri="{FF2B5EF4-FFF2-40B4-BE49-F238E27FC236}">
                    <a16:creationId xmlns:a16="http://schemas.microsoft.com/office/drawing/2014/main" id="{B99B90F7-59D6-5947-93D5-DF9C66F5D7C5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2E65C0-3A59-3A46-A323-F33C2C36C7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65EDADE5-0100-6C4F-AA47-C44464C32C41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3BFE1941-73A7-C64E-801D-734457E43D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67065DA-2BC0-2B44-9034-A3E407FB4BA2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7202DE2C-7413-784D-89FC-07B3E8376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6F84DDD-A932-FA4D-80CA-D1865DE4C0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B62AE804-BE2C-FC4F-A7EA-1BA8BD233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1AB71CB-1762-3A45-9B76-E2C922EFD3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A83A0AA-7369-A14A-9F31-DED2218853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39E11EDD-CA99-7347-B20A-F73EF02CAD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3B9D08DD-5949-524E-8DAB-D9C5964F42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C11B43C-FCA7-5044-A3AA-D2C524C1F0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83487E29-8EB9-EB48-AC17-9E2C2682D0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23">
                <a:extLst>
                  <a:ext uri="{FF2B5EF4-FFF2-40B4-BE49-F238E27FC236}">
                    <a16:creationId xmlns:a16="http://schemas.microsoft.com/office/drawing/2014/main" id="{D2B75D79-929C-7740-B1B1-958383C793CA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CD741F6F-513F-B841-AB0C-9202478F7766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8BCD817E-4F01-C64F-A90E-B0EFA3451312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2FE7C4AF-62FA-884A-A823-6D060484D39F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EC2013-E099-A04E-A517-28C4DE82D96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DF770000-01D5-E140-97D5-25D10F53DC0B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F8FD91F0-C442-D849-B321-4B175122C89F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885004BD-F2BE-824D-9A99-D2F50A1E3C65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472A6A7A-33F8-B145-9E18-F6FFC197607E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3E677361-5020-D64D-8B48-D18DDC89DD95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rgbClr val="92D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83" name="Text Box 23">
                <a:extLst>
                  <a:ext uri="{FF2B5EF4-FFF2-40B4-BE49-F238E27FC236}">
                    <a16:creationId xmlns:a16="http://schemas.microsoft.com/office/drawing/2014/main" id="{387B525B-950E-C94A-9BE5-103F0C0A1A0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:a16="http://schemas.microsoft.com/office/drawing/2014/main" id="{6B18550B-2C59-FD45-ACE5-FAAA55D29D57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5" name="Text Box 23">
                <a:extLst>
                  <a:ext uri="{FF2B5EF4-FFF2-40B4-BE49-F238E27FC236}">
                    <a16:creationId xmlns:a16="http://schemas.microsoft.com/office/drawing/2014/main" id="{AE305C41-57D1-D54B-8B86-E85320E54898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6" name="Text Box 23">
                <a:extLst>
                  <a:ext uri="{FF2B5EF4-FFF2-40B4-BE49-F238E27FC236}">
                    <a16:creationId xmlns:a16="http://schemas.microsoft.com/office/drawing/2014/main" id="{EDD9069D-3E90-0248-8029-073936B03C92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7" name="Text Box 23">
                <a:extLst>
                  <a:ext uri="{FF2B5EF4-FFF2-40B4-BE49-F238E27FC236}">
                    <a16:creationId xmlns:a16="http://schemas.microsoft.com/office/drawing/2014/main" id="{987F85E3-4AF1-5B46-B203-33A3EAAF3A62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8" name="Text Box 23">
                <a:extLst>
                  <a:ext uri="{FF2B5EF4-FFF2-40B4-BE49-F238E27FC236}">
                    <a16:creationId xmlns:a16="http://schemas.microsoft.com/office/drawing/2014/main" id="{868EF429-0CF4-AA4E-B14C-E6FCDFDC2006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89" name="Text Box 23">
                <a:extLst>
                  <a:ext uri="{FF2B5EF4-FFF2-40B4-BE49-F238E27FC236}">
                    <a16:creationId xmlns:a16="http://schemas.microsoft.com/office/drawing/2014/main" id="{1B8405D0-2509-BE48-81E2-D6DBB11D9F97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0" name="Text Box 23">
                <a:extLst>
                  <a:ext uri="{FF2B5EF4-FFF2-40B4-BE49-F238E27FC236}">
                    <a16:creationId xmlns:a16="http://schemas.microsoft.com/office/drawing/2014/main" id="{F4295392-AFA6-9341-BE1A-55FC87313A66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91" name="Text Box 23">
                <a:extLst>
                  <a:ext uri="{FF2B5EF4-FFF2-40B4-BE49-F238E27FC236}">
                    <a16:creationId xmlns:a16="http://schemas.microsoft.com/office/drawing/2014/main" id="{C06E4E96-5502-4B4F-B7F6-3808E58AE7A5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92" name="Subtitle 2">
            <a:extLst>
              <a:ext uri="{FF2B5EF4-FFF2-40B4-BE49-F238E27FC236}">
                <a16:creationId xmlns:a16="http://schemas.microsoft.com/office/drawing/2014/main" id="{324D67DB-0547-364D-9A0C-56FAE5FBB5E6}"/>
              </a:ext>
            </a:extLst>
          </p:cNvPr>
          <p:cNvSpPr txBox="1">
            <a:spLocks/>
          </p:cNvSpPr>
          <p:nvPr/>
        </p:nvSpPr>
        <p:spPr>
          <a:xfrm>
            <a:off x="70167" y="2294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CALENDRIER ORIGINAL DU PROJET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C8815B77-DF6A-984E-805B-1CF5E33897D5}"/>
              </a:ext>
            </a:extLst>
          </p:cNvPr>
          <p:cNvGrpSpPr/>
          <p:nvPr/>
        </p:nvGrpSpPr>
        <p:grpSpPr>
          <a:xfrm>
            <a:off x="630865" y="3745799"/>
            <a:ext cx="11980394" cy="2490166"/>
            <a:chOff x="0" y="-25300"/>
            <a:chExt cx="9732193" cy="2222108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9B100C0D-6D5B-D946-98BB-2628563DBA9E}"/>
                </a:ext>
              </a:extLst>
            </p:cNvPr>
            <p:cNvCxnSpPr/>
            <p:nvPr/>
          </p:nvCxnSpPr>
          <p:spPr>
            <a:xfrm>
              <a:off x="69997" y="1098207"/>
              <a:ext cx="8807788" cy="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0390A4E-0DCC-6442-B6F8-896266B0AEDD}"/>
                </a:ext>
              </a:extLst>
            </p:cNvPr>
            <p:cNvGrpSpPr/>
            <p:nvPr/>
          </p:nvGrpSpPr>
          <p:grpSpPr>
            <a:xfrm>
              <a:off x="0" y="-25300"/>
              <a:ext cx="9732193" cy="2222108"/>
              <a:chOff x="0" y="-210566"/>
              <a:chExt cx="9735665" cy="2223247"/>
            </a:xfrm>
          </p:grpSpPr>
          <p:sp>
            <p:nvSpPr>
              <p:cNvPr id="96" name="Text Box 23">
                <a:extLst>
                  <a:ext uri="{FF2B5EF4-FFF2-40B4-BE49-F238E27FC236}">
                    <a16:creationId xmlns:a16="http://schemas.microsoft.com/office/drawing/2014/main" id="{1990FBE2-DECE-5D43-82CF-65A493AE3EBD}"/>
                  </a:ext>
                </a:extLst>
              </p:cNvPr>
              <p:cNvSpPr txBox="1"/>
              <p:nvPr/>
            </p:nvSpPr>
            <p:spPr>
              <a:xfrm>
                <a:off x="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1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43D965-34E5-554C-A081-DE18E85F8A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6380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C3C94FDA-9003-334F-867C-5EDB2F368EF7}"/>
                  </a:ext>
                </a:extLst>
              </p:cNvPr>
              <p:cNvSpPr/>
              <p:nvPr/>
            </p:nvSpPr>
            <p:spPr>
              <a:xfrm>
                <a:off x="195580" y="864898"/>
                <a:ext cx="92702" cy="92702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A5B98782-EB81-0D45-9986-26839F3830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70097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4F88428-8131-F546-BAA3-0E14A2A7F0F7}"/>
                  </a:ext>
                </a:extLst>
              </p:cNvPr>
              <p:cNvSpPr/>
              <p:nvPr/>
            </p:nvSpPr>
            <p:spPr>
              <a:xfrm>
                <a:off x="1020591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EB12AD84-C344-1248-BE62-407452B827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413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0BA19D27-8461-9943-AB5A-F811DD9EC1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57852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118601D4-4AC7-ED41-97D3-4E659208DD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81564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72903B5-121A-C64A-9E1F-920BC6FFF4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05284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1F44A79B-E727-7E4F-9703-1819F52E79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52035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04A47129-803C-F14D-B41F-4AD4F90B0C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5755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03BD6029-D921-124C-A0F4-7428F26459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4554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75071A7E-1695-F045-BEFB-B53791F79C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69268" y="912750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3EA4B9C0-D1D4-C240-8FEA-CA536C08C2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575699" y="399837"/>
                <a:ext cx="0" cy="512913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prstDash val="dash"/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Text Box 23">
                <a:extLst>
                  <a:ext uri="{FF2B5EF4-FFF2-40B4-BE49-F238E27FC236}">
                    <a16:creationId xmlns:a16="http://schemas.microsoft.com/office/drawing/2014/main" id="{9BDEF75A-AB3F-E442-BF07-82F94CBC8757}"/>
                  </a:ext>
                </a:extLst>
              </p:cNvPr>
              <p:cNvSpPr txBox="1"/>
              <p:nvPr/>
            </p:nvSpPr>
            <p:spPr>
              <a:xfrm>
                <a:off x="766113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2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A3C1BAF-0158-644C-80E5-022E5F08E61A}"/>
                  </a:ext>
                </a:extLst>
              </p:cNvPr>
              <p:cNvSpPr/>
              <p:nvPr/>
            </p:nvSpPr>
            <p:spPr>
              <a:xfrm>
                <a:off x="1884628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E2BADFAF-69D2-0743-B332-AE6E87DBC88A}"/>
                  </a:ext>
                </a:extLst>
              </p:cNvPr>
              <p:cNvSpPr/>
              <p:nvPr/>
            </p:nvSpPr>
            <p:spPr>
              <a:xfrm>
                <a:off x="270834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52A518E-68FF-CB41-AC2D-FEFE70D2D0EB}"/>
                  </a:ext>
                </a:extLst>
              </p:cNvPr>
              <p:cNvSpPr/>
              <p:nvPr/>
            </p:nvSpPr>
            <p:spPr>
              <a:xfrm>
                <a:off x="354358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DCBAEE2F-8D59-A84B-BBAA-2BCC85A67957}"/>
                  </a:ext>
                </a:extLst>
              </p:cNvPr>
              <p:cNvSpPr/>
              <p:nvPr/>
            </p:nvSpPr>
            <p:spPr>
              <a:xfrm>
                <a:off x="436154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5" name="Oval 114">
                <a:extLst>
                  <a:ext uri="{FF2B5EF4-FFF2-40B4-BE49-F238E27FC236}">
                    <a16:creationId xmlns:a16="http://schemas.microsoft.com/office/drawing/2014/main" id="{231C3864-9978-F64D-822D-5660361F7990}"/>
                  </a:ext>
                </a:extLst>
              </p:cNvPr>
              <p:cNvSpPr/>
              <p:nvPr/>
            </p:nvSpPr>
            <p:spPr>
              <a:xfrm>
                <a:off x="5208293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id="{164C2A28-47FA-A145-B9A0-F35B9B88DCD1}"/>
                  </a:ext>
                </a:extLst>
              </p:cNvPr>
              <p:cNvSpPr/>
              <p:nvPr/>
            </p:nvSpPr>
            <p:spPr>
              <a:xfrm>
                <a:off x="6032009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id="{168165CC-037C-D249-8758-AB5C8D6BEF7D}"/>
                  </a:ext>
                </a:extLst>
              </p:cNvPr>
              <p:cNvSpPr/>
              <p:nvPr/>
            </p:nvSpPr>
            <p:spPr>
              <a:xfrm>
                <a:off x="689604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8" name="Oval 117">
                <a:extLst>
                  <a:ext uri="{FF2B5EF4-FFF2-40B4-BE49-F238E27FC236}">
                    <a16:creationId xmlns:a16="http://schemas.microsoft.com/office/drawing/2014/main" id="{79B5AD43-0C61-A54A-AA89-81D55B9B89B6}"/>
                  </a:ext>
                </a:extLst>
              </p:cNvPr>
              <p:cNvSpPr/>
              <p:nvPr/>
            </p:nvSpPr>
            <p:spPr>
              <a:xfrm>
                <a:off x="7725520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19" name="Oval 118">
                <a:extLst>
                  <a:ext uri="{FF2B5EF4-FFF2-40B4-BE49-F238E27FC236}">
                    <a16:creationId xmlns:a16="http://schemas.microsoft.com/office/drawing/2014/main" id="{CB974886-9E1D-FF4C-A4A2-7EB744997112}"/>
                  </a:ext>
                </a:extLst>
              </p:cNvPr>
              <p:cNvSpPr/>
              <p:nvPr/>
            </p:nvSpPr>
            <p:spPr>
              <a:xfrm>
                <a:off x="8531955" y="864899"/>
                <a:ext cx="92702" cy="92701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400" dirty="0"/>
              </a:p>
            </p:txBody>
          </p:sp>
          <p:sp>
            <p:nvSpPr>
              <p:cNvPr id="120" name="Text Box 23">
                <a:extLst>
                  <a:ext uri="{FF2B5EF4-FFF2-40B4-BE49-F238E27FC236}">
                    <a16:creationId xmlns:a16="http://schemas.microsoft.com/office/drawing/2014/main" id="{4843321C-A79B-6D4E-B1C5-E4802F8AB543}"/>
                  </a:ext>
                </a:extLst>
              </p:cNvPr>
              <p:cNvSpPr txBox="1"/>
              <p:nvPr/>
            </p:nvSpPr>
            <p:spPr>
              <a:xfrm>
                <a:off x="1687750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3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1" name="Text Box 23">
                <a:extLst>
                  <a:ext uri="{FF2B5EF4-FFF2-40B4-BE49-F238E27FC236}">
                    <a16:creationId xmlns:a16="http://schemas.microsoft.com/office/drawing/2014/main" id="{DA2FA759-1376-C040-8233-72737C060650}"/>
                  </a:ext>
                </a:extLst>
              </p:cNvPr>
              <p:cNvSpPr txBox="1"/>
              <p:nvPr/>
            </p:nvSpPr>
            <p:spPr>
              <a:xfrm>
                <a:off x="3335181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5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2" name="Text Box 23">
                <a:extLst>
                  <a:ext uri="{FF2B5EF4-FFF2-40B4-BE49-F238E27FC236}">
                    <a16:creationId xmlns:a16="http://schemas.microsoft.com/office/drawing/2014/main" id="{5F0F4CE7-4585-B24F-A4A4-D237529A08EF}"/>
                  </a:ext>
                </a:extLst>
              </p:cNvPr>
              <p:cNvSpPr txBox="1"/>
              <p:nvPr/>
            </p:nvSpPr>
            <p:spPr>
              <a:xfrm>
                <a:off x="5005652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7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3" name="Text Box 23">
                <a:extLst>
                  <a:ext uri="{FF2B5EF4-FFF2-40B4-BE49-F238E27FC236}">
                    <a16:creationId xmlns:a16="http://schemas.microsoft.com/office/drawing/2014/main" id="{98741DD8-2E71-3644-8CC8-03E440ABAB2A}"/>
                  </a:ext>
                </a:extLst>
              </p:cNvPr>
              <p:cNvSpPr txBox="1"/>
              <p:nvPr/>
            </p:nvSpPr>
            <p:spPr>
              <a:xfrm>
                <a:off x="669916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9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4" name="Text Box 23">
                <a:extLst>
                  <a:ext uri="{FF2B5EF4-FFF2-40B4-BE49-F238E27FC236}">
                    <a16:creationId xmlns:a16="http://schemas.microsoft.com/office/drawing/2014/main" id="{5EB47C30-942E-BD4B-9B46-94D5C092A4DD}"/>
                  </a:ext>
                </a:extLst>
              </p:cNvPr>
              <p:cNvSpPr txBox="1"/>
              <p:nvPr/>
            </p:nvSpPr>
            <p:spPr>
              <a:xfrm>
                <a:off x="8323554" y="-210566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Complet</a:t>
                </a:r>
                <a:endParaRPr lang="en-US" sz="1400" dirty="0"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5" name="Text Box 23">
                <a:extLst>
                  <a:ext uri="{FF2B5EF4-FFF2-40B4-BE49-F238E27FC236}">
                    <a16:creationId xmlns:a16="http://schemas.microsoft.com/office/drawing/2014/main" id="{CED71D8C-5E19-8641-AD56-FF7AEB9874FE}"/>
                  </a:ext>
                </a:extLst>
              </p:cNvPr>
              <p:cNvSpPr txBox="1"/>
              <p:nvPr/>
            </p:nvSpPr>
            <p:spPr>
              <a:xfrm>
                <a:off x="244810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4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6" name="Text Box 23">
                <a:extLst>
                  <a:ext uri="{FF2B5EF4-FFF2-40B4-BE49-F238E27FC236}">
                    <a16:creationId xmlns:a16="http://schemas.microsoft.com/office/drawing/2014/main" id="{16AE4205-9E09-AD42-A18E-E1D15993B0BB}"/>
                  </a:ext>
                </a:extLst>
              </p:cNvPr>
              <p:cNvSpPr txBox="1"/>
              <p:nvPr/>
            </p:nvSpPr>
            <p:spPr>
              <a:xfrm>
                <a:off x="4095535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6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7" name="Text Box 23">
                <a:extLst>
                  <a:ext uri="{FF2B5EF4-FFF2-40B4-BE49-F238E27FC236}">
                    <a16:creationId xmlns:a16="http://schemas.microsoft.com/office/drawing/2014/main" id="{BDB7390B-DAD5-7742-BB8E-885630444522}"/>
                  </a:ext>
                </a:extLst>
              </p:cNvPr>
              <p:cNvSpPr txBox="1"/>
              <p:nvPr/>
            </p:nvSpPr>
            <p:spPr>
              <a:xfrm>
                <a:off x="5766007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8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  <p:sp>
            <p:nvSpPr>
              <p:cNvPr id="128" name="Text Box 23">
                <a:extLst>
                  <a:ext uri="{FF2B5EF4-FFF2-40B4-BE49-F238E27FC236}">
                    <a16:creationId xmlns:a16="http://schemas.microsoft.com/office/drawing/2014/main" id="{79ECD1C1-360C-414F-A099-05010F705D8F}"/>
                  </a:ext>
                </a:extLst>
              </p:cNvPr>
              <p:cNvSpPr txBox="1"/>
              <p:nvPr/>
            </p:nvSpPr>
            <p:spPr>
              <a:xfrm>
                <a:off x="7459519" y="1491820"/>
                <a:ext cx="1412111" cy="52086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Jalon 10</a:t>
                </a:r>
              </a:p>
              <a:p>
                <a:pPr marL="0" marR="0"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fr" sz="1400" dirty="0">
                    <a:effectLst/>
                    <a:latin typeface="Century Gothic" panose="020B0502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00/00/00</a:t>
                </a:r>
              </a:p>
            </p:txBody>
          </p:sp>
        </p:grpSp>
      </p:grpSp>
      <p:sp>
        <p:nvSpPr>
          <p:cNvPr id="129" name="Subtitle 2">
            <a:extLst>
              <a:ext uri="{FF2B5EF4-FFF2-40B4-BE49-F238E27FC236}">
                <a16:creationId xmlns:a16="http://schemas.microsoft.com/office/drawing/2014/main" id="{DF229E66-3B55-334E-B6C9-6A89FBEFF634}"/>
              </a:ext>
            </a:extLst>
          </p:cNvPr>
          <p:cNvSpPr txBox="1">
            <a:spLocks/>
          </p:cNvSpPr>
          <p:nvPr/>
        </p:nvSpPr>
        <p:spPr>
          <a:xfrm>
            <a:off x="35760" y="3294855"/>
            <a:ext cx="4826000" cy="371739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8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CALENDRIER RÉEL DU PROJET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20567A-AA45-7D4C-9F79-A2E01D1F1DC1}"/>
              </a:ext>
            </a:extLst>
          </p:cNvPr>
          <p:cNvCxnSpPr/>
          <p:nvPr/>
        </p:nvCxnSpPr>
        <p:spPr>
          <a:xfrm>
            <a:off x="0" y="3256547"/>
            <a:ext cx="12192000" cy="0"/>
          </a:xfrm>
          <a:prstGeom prst="line">
            <a:avLst/>
          </a:prstGeom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80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PERFORMANCE DE QUALITÉ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8857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OBJECTIF INITIAL DES NORMES DE QUALITÉ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CDBA874-1CA9-3747-A12A-9D2529F9A1F9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1992646"/>
          <a:ext cx="11934705" cy="27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2700755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4" name="Subtitle 2">
            <a:extLst>
              <a:ext uri="{FF2B5EF4-FFF2-40B4-BE49-F238E27FC236}">
                <a16:creationId xmlns:a16="http://schemas.microsoft.com/office/drawing/2014/main" id="{1E3E23E8-FF7D-E348-B6D6-E12595B1F069}"/>
              </a:ext>
            </a:extLst>
          </p:cNvPr>
          <p:cNvSpPr txBox="1">
            <a:spLocks/>
          </p:cNvSpPr>
          <p:nvPr/>
        </p:nvSpPr>
        <p:spPr>
          <a:xfrm>
            <a:off x="0" y="1625781"/>
            <a:ext cx="4854388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KPI POUR MESURER LE SUCCÈS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93A131C-8E8A-1B42-9475-0DCE20A688E3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303628"/>
          <a:ext cx="11934705" cy="8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856816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5" name="Subtitle 2">
            <a:extLst>
              <a:ext uri="{FF2B5EF4-FFF2-40B4-BE49-F238E27FC236}">
                <a16:creationId xmlns:a16="http://schemas.microsoft.com/office/drawing/2014/main" id="{483D6338-DB78-1443-A240-DE960A814336}"/>
              </a:ext>
            </a:extLst>
          </p:cNvPr>
          <p:cNvSpPr txBox="1">
            <a:spLocks/>
          </p:cNvSpPr>
          <p:nvPr/>
        </p:nvSpPr>
        <p:spPr>
          <a:xfrm>
            <a:off x="0" y="4923509"/>
            <a:ext cx="3079065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RÉSULTAT RÉEL</a:t>
            </a:r>
          </a:p>
        </p:txBody>
      </p:sp>
    </p:spTree>
    <p:extLst>
      <p:ext uri="{BB962C8B-B14F-4D97-AF65-F5344CB8AC3E}">
        <p14:creationId xmlns:p14="http://schemas.microsoft.com/office/powerpoint/2010/main" val="287358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RENDEMENT BUDGÉTAIRE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237798" y="11304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OBJECTIFS DE COÛTS INITIAUX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E7487830-CA69-E24D-8024-54A0C8572FCE}"/>
              </a:ext>
            </a:extLst>
          </p:cNvPr>
          <p:cNvSpPr txBox="1">
            <a:spLocks/>
          </p:cNvSpPr>
          <p:nvPr/>
        </p:nvSpPr>
        <p:spPr>
          <a:xfrm>
            <a:off x="6427691" y="81327"/>
            <a:ext cx="5101389" cy="36686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6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DÉPENSES BUDGÉTAIRES RÉELLES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E916EFE-22B4-2E4C-8C97-72C11A802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65225"/>
              </p:ext>
            </p:extLst>
          </p:nvPr>
        </p:nvGraphicFramePr>
        <p:xfrm>
          <a:off x="237798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POSTE BUDGÉTAIRE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DÉPENS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176FE19-91EE-F84A-9289-37426A17D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7210"/>
              </p:ext>
            </p:extLst>
          </p:nvPr>
        </p:nvGraphicFramePr>
        <p:xfrm>
          <a:off x="6463785" y="538857"/>
          <a:ext cx="5369626" cy="5552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87037">
                  <a:extLst>
                    <a:ext uri="{9D8B030D-6E8A-4147-A177-3AD203B41FA5}">
                      <a16:colId xmlns:a16="http://schemas.microsoft.com/office/drawing/2014/main" val="519892843"/>
                    </a:ext>
                  </a:extLst>
                </a:gridCol>
                <a:gridCol w="1882589">
                  <a:extLst>
                    <a:ext uri="{9D8B030D-6E8A-4147-A177-3AD203B41FA5}">
                      <a16:colId xmlns:a16="http://schemas.microsoft.com/office/drawing/2014/main" val="991320638"/>
                    </a:ext>
                  </a:extLst>
                </a:gridCol>
              </a:tblGrid>
              <a:tr h="2869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POSTE BUDGÉTAIRE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DÉPENS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96850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74784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2059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4791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02931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7206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173951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51941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07826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30702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5235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500453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61817"/>
                  </a:ext>
                </a:extLst>
              </a:tr>
              <a:tr h="4050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1315" marR="51315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47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539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DU PROJET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750083"/>
              </p:ext>
            </p:extLst>
          </p:nvPr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85438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800" dirty="0">
                <a:latin typeface="Century Gothic" panose="020B0502020202020204" pitchFamily="34" charset="0"/>
              </a:rPr>
              <a:t>Le plan a-t-il été clairement défini et communiqué?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192704"/>
              </p:ext>
            </p:extLst>
          </p:nvPr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72444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sz="1800" dirty="0">
                <a:latin typeface="Century Gothic" panose="020B0502020202020204" pitchFamily="34" charset="0"/>
              </a:rPr>
              <a:t>Était-ce le bon plan pour ce projet?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789849"/>
              </p:ext>
            </p:extLst>
          </p:nvPr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179216"/>
            <a:ext cx="6979024" cy="410275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sz="1800" dirty="0">
                <a:latin typeface="Century Gothic" panose="020B0502020202020204" pitchFamily="34" charset="0"/>
              </a:rPr>
              <a:t>Qu'est-ce qui aurait pu être amélioré?</a:t>
            </a:r>
          </a:p>
        </p:txBody>
      </p:sp>
    </p:spTree>
    <p:extLst>
      <p:ext uri="{BB962C8B-B14F-4D97-AF65-F5344CB8AC3E}">
        <p14:creationId xmlns:p14="http://schemas.microsoft.com/office/powerpoint/2010/main" val="2505396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066DCD-31D9-1940-8CB0-FE9C2DAAA120}"/>
              </a:ext>
            </a:extLst>
          </p:cNvPr>
          <p:cNvSpPr txBox="1"/>
          <p:nvPr/>
        </p:nvSpPr>
        <p:spPr>
          <a:xfrm>
            <a:off x="0" y="2891116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" sz="7200" dirty="0">
                <a:solidFill>
                  <a:schemeClr val="tx2">
                    <a:lumMod val="40000"/>
                    <a:lumOff val="60000"/>
                  </a:schemeClr>
                </a:solidFill>
                <a:latin typeface="Century Gothic" panose="020B0502020202020204" pitchFamily="34" charset="0"/>
              </a:rPr>
              <a:t>CE QUI S'EST BIEN PASSÉ</a:t>
            </a:r>
          </a:p>
        </p:txBody>
      </p:sp>
    </p:spTree>
    <p:extLst>
      <p:ext uri="{BB962C8B-B14F-4D97-AF65-F5344CB8AC3E}">
        <p14:creationId xmlns:p14="http://schemas.microsoft.com/office/powerpoint/2010/main" val="354263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QU'EST-CE QUI S'EST BIEN PASSÉ ?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D2F9D07-3A84-3C4C-9E05-C3BD51A1E8CB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552303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2" name="Subtitle 2">
            <a:extLst>
              <a:ext uri="{FF2B5EF4-FFF2-40B4-BE49-F238E27FC236}">
                <a16:creationId xmlns:a16="http://schemas.microsoft.com/office/drawing/2014/main" id="{E51412AC-55D1-D94D-8840-2F65AF4AD16F}"/>
              </a:ext>
            </a:extLst>
          </p:cNvPr>
          <p:cNvSpPr txBox="1">
            <a:spLocks/>
          </p:cNvSpPr>
          <p:nvPr/>
        </p:nvSpPr>
        <p:spPr>
          <a:xfrm>
            <a:off x="0" y="171991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Points forts de l'équipe de projet 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6CBCC0-6B3F-D64B-B7B4-548009E4015F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2569364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9A2844F5-D9E5-3C44-A4CF-6B66BD47B343}"/>
              </a:ext>
            </a:extLst>
          </p:cNvPr>
          <p:cNvSpPr txBox="1">
            <a:spLocks/>
          </p:cNvSpPr>
          <p:nvPr/>
        </p:nvSpPr>
        <p:spPr>
          <a:xfrm>
            <a:off x="0" y="2202499"/>
            <a:ext cx="6979024" cy="399631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50"/>
              </a:lnSpc>
            </a:pPr>
            <a:r>
              <a:rPr lang="fr" dirty="0">
                <a:latin typeface="Century Gothic" panose="020B0502020202020204" pitchFamily="34" charset="0"/>
              </a:rPr>
              <a:t>Relation client : 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  <a:ea typeface="Montserrat Light" charset="0"/>
              <a:cs typeface="Montserrat Light" charset="0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7BD961F-780A-2E45-BBC7-AF6048902C1C}"/>
              </a:ext>
            </a:extLst>
          </p:cNvPr>
          <p:cNvGraphicFramePr>
            <a:graphicFrameLocks noGrp="1"/>
          </p:cNvGraphicFramePr>
          <p:nvPr/>
        </p:nvGraphicFramePr>
        <p:xfrm>
          <a:off x="130335" y="4572975"/>
          <a:ext cx="11934705" cy="14916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4705">
                  <a:extLst>
                    <a:ext uri="{9D8B030D-6E8A-4147-A177-3AD203B41FA5}">
                      <a16:colId xmlns:a16="http://schemas.microsoft.com/office/drawing/2014/main" val="3944101500"/>
                    </a:ext>
                  </a:extLst>
                </a:gridCol>
              </a:tblGrid>
              <a:tr h="149164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7133"/>
                  </a:ext>
                </a:extLst>
              </a:tr>
            </a:tbl>
          </a:graphicData>
        </a:graphic>
      </p:graphicFrame>
      <p:sp>
        <p:nvSpPr>
          <p:cNvPr id="19" name="Subtitle 2">
            <a:extLst>
              <a:ext uri="{FF2B5EF4-FFF2-40B4-BE49-F238E27FC236}">
                <a16:creationId xmlns:a16="http://schemas.microsoft.com/office/drawing/2014/main" id="{45F4A044-F68F-7343-B989-0C6AF0EEB74D}"/>
              </a:ext>
            </a:extLst>
          </p:cNvPr>
          <p:cNvSpPr txBox="1">
            <a:spLocks/>
          </p:cNvSpPr>
          <p:nvPr/>
        </p:nvSpPr>
        <p:spPr>
          <a:xfrm>
            <a:off x="0" y="4098534"/>
            <a:ext cx="6979024" cy="52069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" dirty="0">
                <a:latin typeface="Century Gothic" panose="020B0502020202020204" pitchFamily="34" charset="0"/>
              </a:rPr>
              <a:t>Processus qui ont bien fonctionné : </a:t>
            </a:r>
          </a:p>
        </p:txBody>
      </p:sp>
    </p:spTree>
    <p:extLst>
      <p:ext uri="{BB962C8B-B14F-4D97-AF65-F5344CB8AC3E}">
        <p14:creationId xmlns:p14="http://schemas.microsoft.com/office/powerpoint/2010/main" val="3832345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Postmortem-Template_Powerpoint" id="{7311DD99-82AB-9943-A297-BA758AC8A205}" vid="{780E3C7B-C496-C744-B5E5-F25F2A3F41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IC-Project-Postmortem-Template_Powerpoint</Template>
  <TotalTime>2</TotalTime>
  <Words>518</Words>
  <Application>Microsoft Macintosh PowerPoint</Application>
  <PresentationFormat>Widescreen</PresentationFormat>
  <Paragraphs>202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2020-06-12T18:00:34Z</dcterms:created>
  <dcterms:modified xsi:type="dcterms:W3CDTF">2022-04-11T22:20:55Z</dcterms:modified>
</cp:coreProperties>
</file>