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16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CHRONOLOGIE DE FEUILLE DE ROUTE DU PROJET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CHRONOLOGIE DE LA FEUILLE DE ROUTE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4000" dirty="0">
                <a:latin typeface="Century Gothic" panose="020B0502020202020204" pitchFamily="34" charset="0"/>
              </a:rPr>
              <a:t>NOM DU PROJET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27430"/>
              </p:ext>
            </p:extLst>
          </p:nvPr>
        </p:nvGraphicFramePr>
        <p:xfrm>
          <a:off x="483419" y="5571765"/>
          <a:ext cx="665007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DÉBUT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PROGRÈS GLOBAUX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FIN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LIVRABLE DU PROJET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" sz="1000" dirty="0">
                <a:latin typeface="Century Gothic" panose="020B0502020202020204" pitchFamily="34" charset="0"/>
              </a:rPr>
              <a:t>Entrer du texte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ÉNONCÉ DE PORTÉE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" sz="1000" dirty="0">
                <a:latin typeface="Century Gothic" panose="020B0502020202020204" pitchFamily="34" charset="0"/>
              </a:rPr>
              <a:t>Entrer du texte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CHRONOLOGIE DE LA FEUILLE DE ROUTE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25E24-BA28-A74B-BB19-E5F25E676BB4}"/>
              </a:ext>
            </a:extLst>
          </p:cNvPr>
          <p:cNvSpPr txBox="1"/>
          <p:nvPr/>
        </p:nvSpPr>
        <p:spPr>
          <a:xfrm>
            <a:off x="9412970" y="25723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4BC8969-FC36-3C45-9DF4-31954D936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30315"/>
              </p:ext>
            </p:extLst>
          </p:nvPr>
        </p:nvGraphicFramePr>
        <p:xfrm>
          <a:off x="221178" y="391626"/>
          <a:ext cx="11749644" cy="57808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FÉV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MAR (en anglais)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AVR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JUN (en anglais seulement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JUIL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AOÛT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SEPT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OPO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74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75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89699E8C-EB9E-C74F-9DDE-E27B07F704F6}"/>
              </a:ext>
            </a:extLst>
          </p:cNvPr>
          <p:cNvGrpSpPr/>
          <p:nvPr/>
        </p:nvGrpSpPr>
        <p:grpSpPr>
          <a:xfrm>
            <a:off x="7833980" y="99427"/>
            <a:ext cx="621733" cy="6232574"/>
            <a:chOff x="963827" y="529733"/>
            <a:chExt cx="621733" cy="6179986"/>
          </a:xfrm>
        </p:grpSpPr>
        <p:sp>
          <p:nvSpPr>
            <p:cNvPr id="11" name="Snip Single Corner Rectangle 10">
              <a:extLst>
                <a:ext uri="{FF2B5EF4-FFF2-40B4-BE49-F238E27FC236}">
                  <a16:creationId xmlns:a16="http://schemas.microsoft.com/office/drawing/2014/main" id="{99B63934-0BFB-E249-A4CA-72A243AE1C7C}"/>
                </a:ext>
              </a:extLst>
            </p:cNvPr>
            <p:cNvSpPr/>
            <p:nvPr/>
          </p:nvSpPr>
          <p:spPr>
            <a:xfrm>
              <a:off x="965200" y="529733"/>
              <a:ext cx="620360" cy="173013"/>
            </a:xfrm>
            <a:prstGeom prst="snip1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" sz="900" b="1" dirty="0">
                  <a:latin typeface="Century Gothic" panose="020B0502020202020204" pitchFamily="34" charset="0"/>
                  <a:ea typeface="Arial" charset="0"/>
                  <a:cs typeface="Arial" charset="0"/>
                </a:rPr>
                <a:t>AUJOURD’HUI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5C0C6A3-B683-0E47-B164-380C3CF96033}"/>
                </a:ext>
              </a:extLst>
            </p:cNvPr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solidFill>
                <a:srgbClr val="00B0F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4F8CF60-BFBE-314D-94C5-79110B59C65A}"/>
              </a:ext>
            </a:extLst>
          </p:cNvPr>
          <p:cNvSpPr/>
          <p:nvPr/>
        </p:nvSpPr>
        <p:spPr>
          <a:xfrm>
            <a:off x="729044" y="2000450"/>
            <a:ext cx="3755803" cy="334091"/>
          </a:xfrm>
          <a:prstGeom prst="roundRect">
            <a:avLst/>
          </a:prstGeom>
          <a:solidFill>
            <a:srgbClr val="00BD32"/>
          </a:solidFill>
          <a:ln w="28575">
            <a:solidFill>
              <a:srgbClr val="00BD3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PHASE 1 :  </a:t>
            </a:r>
            <a:r>
              <a:rPr lang="fr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Conception / Plan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6A8A6AF-CD20-1B4D-A268-1477E61DF8A7}"/>
              </a:ext>
            </a:extLst>
          </p:cNvPr>
          <p:cNvSpPr/>
          <p:nvPr/>
        </p:nvSpPr>
        <p:spPr>
          <a:xfrm>
            <a:off x="4565327" y="2000450"/>
            <a:ext cx="1984625" cy="33409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PHASE 2 :  </a:t>
            </a:r>
            <a:r>
              <a:rPr lang="fr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Analyse / Conception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1B056DD-3B4D-8841-B9C2-E8B6F7A2EF3A}"/>
              </a:ext>
            </a:extLst>
          </p:cNvPr>
          <p:cNvSpPr/>
          <p:nvPr/>
        </p:nvSpPr>
        <p:spPr>
          <a:xfrm>
            <a:off x="6630433" y="2000450"/>
            <a:ext cx="2967268" cy="33409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PHASE 3 :  </a:t>
            </a:r>
            <a:r>
              <a:rPr lang="fr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Développement / Essais / Formation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F62B472-4BEA-8243-AF20-8B4DFD1024DC}"/>
              </a:ext>
            </a:extLst>
          </p:cNvPr>
          <p:cNvSpPr/>
          <p:nvPr/>
        </p:nvSpPr>
        <p:spPr>
          <a:xfrm>
            <a:off x="9678182" y="2000450"/>
            <a:ext cx="1885558" cy="334091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PHASE 4 :  </a:t>
            </a:r>
            <a:r>
              <a:rPr lang="fr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Lancement / Surveillance / Révision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9D965-D371-B44E-A103-24FCAD11C696}"/>
              </a:ext>
            </a:extLst>
          </p:cNvPr>
          <p:cNvSpPr/>
          <p:nvPr/>
        </p:nvSpPr>
        <p:spPr>
          <a:xfrm>
            <a:off x="242442" y="681752"/>
            <a:ext cx="12155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ÉTAPES</a:t>
            </a:r>
            <a:endParaRPr lang="en-US" sz="11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950428-9FBF-8040-A166-8D91EAEF6938}"/>
              </a:ext>
            </a:extLst>
          </p:cNvPr>
          <p:cNvSpPr/>
          <p:nvPr/>
        </p:nvSpPr>
        <p:spPr>
          <a:xfrm>
            <a:off x="242442" y="1711056"/>
            <a:ext cx="12155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TÂCHES</a:t>
            </a:r>
            <a:endParaRPr lang="en-US" sz="11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8282C72-FAAE-3446-88CA-3A885639CEE5}"/>
              </a:ext>
            </a:extLst>
          </p:cNvPr>
          <p:cNvGrpSpPr/>
          <p:nvPr/>
        </p:nvGrpSpPr>
        <p:grpSpPr>
          <a:xfrm>
            <a:off x="2979094" y="1163489"/>
            <a:ext cx="1390345" cy="346984"/>
            <a:chOff x="2979094" y="1163489"/>
            <a:chExt cx="1390345" cy="346984"/>
          </a:xfrm>
        </p:grpSpPr>
        <p:sp>
          <p:nvSpPr>
            <p:cNvPr id="24" name="Rectangular Callout 54">
              <a:extLst>
                <a:ext uri="{FF2B5EF4-FFF2-40B4-BE49-F238E27FC236}">
                  <a16:creationId xmlns:a16="http://schemas.microsoft.com/office/drawing/2014/main" id="{E0CA8AE9-7C12-8146-8A36-A83C00E2D2BB}"/>
                </a:ext>
              </a:extLst>
            </p:cNvPr>
            <p:cNvSpPr/>
            <p:nvPr/>
          </p:nvSpPr>
          <p:spPr>
            <a:xfrm>
              <a:off x="2979094" y="1264252"/>
              <a:ext cx="1390345" cy="246221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05/05: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Finaliser les plans</a:t>
              </a: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64308B3-03B2-D04B-9426-1576204578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195" y="1163489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FF9CA7B-7BE6-1A41-A060-92C3F0A72260}"/>
              </a:ext>
            </a:extLst>
          </p:cNvPr>
          <p:cNvGrpSpPr/>
          <p:nvPr/>
        </p:nvGrpSpPr>
        <p:grpSpPr>
          <a:xfrm>
            <a:off x="595694" y="933083"/>
            <a:ext cx="944821" cy="513451"/>
            <a:chOff x="595694" y="933083"/>
            <a:chExt cx="944821" cy="513451"/>
          </a:xfrm>
        </p:grpSpPr>
        <p:sp>
          <p:nvSpPr>
            <p:cNvPr id="19" name="Rectangular Callout 54">
              <a:extLst>
                <a:ext uri="{FF2B5EF4-FFF2-40B4-BE49-F238E27FC236}">
                  <a16:creationId xmlns:a16="http://schemas.microsoft.com/office/drawing/2014/main" id="{0B252198-ACEA-1F42-AAA2-D6BBC64171BB}"/>
                </a:ext>
              </a:extLst>
            </p:cNvPr>
            <p:cNvSpPr/>
            <p:nvPr/>
          </p:nvSpPr>
          <p:spPr>
            <a:xfrm>
              <a:off x="595694" y="1046424"/>
              <a:ext cx="944821" cy="400110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01/16:</a:t>
              </a:r>
            </a:p>
            <a:p>
              <a:pPr algn="ctr"/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Kickoff</a:t>
              </a: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51378DDD-FBB9-FE46-B9BD-3050219BA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0797" y="933083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680AB64-D28E-3F4B-A0C3-CC4FF4516751}"/>
              </a:ext>
            </a:extLst>
          </p:cNvPr>
          <p:cNvGrpSpPr/>
          <p:nvPr/>
        </p:nvGrpSpPr>
        <p:grpSpPr>
          <a:xfrm>
            <a:off x="1662124" y="835321"/>
            <a:ext cx="1831016" cy="356446"/>
            <a:chOff x="1662124" y="835321"/>
            <a:chExt cx="1831016" cy="356446"/>
          </a:xfrm>
        </p:grpSpPr>
        <p:sp>
          <p:nvSpPr>
            <p:cNvPr id="23" name="Rectangular Callout 54">
              <a:extLst>
                <a:ext uri="{FF2B5EF4-FFF2-40B4-BE49-F238E27FC236}">
                  <a16:creationId xmlns:a16="http://schemas.microsoft.com/office/drawing/2014/main" id="{4DCB5669-F0F0-144D-AE89-3B892255E3C0}"/>
                </a:ext>
              </a:extLst>
            </p:cNvPr>
            <p:cNvSpPr/>
            <p:nvPr/>
          </p:nvSpPr>
          <p:spPr>
            <a:xfrm>
              <a:off x="1662124" y="835321"/>
              <a:ext cx="1831016" cy="246221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20/02 :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Finaliser les wireframes</a:t>
              </a: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D36FFB29-3075-AD44-A36F-7E27ACF5DDC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745947" y="1054607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353E346-214A-9741-AED9-A14511E050E7}"/>
              </a:ext>
            </a:extLst>
          </p:cNvPr>
          <p:cNvGrpSpPr/>
          <p:nvPr/>
        </p:nvGrpSpPr>
        <p:grpSpPr>
          <a:xfrm>
            <a:off x="4282792" y="750454"/>
            <a:ext cx="1516014" cy="354582"/>
            <a:chOff x="4282792" y="750454"/>
            <a:chExt cx="1516014" cy="35458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83C2E8B8-447E-6C4D-9C5C-A90C88970EBF}"/>
                </a:ext>
              </a:extLst>
            </p:cNvPr>
            <p:cNvSpPr/>
            <p:nvPr/>
          </p:nvSpPr>
          <p:spPr>
            <a:xfrm>
              <a:off x="4282792" y="750454"/>
              <a:ext cx="1516014" cy="246221"/>
            </a:xfrm>
            <a:prstGeom prst="roundRect">
              <a:avLst>
                <a:gd name="adj" fmla="val 0"/>
              </a:avLst>
            </a:prstGeom>
            <a:grpFill/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05/08: 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Lancement de la conception</a:t>
              </a: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93A066D6-DCB6-DE41-AF51-93178E5BA0E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333679" y="967876"/>
              <a:ext cx="209838" cy="1371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0094064-E0E1-174E-A302-92DB21C3E06D}"/>
              </a:ext>
            </a:extLst>
          </p:cNvPr>
          <p:cNvGrpSpPr/>
          <p:nvPr/>
        </p:nvGrpSpPr>
        <p:grpSpPr>
          <a:xfrm>
            <a:off x="5099903" y="1210817"/>
            <a:ext cx="1521969" cy="354444"/>
            <a:chOff x="5099903" y="1210817"/>
            <a:chExt cx="1521969" cy="35444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C4590F6C-289D-704D-AEE9-936450EEEF60}"/>
                </a:ext>
              </a:extLst>
            </p:cNvPr>
            <p:cNvSpPr/>
            <p:nvPr/>
          </p:nvSpPr>
          <p:spPr>
            <a:xfrm>
              <a:off x="5099903" y="1319040"/>
              <a:ext cx="1521969" cy="246221"/>
            </a:xfrm>
            <a:prstGeom prst="roundRect">
              <a:avLst>
                <a:gd name="adj" fmla="val 0"/>
              </a:avLst>
            </a:prstGeom>
            <a:grpFill/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07/11: 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Finaliser la conception</a:t>
              </a: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4171A3DF-78CE-1742-92E3-5439813B8B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355" y="1210817"/>
              <a:ext cx="209838" cy="1371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E3C7ECB-B370-F147-B890-487205BE625B}"/>
              </a:ext>
            </a:extLst>
          </p:cNvPr>
          <p:cNvGrpSpPr/>
          <p:nvPr/>
        </p:nvGrpSpPr>
        <p:grpSpPr>
          <a:xfrm>
            <a:off x="8218715" y="681216"/>
            <a:ext cx="678275" cy="666375"/>
            <a:chOff x="8218715" y="681216"/>
            <a:chExt cx="678275" cy="666375"/>
          </a:xfrm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AC2741EA-C868-3240-B9C6-F670E080EF32}"/>
                </a:ext>
              </a:extLst>
            </p:cNvPr>
            <p:cNvSpPr/>
            <p:nvPr/>
          </p:nvSpPr>
          <p:spPr>
            <a:xfrm>
              <a:off x="8218715" y="681216"/>
              <a:ext cx="678275" cy="553998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19/09 : 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Début de la formation</a:t>
              </a: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D1E8E7DB-DAC6-F945-B531-549C1E85D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579161" y="1210431"/>
              <a:ext cx="209838" cy="13716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35768F3-BD91-0847-B231-43C0EC1AA661}"/>
              </a:ext>
            </a:extLst>
          </p:cNvPr>
          <p:cNvGrpSpPr/>
          <p:nvPr/>
        </p:nvGrpSpPr>
        <p:grpSpPr>
          <a:xfrm>
            <a:off x="7512690" y="1271633"/>
            <a:ext cx="1866900" cy="357739"/>
            <a:chOff x="7512690" y="1271633"/>
            <a:chExt cx="1866900" cy="357739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65137614-0537-0C4A-BFE5-10C7D6CFA59C}"/>
                </a:ext>
              </a:extLst>
            </p:cNvPr>
            <p:cNvSpPr/>
            <p:nvPr/>
          </p:nvSpPr>
          <p:spPr>
            <a:xfrm>
              <a:off x="7512690" y="1383151"/>
              <a:ext cx="1866900" cy="246221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28/08 : 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Début des tests bêta</a:t>
              </a: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933FD31B-CD3D-D240-885C-ABFA2DC731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67871" y="1271633"/>
              <a:ext cx="209838" cy="13716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3B0D124-362B-4941-835A-7483095D96E4}"/>
              </a:ext>
            </a:extLst>
          </p:cNvPr>
          <p:cNvGrpSpPr/>
          <p:nvPr/>
        </p:nvGrpSpPr>
        <p:grpSpPr>
          <a:xfrm>
            <a:off x="9474928" y="697189"/>
            <a:ext cx="1146033" cy="355520"/>
            <a:chOff x="9474928" y="697189"/>
            <a:chExt cx="1146033" cy="355520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EE94939-0DF4-524A-B17B-D82C3CC1C2F8}"/>
                </a:ext>
              </a:extLst>
            </p:cNvPr>
            <p:cNvSpPr/>
            <p:nvPr/>
          </p:nvSpPr>
          <p:spPr>
            <a:xfrm>
              <a:off x="9474928" y="697189"/>
              <a:ext cx="1146033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fr" sz="10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22/10 :  </a:t>
              </a:r>
              <a:r>
                <a:rPr lang="fr" sz="100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Lancement</a:t>
              </a:r>
              <a:endParaRPr lang="en-U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22270AAB-12FA-2F4B-BA47-3CDC45D52DEA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603941" y="915549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5DEC147-27AD-5140-A78E-6B779789A67A}"/>
              </a:ext>
            </a:extLst>
          </p:cNvPr>
          <p:cNvGrpSpPr/>
          <p:nvPr/>
        </p:nvGrpSpPr>
        <p:grpSpPr>
          <a:xfrm>
            <a:off x="9519463" y="1080979"/>
            <a:ext cx="1443250" cy="352973"/>
            <a:chOff x="9519463" y="1080979"/>
            <a:chExt cx="1443250" cy="352973"/>
          </a:xfrm>
        </p:grpSpPr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9C873CB4-2CE8-7848-8AE9-9361A7533933}"/>
                </a:ext>
              </a:extLst>
            </p:cNvPr>
            <p:cNvSpPr/>
            <p:nvPr/>
          </p:nvSpPr>
          <p:spPr>
            <a:xfrm>
              <a:off x="9519463" y="1080979"/>
              <a:ext cx="1443250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23/10:  </a:t>
              </a:r>
              <a:r>
                <a:rPr lang="fr" sz="100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Démarrage du moniteur</a:t>
              </a:r>
              <a:endParaRPr lang="en-U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FA58CC5C-D52B-DC44-A9D8-3E8C8D21D94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648476" y="1296792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8C5A2CE-74BC-264F-A757-A0B1330DABF7}"/>
              </a:ext>
            </a:extLst>
          </p:cNvPr>
          <p:cNvGrpSpPr/>
          <p:nvPr/>
        </p:nvGrpSpPr>
        <p:grpSpPr>
          <a:xfrm>
            <a:off x="10395590" y="1279397"/>
            <a:ext cx="1387390" cy="351830"/>
            <a:chOff x="10395590" y="1279397"/>
            <a:chExt cx="1387390" cy="351830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3BE1C718-D79A-E744-88A5-7497257DD5D2}"/>
                </a:ext>
              </a:extLst>
            </p:cNvPr>
            <p:cNvSpPr/>
            <p:nvPr/>
          </p:nvSpPr>
          <p:spPr>
            <a:xfrm>
              <a:off x="10395590" y="1385006"/>
              <a:ext cx="1387390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fr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12/19:  </a:t>
              </a:r>
              <a:r>
                <a:rPr lang="fr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Rapport final</a:t>
              </a: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1ADF004-F198-AF47-BFB3-F5AA675E0E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50546" y="1279397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334D6E7-9C1E-9940-92FF-0DE9E145F79A}"/>
              </a:ext>
            </a:extLst>
          </p:cNvPr>
          <p:cNvSpPr/>
          <p:nvPr/>
        </p:nvSpPr>
        <p:spPr>
          <a:xfrm>
            <a:off x="1400846" y="2969185"/>
            <a:ext cx="3084002" cy="26077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2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C93C772D-EEB5-2746-80E9-5D80874CCD13}"/>
              </a:ext>
            </a:extLst>
          </p:cNvPr>
          <p:cNvSpPr/>
          <p:nvPr/>
        </p:nvSpPr>
        <p:spPr>
          <a:xfrm>
            <a:off x="4994131" y="3777627"/>
            <a:ext cx="1273286" cy="103704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2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958130DD-B37D-7A4F-8BED-F2BF801A362A}"/>
              </a:ext>
            </a:extLst>
          </p:cNvPr>
          <p:cNvSpPr/>
          <p:nvPr/>
        </p:nvSpPr>
        <p:spPr>
          <a:xfrm>
            <a:off x="7512690" y="4586068"/>
            <a:ext cx="1066471" cy="50812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2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7F26C26-0EE2-A14C-8A12-452D016197F1}"/>
              </a:ext>
            </a:extLst>
          </p:cNvPr>
          <p:cNvSpPr/>
          <p:nvPr/>
        </p:nvSpPr>
        <p:spPr>
          <a:xfrm>
            <a:off x="10095997" y="5570749"/>
            <a:ext cx="1467743" cy="2286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2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FBE19D5-E070-D748-A43F-6A6E80A751D9}"/>
              </a:ext>
            </a:extLst>
          </p:cNvPr>
          <p:cNvSpPr/>
          <p:nvPr/>
        </p:nvSpPr>
        <p:spPr>
          <a:xfrm>
            <a:off x="763054" y="2553665"/>
            <a:ext cx="1571211" cy="2398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1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386FBEC3-2EB7-8C46-8788-E15B10FD6D58}"/>
              </a:ext>
            </a:extLst>
          </p:cNvPr>
          <p:cNvSpPr/>
          <p:nvPr/>
        </p:nvSpPr>
        <p:spPr>
          <a:xfrm>
            <a:off x="4543517" y="3373405"/>
            <a:ext cx="2006435" cy="2447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1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C8CBB2AF-84CD-2540-8DB2-778AAD09FAD4}"/>
              </a:ext>
            </a:extLst>
          </p:cNvPr>
          <p:cNvSpPr/>
          <p:nvPr/>
        </p:nvSpPr>
        <p:spPr>
          <a:xfrm>
            <a:off x="6675445" y="3978892"/>
            <a:ext cx="2967268" cy="43155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1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198FF1E9-023A-4C41-8C43-EE08A869E5B7}"/>
              </a:ext>
            </a:extLst>
          </p:cNvPr>
          <p:cNvSpPr/>
          <p:nvPr/>
        </p:nvSpPr>
        <p:spPr>
          <a:xfrm>
            <a:off x="9655180" y="4990290"/>
            <a:ext cx="1481689" cy="4048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1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1E1EFA8C-DA8C-DA4D-8861-5726E604C060}"/>
              </a:ext>
            </a:extLst>
          </p:cNvPr>
          <p:cNvSpPr/>
          <p:nvPr/>
        </p:nvSpPr>
        <p:spPr>
          <a:xfrm>
            <a:off x="8308907" y="5193559"/>
            <a:ext cx="1066471" cy="8612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3</a:t>
            </a:r>
            <a:endParaRPr lang="en-US" sz="10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A60CB92-965A-BF4F-8FCF-7143877261A6}"/>
              </a:ext>
            </a:extLst>
          </p:cNvPr>
          <p:cNvSpPr/>
          <p:nvPr/>
        </p:nvSpPr>
        <p:spPr>
          <a:xfrm>
            <a:off x="1745947" y="3402928"/>
            <a:ext cx="1747194" cy="79576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Tâche 3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COMMENTAIRES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14526007-FC9D-EA4F-BC32-F0B12AA313F9}" vid="{176331FD-C909-DA4F-9B68-1A06903710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IC-Project-Roadmap-Timeline-Template_PowerPoint</Template>
  <TotalTime>0</TotalTime>
  <Words>289</Words>
  <Application>Microsoft Macintosh PowerPoint</Application>
  <PresentationFormat>Widescreen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2021-07-01T18:29:18Z</dcterms:created>
  <dcterms:modified xsi:type="dcterms:W3CDTF">2022-04-11T22:20:51Z</dcterms:modified>
</cp:coreProperties>
</file>