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342" r:id="rId2"/>
    <p:sldId id="353" r:id="rId3"/>
    <p:sldId id="368" r:id="rId4"/>
    <p:sldId id="406" r:id="rId5"/>
    <p:sldId id="401" r:id="rId6"/>
    <p:sldId id="408" r:id="rId7"/>
    <p:sldId id="409" r:id="rId8"/>
    <p:sldId id="410" r:id="rId9"/>
    <p:sldId id="411" r:id="rId10"/>
    <p:sldId id="412" r:id="rId11"/>
    <p:sldId id="413" r:id="rId12"/>
    <p:sldId id="400" r:id="rId13"/>
    <p:sldId id="395" r:id="rId14"/>
    <p:sldId id="2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B4D"/>
    <a:srgbClr val="D08A18"/>
    <a:srgbClr val="EDB201"/>
    <a:srgbClr val="EDF3F2"/>
    <a:srgbClr val="A4D0C9"/>
    <a:srgbClr val="003C43"/>
    <a:srgbClr val="00565E"/>
    <a:srgbClr val="007475"/>
    <a:srgbClr val="008081"/>
    <a:srgbClr val="229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7" autoAdjust="0"/>
    <p:restoredTop sz="96327"/>
  </p:normalViewPr>
  <p:slideViewPr>
    <p:cSldViewPr snapToGrid="0" snapToObjects="1">
      <p:cViewPr varScale="1">
        <p:scale>
          <a:sx n="112" d="100"/>
          <a:sy n="112" d="100"/>
        </p:scale>
        <p:origin x="920" y="19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5" Type="http://schemas.openxmlformats.org/officeDocument/2006/relationships/slide" Target="slides/slide6.xml"/><Relationship Id="rId10" Type="http://schemas.openxmlformats.org/officeDocument/2006/relationships/slide" Target="slides/slide11.xml"/><Relationship Id="rId4" Type="http://schemas.openxmlformats.org/officeDocument/2006/relationships/slide" Target="slides/slide5.xml"/><Relationship Id="rId9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2/2/24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677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6517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2908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170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208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2463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4942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1321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3785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0967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51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2/2/24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2/2/24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2/2/24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2/2/24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2/2/24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2/2/24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2/2/24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2/2/24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2/2/24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2/2/24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2/2/24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2/2/24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r.smartsheet.com/try-it?trp=17874&amp;utm_language=FR&amp;utm_source=template-powerpoint&amp;utm_medium=content&amp;utm_campaign=ic-Process+Maturity+Model+Levels+Presentation-powerpoint-17874-fr&amp;lpa=ic+Process+Maturity+Model+Levels+Presentation+powerpoint+17874+f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martsheet.com/all-about-business-process-management-expert-insight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D4A7B2-0D94-3B04-9922-0B79E51E7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253847"/>
            <a:ext cx="9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MODÈLE DES NIVEAUX DE MATURITÉ DES PROCESSUS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5002CF0-EA59-CE43-9D0C-B9955C66D425}"/>
              </a:ext>
            </a:extLst>
          </p:cNvPr>
          <p:cNvSpPr txBox="1"/>
          <p:nvPr/>
        </p:nvSpPr>
        <p:spPr>
          <a:xfrm>
            <a:off x="373945" y="3584340"/>
            <a:ext cx="7529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4000" dirty="0">
                <a:latin typeface="Century Gothic" panose="020B0502020202020204" pitchFamily="34" charset="0"/>
              </a:rPr>
              <a:t>[ Sous-titre de la discussion 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138981-03C3-494F-8F6E-EB790F07F244}"/>
              </a:ext>
            </a:extLst>
          </p:cNvPr>
          <p:cNvSpPr txBox="1"/>
          <p:nvPr/>
        </p:nvSpPr>
        <p:spPr>
          <a:xfrm>
            <a:off x="373945" y="1784273"/>
            <a:ext cx="10042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4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Présentation du concept de maturité des processus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63B169-A505-AEC9-C7B5-4916788CF27D}"/>
              </a:ext>
            </a:extLst>
          </p:cNvPr>
          <p:cNvSpPr txBox="1"/>
          <p:nvPr/>
        </p:nvSpPr>
        <p:spPr>
          <a:xfrm>
            <a:off x="552991" y="4991656"/>
            <a:ext cx="1295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C10EEFBD-C0BC-019D-7B4D-B8799FFEC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2127" y="96453"/>
            <a:ext cx="2774399" cy="31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2B67C67-0F25-E8E8-3726-B258D9230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C0EA8E-ADAD-5B58-47D3-8782C66BE980}"/>
              </a:ext>
            </a:extLst>
          </p:cNvPr>
          <p:cNvSpPr/>
          <p:nvPr/>
        </p:nvSpPr>
        <p:spPr>
          <a:xfrm>
            <a:off x="-3672" y="-609"/>
            <a:ext cx="731092" cy="731520"/>
          </a:xfrm>
          <a:prstGeom prst="rect">
            <a:avLst/>
          </a:prstGeom>
          <a:solidFill>
            <a:srgbClr val="6EA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8E67A6-FAF3-6CB1-0186-F17D369CF7E5}"/>
              </a:ext>
            </a:extLst>
          </p:cNvPr>
          <p:cNvSpPr/>
          <p:nvPr/>
        </p:nvSpPr>
        <p:spPr>
          <a:xfrm>
            <a:off x="-3672" y="661375"/>
            <a:ext cx="731092" cy="91440"/>
          </a:xfrm>
          <a:prstGeom prst="rect">
            <a:avLst/>
          </a:prstGeom>
          <a:solidFill>
            <a:srgbClr val="A4C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DAC8DD8-4AF0-D165-E026-4745AA48519D}"/>
              </a:ext>
            </a:extLst>
          </p:cNvPr>
          <p:cNvSpPr/>
          <p:nvPr/>
        </p:nvSpPr>
        <p:spPr>
          <a:xfrm>
            <a:off x="25400" y="-13647"/>
            <a:ext cx="731092" cy="7310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sz="4000"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786848" y="248400"/>
            <a:ext cx="6401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3200">
                <a:solidFill>
                  <a:srgbClr val="609188"/>
                </a:solidFill>
                <a:latin typeface="Century Gothic" panose="020B0502020202020204" pitchFamily="34" charset="0"/>
              </a:rPr>
              <a:t>Indice de performance des processus (IPP)</a:t>
            </a:r>
          </a:p>
        </p:txBody>
      </p:sp>
      <p:graphicFrame>
        <p:nvGraphicFramePr>
          <p:cNvPr id="6" name="Google Shape;246;p17">
            <a:extLst>
              <a:ext uri="{FF2B5EF4-FFF2-40B4-BE49-F238E27FC236}">
                <a16:creationId xmlns:a16="http://schemas.microsoft.com/office/drawing/2014/main" id="{CA7737B9-84DE-4ED7-5C78-44BC8CA700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6685555"/>
              </p:ext>
            </p:extLst>
          </p:nvPr>
        </p:nvGraphicFramePr>
        <p:xfrm>
          <a:off x="480701" y="1573082"/>
          <a:ext cx="8361149" cy="277335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361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73354">
                <a:tc>
                  <a:txBody>
                    <a:bodyPr/>
                    <a:lstStyle/>
                    <a:p>
                      <a:pPr marL="45720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>
                          <a:srgbClr val="4BA895"/>
                        </a:buClr>
                        <a:buSzPts val="1600"/>
                        <a:buFont typeface="Century Gothic"/>
                        <a:buChar char="●"/>
                      </a:pPr>
                      <a:r>
                        <a:rPr lang="fr-FR" sz="2000" dirty="0">
                          <a:latin typeface="Century Gothic" panose="020B0502020202020204" pitchFamily="34" charset="0"/>
                        </a:rPr>
                        <a:t>Élaboré par les consultants </a:t>
                      </a:r>
                      <a:r>
                        <a:rPr lang="fr-FR" sz="2000" dirty="0" err="1">
                          <a:latin typeface="Century Gothic" panose="020B0502020202020204" pitchFamily="34" charset="0"/>
                        </a:rPr>
                        <a:t>Geary</a:t>
                      </a:r>
                      <a:r>
                        <a:rPr lang="fr-FR" sz="20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FR" sz="2000" dirty="0" err="1">
                          <a:latin typeface="Century Gothic" panose="020B0502020202020204" pitchFamily="34" charset="0"/>
                        </a:rPr>
                        <a:t>Rummler</a:t>
                      </a:r>
                      <a:r>
                        <a:rPr lang="fr-FR" sz="2000" dirty="0">
                          <a:latin typeface="Century Gothic" panose="020B0502020202020204" pitchFamily="34" charset="0"/>
                        </a:rPr>
                        <a:t> et Alan Brache </a:t>
                      </a:r>
                    </a:p>
                    <a:p>
                      <a:pPr marL="45720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>
                          <a:srgbClr val="4BA895"/>
                        </a:buClr>
                        <a:buSzPts val="1600"/>
                        <a:buFont typeface="Century Gothic"/>
                        <a:buChar char="●"/>
                      </a:pPr>
                      <a:r>
                        <a:rPr lang="fr-FR" sz="2000" dirty="0">
                          <a:latin typeface="Century Gothic" panose="020B0502020202020204" pitchFamily="34" charset="0"/>
                        </a:rPr>
                        <a:t>Utilise une évaluation simple à 10 questions</a:t>
                      </a:r>
                    </a:p>
                    <a:p>
                      <a:pPr marL="45720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>
                          <a:srgbClr val="4BA895"/>
                        </a:buClr>
                        <a:buSzPts val="1600"/>
                        <a:buFont typeface="Century Gothic"/>
                        <a:buChar char="●"/>
                      </a:pPr>
                      <a:r>
                        <a:rPr lang="fr-FR" sz="2000" dirty="0">
                          <a:latin typeface="Century Gothic" panose="020B0502020202020204" pitchFamily="34" charset="0"/>
                        </a:rPr>
                        <a:t>Attribue des scores pour le lancement de la </a:t>
                      </a:r>
                      <a:br>
                        <a:rPr lang="fr-FR" sz="2000" dirty="0">
                          <a:latin typeface="Century Gothic" panose="020B0502020202020204" pitchFamily="34" charset="0"/>
                        </a:rPr>
                      </a:br>
                      <a:r>
                        <a:rPr lang="fr-FR" sz="2000" dirty="0">
                          <a:latin typeface="Century Gothic" panose="020B0502020202020204" pitchFamily="34" charset="0"/>
                        </a:rPr>
                        <a:t>gestion des processus, l’évolution de la </a:t>
                      </a:r>
                      <a:br>
                        <a:rPr lang="fr-FR" sz="2000" dirty="0">
                          <a:latin typeface="Century Gothic" panose="020B0502020202020204" pitchFamily="34" charset="0"/>
                        </a:rPr>
                      </a:br>
                      <a:r>
                        <a:rPr lang="fr-FR" sz="2000" dirty="0">
                          <a:latin typeface="Century Gothic" panose="020B0502020202020204" pitchFamily="34" charset="0"/>
                        </a:rPr>
                        <a:t>gestion des processus et la maîtrise de </a:t>
                      </a:r>
                      <a:br>
                        <a:rPr lang="fr-FR" sz="2000" dirty="0">
                          <a:latin typeface="Century Gothic" panose="020B0502020202020204" pitchFamily="34" charset="0"/>
                        </a:rPr>
                      </a:br>
                      <a:r>
                        <a:rPr lang="fr-FR" sz="2000" dirty="0">
                          <a:latin typeface="Century Gothic" panose="020B0502020202020204" pitchFamily="34" charset="0"/>
                        </a:rPr>
                        <a:t>la gestion des processus</a:t>
                      </a:r>
                    </a:p>
                  </a:txBody>
                  <a:tcPr marL="274325" marR="274325" marT="182875" marB="1828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87E4AA4-9BEA-6F4B-920F-CD8AEA1C7331}"/>
              </a:ext>
            </a:extLst>
          </p:cNvPr>
          <p:cNvSpPr/>
          <p:nvPr/>
        </p:nvSpPr>
        <p:spPr>
          <a:xfrm>
            <a:off x="6312460" y="5919517"/>
            <a:ext cx="5854140" cy="856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0"/>
            <a:r>
              <a:rPr lang="fr-FR" sz="6600">
                <a:solidFill>
                  <a:schemeClr val="bg1"/>
                </a:solidFill>
                <a:latin typeface="Century Gothic" panose="020B0502020202020204" pitchFamily="34" charset="0"/>
              </a:rPr>
              <a:t>PIP</a:t>
            </a:r>
          </a:p>
        </p:txBody>
      </p:sp>
    </p:spTree>
    <p:extLst>
      <p:ext uri="{BB962C8B-B14F-4D97-AF65-F5344CB8AC3E}">
        <p14:creationId xmlns:p14="http://schemas.microsoft.com/office/powerpoint/2010/main" val="1929624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Diagonal Corner Rectangle 19">
            <a:extLst>
              <a:ext uri="{FF2B5EF4-FFF2-40B4-BE49-F238E27FC236}">
                <a16:creationId xmlns:a16="http://schemas.microsoft.com/office/drawing/2014/main" id="{66DD1D5C-5CE9-B5FB-20B0-C1F82A754D28}"/>
              </a:ext>
            </a:extLst>
          </p:cNvPr>
          <p:cNvSpPr/>
          <p:nvPr/>
        </p:nvSpPr>
        <p:spPr>
          <a:xfrm>
            <a:off x="469625" y="3935266"/>
            <a:ext cx="2071384" cy="1645920"/>
          </a:xfrm>
          <a:prstGeom prst="round2DiagRect">
            <a:avLst>
              <a:gd name="adj1" fmla="val 11534"/>
              <a:gd name="adj2" fmla="val 0"/>
            </a:avLst>
          </a:prstGeom>
          <a:solidFill>
            <a:srgbClr val="E0A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rtlCol="0" anchor="ctr"/>
          <a:lstStyle/>
          <a:p>
            <a:pPr algn="ctr" rtl="0"/>
            <a:r>
              <a:rPr lang="fr-FR" sz="2400">
                <a:solidFill>
                  <a:schemeClr val="bg1"/>
                </a:solidFill>
                <a:latin typeface="Century Gothic" panose="020B0502020202020204" pitchFamily="34" charset="0"/>
              </a:rPr>
              <a:t>Ponctuel</a:t>
            </a:r>
          </a:p>
        </p:txBody>
      </p:sp>
      <p:sp>
        <p:nvSpPr>
          <p:cNvPr id="21" name="Round Diagonal Corner Rectangle 20">
            <a:extLst>
              <a:ext uri="{FF2B5EF4-FFF2-40B4-BE49-F238E27FC236}">
                <a16:creationId xmlns:a16="http://schemas.microsoft.com/office/drawing/2014/main" id="{ED329C1F-35F5-C6DF-BAEA-6ED795B5C451}"/>
              </a:ext>
            </a:extLst>
          </p:cNvPr>
          <p:cNvSpPr/>
          <p:nvPr/>
        </p:nvSpPr>
        <p:spPr>
          <a:xfrm>
            <a:off x="2773827" y="3423319"/>
            <a:ext cx="2071384" cy="1645920"/>
          </a:xfrm>
          <a:prstGeom prst="round2DiagRect">
            <a:avLst>
              <a:gd name="adj1" fmla="val 11534"/>
              <a:gd name="adj2" fmla="val 0"/>
            </a:avLst>
          </a:prstGeom>
          <a:solidFill>
            <a:srgbClr val="E0A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rtlCol="0" anchor="ctr"/>
          <a:lstStyle/>
          <a:p>
            <a:pPr algn="ctr" rtl="0"/>
            <a:r>
              <a:rPr lang="fr-FR" sz="2400">
                <a:solidFill>
                  <a:schemeClr val="bg1"/>
                </a:solidFill>
                <a:latin typeface="Century Gothic" panose="020B0502020202020204" pitchFamily="34" charset="0"/>
              </a:rPr>
              <a:t>Niveau défini</a:t>
            </a:r>
          </a:p>
        </p:txBody>
      </p:sp>
      <p:sp>
        <p:nvSpPr>
          <p:cNvPr id="22" name="Round Diagonal Corner Rectangle 21">
            <a:extLst>
              <a:ext uri="{FF2B5EF4-FFF2-40B4-BE49-F238E27FC236}">
                <a16:creationId xmlns:a16="http://schemas.microsoft.com/office/drawing/2014/main" id="{FC90A4D0-3BF6-1ED6-A092-5F86A23A0D3A}"/>
              </a:ext>
            </a:extLst>
          </p:cNvPr>
          <p:cNvSpPr/>
          <p:nvPr/>
        </p:nvSpPr>
        <p:spPr>
          <a:xfrm>
            <a:off x="5078029" y="2911371"/>
            <a:ext cx="2071384" cy="1645920"/>
          </a:xfrm>
          <a:prstGeom prst="round2DiagRect">
            <a:avLst>
              <a:gd name="adj1" fmla="val 11534"/>
              <a:gd name="adj2" fmla="val 0"/>
            </a:avLst>
          </a:prstGeom>
          <a:solidFill>
            <a:srgbClr val="E0A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rtlCol="0" anchor="ctr"/>
          <a:lstStyle/>
          <a:p>
            <a:pPr algn="ctr" rtl="0"/>
            <a:r>
              <a:rPr lang="fr-FR" sz="2400">
                <a:solidFill>
                  <a:schemeClr val="bg1"/>
                </a:solidFill>
                <a:latin typeface="Century Gothic" panose="020B0502020202020204" pitchFamily="34" charset="0"/>
              </a:rPr>
              <a:t>Associé</a:t>
            </a:r>
          </a:p>
        </p:txBody>
      </p:sp>
      <p:sp>
        <p:nvSpPr>
          <p:cNvPr id="23" name="Round Diagonal Corner Rectangle 22">
            <a:extLst>
              <a:ext uri="{FF2B5EF4-FFF2-40B4-BE49-F238E27FC236}">
                <a16:creationId xmlns:a16="http://schemas.microsoft.com/office/drawing/2014/main" id="{85E03AEA-6ADA-6D6A-5796-150930701B62}"/>
              </a:ext>
            </a:extLst>
          </p:cNvPr>
          <p:cNvSpPr/>
          <p:nvPr/>
        </p:nvSpPr>
        <p:spPr>
          <a:xfrm>
            <a:off x="7382231" y="2399423"/>
            <a:ext cx="2071384" cy="1645920"/>
          </a:xfrm>
          <a:prstGeom prst="round2DiagRect">
            <a:avLst>
              <a:gd name="adj1" fmla="val 11534"/>
              <a:gd name="adj2" fmla="val 0"/>
            </a:avLst>
          </a:prstGeom>
          <a:solidFill>
            <a:srgbClr val="E0A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rtlCol="0" anchor="ctr"/>
          <a:lstStyle/>
          <a:p>
            <a:pPr algn="ctr" rtl="0"/>
            <a:r>
              <a:rPr lang="fr-FR" sz="2400">
                <a:solidFill>
                  <a:schemeClr val="bg1"/>
                </a:solidFill>
                <a:latin typeface="Century Gothic" panose="020B0502020202020204" pitchFamily="34" charset="0"/>
              </a:rPr>
              <a:t>Intégré</a:t>
            </a:r>
          </a:p>
        </p:txBody>
      </p:sp>
      <p:sp>
        <p:nvSpPr>
          <p:cNvPr id="24" name="Round Diagonal Corner Rectangle 23">
            <a:extLst>
              <a:ext uri="{FF2B5EF4-FFF2-40B4-BE49-F238E27FC236}">
                <a16:creationId xmlns:a16="http://schemas.microsoft.com/office/drawing/2014/main" id="{6D324E62-E076-C771-42BB-CC7A4A0555FD}"/>
              </a:ext>
            </a:extLst>
          </p:cNvPr>
          <p:cNvSpPr/>
          <p:nvPr/>
        </p:nvSpPr>
        <p:spPr>
          <a:xfrm>
            <a:off x="9686434" y="1887475"/>
            <a:ext cx="2071384" cy="1645920"/>
          </a:xfrm>
          <a:prstGeom prst="round2DiagRect">
            <a:avLst>
              <a:gd name="adj1" fmla="val 11534"/>
              <a:gd name="adj2" fmla="val 0"/>
            </a:avLst>
          </a:prstGeom>
          <a:solidFill>
            <a:srgbClr val="E0A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rtlCol="0" anchor="ctr"/>
          <a:lstStyle/>
          <a:p>
            <a:pPr algn="ctr" rtl="0"/>
            <a:r>
              <a:rPr lang="fr-FR" sz="2400">
                <a:solidFill>
                  <a:schemeClr val="bg1"/>
                </a:solidFill>
                <a:latin typeface="Century Gothic" panose="020B0502020202020204" pitchFamily="34" charset="0"/>
              </a:rPr>
              <a:t>Étendu</a:t>
            </a:r>
          </a:p>
        </p:txBody>
      </p:sp>
      <p:graphicFrame>
        <p:nvGraphicFramePr>
          <p:cNvPr id="4" name="Google Shape;246;p17">
            <a:extLst>
              <a:ext uri="{FF2B5EF4-FFF2-40B4-BE49-F238E27FC236}">
                <a16:creationId xmlns:a16="http://schemas.microsoft.com/office/drawing/2014/main" id="{CA798208-8AA0-B271-2D88-37F9FBFACD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2036707"/>
              </p:ext>
            </p:extLst>
          </p:nvPr>
        </p:nvGraphicFramePr>
        <p:xfrm>
          <a:off x="480700" y="1414799"/>
          <a:ext cx="7351336" cy="202840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351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28404">
                <a:tc>
                  <a:txBody>
                    <a:bodyPr/>
                    <a:lstStyle/>
                    <a:p>
                      <a:pPr marL="45720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>
                          <a:srgbClr val="4BA895"/>
                        </a:buClr>
                        <a:buSzPts val="1600"/>
                        <a:buFont typeface="Century Gothic"/>
                        <a:buChar char="●"/>
                      </a:pPr>
                      <a:r>
                        <a:rPr lang="fr-FR" sz="2000" dirty="0">
                          <a:latin typeface="Century Gothic" panose="020B0502020202020204" pitchFamily="34" charset="0"/>
                        </a:rPr>
                        <a:t>Attribue des scores pour le lancement, l’évolution et la maîtrise de la gestion des processus. </a:t>
                      </a:r>
                    </a:p>
                    <a:p>
                      <a:pPr marL="45720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>
                          <a:srgbClr val="4BA895"/>
                        </a:buClr>
                        <a:buSzPts val="1600"/>
                        <a:buFont typeface="Century Gothic"/>
                        <a:buChar char="●"/>
                      </a:pPr>
                      <a:r>
                        <a:rPr lang="fr-FR" sz="2000" dirty="0">
                          <a:latin typeface="Century Gothic" panose="020B0502020202020204" pitchFamily="34" charset="0"/>
                        </a:rPr>
                        <a:t>Comprend désormais cinq niveaux :</a:t>
                      </a:r>
                    </a:p>
                  </a:txBody>
                  <a:tcPr marL="274325" marR="274325" marT="182875" marB="1828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0" name="Round Diagonal Corner Rectangle 99">
            <a:extLst>
              <a:ext uri="{FF2B5EF4-FFF2-40B4-BE49-F238E27FC236}">
                <a16:creationId xmlns:a16="http://schemas.microsoft.com/office/drawing/2014/main" id="{816EFC4B-2D90-ADBA-A3A4-B3E185BD587A}"/>
              </a:ext>
            </a:extLst>
          </p:cNvPr>
          <p:cNvSpPr/>
          <p:nvPr/>
        </p:nvSpPr>
        <p:spPr>
          <a:xfrm>
            <a:off x="469626" y="4012099"/>
            <a:ext cx="2071384" cy="1645920"/>
          </a:xfrm>
          <a:prstGeom prst="round2DiagRect">
            <a:avLst>
              <a:gd name="adj1" fmla="val 11534"/>
              <a:gd name="adj2" fmla="val 0"/>
            </a:avLst>
          </a:prstGeom>
          <a:solidFill>
            <a:srgbClr val="D08A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rtlCol="0" anchor="ctr"/>
          <a:lstStyle/>
          <a:p>
            <a:pPr algn="ctr" rtl="0"/>
            <a:r>
              <a:rPr lang="fr-FR" sz="2400">
                <a:solidFill>
                  <a:schemeClr val="bg1"/>
                </a:solidFill>
                <a:latin typeface="Century Gothic" panose="020B0502020202020204" pitchFamily="34" charset="0"/>
              </a:rPr>
              <a:t>Ponctuel</a:t>
            </a:r>
          </a:p>
        </p:txBody>
      </p:sp>
      <p:sp>
        <p:nvSpPr>
          <p:cNvPr id="102" name="Round Diagonal Corner Rectangle 101">
            <a:extLst>
              <a:ext uri="{FF2B5EF4-FFF2-40B4-BE49-F238E27FC236}">
                <a16:creationId xmlns:a16="http://schemas.microsoft.com/office/drawing/2014/main" id="{58A3DBAC-FB53-46ED-E59D-60FB7A2FC72D}"/>
              </a:ext>
            </a:extLst>
          </p:cNvPr>
          <p:cNvSpPr/>
          <p:nvPr/>
        </p:nvSpPr>
        <p:spPr>
          <a:xfrm>
            <a:off x="2773828" y="3500152"/>
            <a:ext cx="2071384" cy="1645920"/>
          </a:xfrm>
          <a:prstGeom prst="round2DiagRect">
            <a:avLst>
              <a:gd name="adj1" fmla="val 11534"/>
              <a:gd name="adj2" fmla="val 0"/>
            </a:avLst>
          </a:prstGeom>
          <a:solidFill>
            <a:srgbClr val="D08A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rtlCol="0" anchor="ctr"/>
          <a:lstStyle/>
          <a:p>
            <a:pPr algn="ctr" rtl="0"/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Niveau défini</a:t>
            </a:r>
          </a:p>
        </p:txBody>
      </p:sp>
      <p:sp>
        <p:nvSpPr>
          <p:cNvPr id="103" name="Round Diagonal Corner Rectangle 102">
            <a:extLst>
              <a:ext uri="{FF2B5EF4-FFF2-40B4-BE49-F238E27FC236}">
                <a16:creationId xmlns:a16="http://schemas.microsoft.com/office/drawing/2014/main" id="{F147A636-5137-E575-837D-A680A6B21BD4}"/>
              </a:ext>
            </a:extLst>
          </p:cNvPr>
          <p:cNvSpPr/>
          <p:nvPr/>
        </p:nvSpPr>
        <p:spPr>
          <a:xfrm>
            <a:off x="5078030" y="2988204"/>
            <a:ext cx="2071384" cy="1645920"/>
          </a:xfrm>
          <a:prstGeom prst="round2DiagRect">
            <a:avLst>
              <a:gd name="adj1" fmla="val 11534"/>
              <a:gd name="adj2" fmla="val 0"/>
            </a:avLst>
          </a:prstGeom>
          <a:solidFill>
            <a:srgbClr val="D08A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rtlCol="0" anchor="ctr"/>
          <a:lstStyle/>
          <a:p>
            <a:pPr algn="ctr" rtl="0"/>
            <a:r>
              <a:rPr lang="fr-FR" sz="2400">
                <a:solidFill>
                  <a:schemeClr val="bg1"/>
                </a:solidFill>
                <a:latin typeface="Century Gothic" panose="020B0502020202020204" pitchFamily="34" charset="0"/>
              </a:rPr>
              <a:t>Associé</a:t>
            </a:r>
          </a:p>
        </p:txBody>
      </p:sp>
      <p:sp>
        <p:nvSpPr>
          <p:cNvPr id="104" name="Round Diagonal Corner Rectangle 103">
            <a:extLst>
              <a:ext uri="{FF2B5EF4-FFF2-40B4-BE49-F238E27FC236}">
                <a16:creationId xmlns:a16="http://schemas.microsoft.com/office/drawing/2014/main" id="{E939CC4C-A0BF-BFA1-E0FC-04F217D440AD}"/>
              </a:ext>
            </a:extLst>
          </p:cNvPr>
          <p:cNvSpPr/>
          <p:nvPr/>
        </p:nvSpPr>
        <p:spPr>
          <a:xfrm>
            <a:off x="7382232" y="2476256"/>
            <a:ext cx="2071384" cy="1645920"/>
          </a:xfrm>
          <a:prstGeom prst="round2DiagRect">
            <a:avLst>
              <a:gd name="adj1" fmla="val 11534"/>
              <a:gd name="adj2" fmla="val 0"/>
            </a:avLst>
          </a:prstGeom>
          <a:solidFill>
            <a:srgbClr val="D08A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rtlCol="0" anchor="ctr"/>
          <a:lstStyle/>
          <a:p>
            <a:pPr algn="ctr" rtl="0"/>
            <a:r>
              <a:rPr lang="fr-FR" sz="2400">
                <a:solidFill>
                  <a:schemeClr val="bg1"/>
                </a:solidFill>
                <a:latin typeface="Century Gothic" panose="020B0502020202020204" pitchFamily="34" charset="0"/>
              </a:rPr>
              <a:t>Intégré</a:t>
            </a:r>
          </a:p>
        </p:txBody>
      </p:sp>
      <p:sp>
        <p:nvSpPr>
          <p:cNvPr id="106" name="Round Diagonal Corner Rectangle 105">
            <a:extLst>
              <a:ext uri="{FF2B5EF4-FFF2-40B4-BE49-F238E27FC236}">
                <a16:creationId xmlns:a16="http://schemas.microsoft.com/office/drawing/2014/main" id="{BCF1504F-E028-C3FB-637B-43FEC9D2002D}"/>
              </a:ext>
            </a:extLst>
          </p:cNvPr>
          <p:cNvSpPr/>
          <p:nvPr/>
        </p:nvSpPr>
        <p:spPr>
          <a:xfrm>
            <a:off x="9686435" y="1964308"/>
            <a:ext cx="2071384" cy="1645920"/>
          </a:xfrm>
          <a:prstGeom prst="round2DiagRect">
            <a:avLst>
              <a:gd name="adj1" fmla="val 11534"/>
              <a:gd name="adj2" fmla="val 0"/>
            </a:avLst>
          </a:prstGeom>
          <a:solidFill>
            <a:srgbClr val="D08A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rtlCol="0" anchor="ctr"/>
          <a:lstStyle/>
          <a:p>
            <a:pPr algn="ctr" rtl="0"/>
            <a:r>
              <a:rPr lang="fr-FR" sz="2400">
                <a:solidFill>
                  <a:schemeClr val="bg1"/>
                </a:solidFill>
                <a:latin typeface="Century Gothic" panose="020B0502020202020204" pitchFamily="34" charset="0"/>
              </a:rPr>
              <a:t>Étendu</a:t>
            </a:r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7FA14D25-E1B1-6E5F-1044-0ADC0CC9A134}"/>
              </a:ext>
            </a:extLst>
          </p:cNvPr>
          <p:cNvSpPr/>
          <p:nvPr/>
        </p:nvSpPr>
        <p:spPr>
          <a:xfrm rot="5400000">
            <a:off x="577258" y="5550387"/>
            <a:ext cx="457200" cy="672465"/>
          </a:xfrm>
          <a:prstGeom prst="rtTriangle">
            <a:avLst/>
          </a:prstGeom>
          <a:solidFill>
            <a:srgbClr val="E0A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55C2D1-F89D-1F5E-B936-4969343AF9EF}"/>
              </a:ext>
            </a:extLst>
          </p:cNvPr>
          <p:cNvSpPr txBox="1"/>
          <p:nvPr/>
        </p:nvSpPr>
        <p:spPr>
          <a:xfrm>
            <a:off x="1325912" y="5649349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fr-FR" sz="2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58" name="Right Triangle 57">
            <a:extLst>
              <a:ext uri="{FF2B5EF4-FFF2-40B4-BE49-F238E27FC236}">
                <a16:creationId xmlns:a16="http://schemas.microsoft.com/office/drawing/2014/main" id="{7FC24757-EEDD-1E91-4C4C-4D292023A902}"/>
              </a:ext>
            </a:extLst>
          </p:cNvPr>
          <p:cNvSpPr/>
          <p:nvPr/>
        </p:nvSpPr>
        <p:spPr>
          <a:xfrm rot="5400000">
            <a:off x="2881460" y="5038115"/>
            <a:ext cx="457200" cy="672465"/>
          </a:xfrm>
          <a:prstGeom prst="rtTriangle">
            <a:avLst/>
          </a:prstGeom>
          <a:solidFill>
            <a:srgbClr val="E0A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C0237B4-7E1B-0512-0DC4-03F11E18C714}"/>
              </a:ext>
            </a:extLst>
          </p:cNvPr>
          <p:cNvSpPr txBox="1"/>
          <p:nvPr/>
        </p:nvSpPr>
        <p:spPr>
          <a:xfrm>
            <a:off x="3627467" y="5146219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fr-FR" sz="2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786848" y="248400"/>
            <a:ext cx="10615321" cy="1116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3200" dirty="0">
                <a:solidFill>
                  <a:srgbClr val="609188"/>
                </a:solidFill>
                <a:latin typeface="Century Gothic" panose="020B0502020202020204" pitchFamily="34" charset="0"/>
              </a:rPr>
              <a:t>Modèle de maturité d’orientation des processus opérationnels (BPOMM) de McCormack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C0EA8E-ADAD-5B58-47D3-8782C66BE980}"/>
              </a:ext>
            </a:extLst>
          </p:cNvPr>
          <p:cNvSpPr/>
          <p:nvPr/>
        </p:nvSpPr>
        <p:spPr>
          <a:xfrm>
            <a:off x="-3672" y="-609"/>
            <a:ext cx="731092" cy="731520"/>
          </a:xfrm>
          <a:prstGeom prst="rect">
            <a:avLst/>
          </a:prstGeom>
          <a:solidFill>
            <a:srgbClr val="6EA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8E67A6-FAF3-6CB1-0186-F17D369CF7E5}"/>
              </a:ext>
            </a:extLst>
          </p:cNvPr>
          <p:cNvSpPr/>
          <p:nvPr/>
        </p:nvSpPr>
        <p:spPr>
          <a:xfrm>
            <a:off x="-3672" y="661375"/>
            <a:ext cx="731092" cy="91440"/>
          </a:xfrm>
          <a:prstGeom prst="rect">
            <a:avLst/>
          </a:prstGeom>
          <a:solidFill>
            <a:srgbClr val="A4C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DAC8DD8-4AF0-D165-E026-4745AA48519D}"/>
              </a:ext>
            </a:extLst>
          </p:cNvPr>
          <p:cNvSpPr/>
          <p:nvPr/>
        </p:nvSpPr>
        <p:spPr>
          <a:xfrm>
            <a:off x="25400" y="-13647"/>
            <a:ext cx="731092" cy="7310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sz="4000">
                <a:latin typeface="Century Gothic" panose="020B0502020202020204" pitchFamily="34" charset="0"/>
              </a:rPr>
              <a:t>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8CF45C-411A-F7AD-400B-C15A9B07A583}"/>
              </a:ext>
            </a:extLst>
          </p:cNvPr>
          <p:cNvSpPr/>
          <p:nvPr/>
        </p:nvSpPr>
        <p:spPr>
          <a:xfrm>
            <a:off x="7928658" y="5919517"/>
            <a:ext cx="4237942" cy="856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0"/>
            <a:r>
              <a:rPr lang="fr-FR" sz="6600">
                <a:solidFill>
                  <a:srgbClr val="D08A18"/>
                </a:solidFill>
                <a:latin typeface="Century Gothic" panose="020B0502020202020204" pitchFamily="34" charset="0"/>
              </a:rPr>
              <a:t>BPOMM</a:t>
            </a:r>
          </a:p>
        </p:txBody>
      </p:sp>
      <p:sp>
        <p:nvSpPr>
          <p:cNvPr id="65" name="Right Triangle 64">
            <a:extLst>
              <a:ext uri="{FF2B5EF4-FFF2-40B4-BE49-F238E27FC236}">
                <a16:creationId xmlns:a16="http://schemas.microsoft.com/office/drawing/2014/main" id="{7EF711EF-462E-61A0-2775-4D0198A74A17}"/>
              </a:ext>
            </a:extLst>
          </p:cNvPr>
          <p:cNvSpPr/>
          <p:nvPr/>
        </p:nvSpPr>
        <p:spPr>
          <a:xfrm rot="5400000">
            <a:off x="5185662" y="4525844"/>
            <a:ext cx="457200" cy="672465"/>
          </a:xfrm>
          <a:prstGeom prst="rtTriangle">
            <a:avLst/>
          </a:prstGeom>
          <a:solidFill>
            <a:srgbClr val="E0A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6DE4E21-CF6E-280D-9BF9-301DE52508B1}"/>
              </a:ext>
            </a:extLst>
          </p:cNvPr>
          <p:cNvSpPr txBox="1"/>
          <p:nvPr/>
        </p:nvSpPr>
        <p:spPr>
          <a:xfrm>
            <a:off x="5929022" y="4643089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fr-FR" sz="2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72" name="Right Triangle 71">
            <a:extLst>
              <a:ext uri="{FF2B5EF4-FFF2-40B4-BE49-F238E27FC236}">
                <a16:creationId xmlns:a16="http://schemas.microsoft.com/office/drawing/2014/main" id="{6F1E32D3-55B1-5070-0A4B-A436E7136F49}"/>
              </a:ext>
            </a:extLst>
          </p:cNvPr>
          <p:cNvSpPr/>
          <p:nvPr/>
        </p:nvSpPr>
        <p:spPr>
          <a:xfrm rot="5400000">
            <a:off x="7489864" y="4013573"/>
            <a:ext cx="457200" cy="672465"/>
          </a:xfrm>
          <a:prstGeom prst="rtTriangle">
            <a:avLst/>
          </a:prstGeom>
          <a:solidFill>
            <a:srgbClr val="E0A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21EC579-5C75-9E2E-3852-BE8DBA84524E}"/>
              </a:ext>
            </a:extLst>
          </p:cNvPr>
          <p:cNvSpPr txBox="1"/>
          <p:nvPr/>
        </p:nvSpPr>
        <p:spPr>
          <a:xfrm>
            <a:off x="8230578" y="4139959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fr-FR" sz="2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79" name="Right Triangle 78">
            <a:extLst>
              <a:ext uri="{FF2B5EF4-FFF2-40B4-BE49-F238E27FC236}">
                <a16:creationId xmlns:a16="http://schemas.microsoft.com/office/drawing/2014/main" id="{8ADD453A-5BB6-B52D-60FE-00CCE92E26C9}"/>
              </a:ext>
            </a:extLst>
          </p:cNvPr>
          <p:cNvSpPr/>
          <p:nvPr/>
        </p:nvSpPr>
        <p:spPr>
          <a:xfrm rot="5400000">
            <a:off x="9794068" y="3501302"/>
            <a:ext cx="457200" cy="672465"/>
          </a:xfrm>
          <a:prstGeom prst="rtTriangle">
            <a:avLst/>
          </a:prstGeom>
          <a:solidFill>
            <a:srgbClr val="E0A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D12D9B6-534B-92C4-7B18-298E28EB613F}"/>
              </a:ext>
            </a:extLst>
          </p:cNvPr>
          <p:cNvSpPr txBox="1"/>
          <p:nvPr/>
        </p:nvSpPr>
        <p:spPr>
          <a:xfrm>
            <a:off x="9689889" y="3012112"/>
            <a:ext cx="206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Aft>
                <a:spcPts val="1400"/>
              </a:spcAft>
              <a:buClr>
                <a:srgbClr val="DFF1E9"/>
              </a:buClr>
              <a:buSzPct val="125000"/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intégration au réseau de la chaîne logistique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0F4D19B-7809-56C9-BD37-5BC00D03EA0F}"/>
              </a:ext>
            </a:extLst>
          </p:cNvPr>
          <p:cNvSpPr txBox="1"/>
          <p:nvPr/>
        </p:nvSpPr>
        <p:spPr>
          <a:xfrm>
            <a:off x="10532135" y="3636829"/>
            <a:ext cx="383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fr-FR" sz="2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00974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AF4F2"/>
            </a:gs>
            <a:gs pos="65000">
              <a:srgbClr val="C8E6E1">
                <a:alpha val="6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3EABC52-3450-7E24-FDF6-EAB34F103432}"/>
              </a:ext>
            </a:extLst>
          </p:cNvPr>
          <p:cNvSpPr txBox="1"/>
          <p:nvPr/>
        </p:nvSpPr>
        <p:spPr>
          <a:xfrm>
            <a:off x="808892" y="1170353"/>
            <a:ext cx="9297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dirty="0">
                <a:latin typeface="Century Gothic" panose="020B0502020202020204" pitchFamily="34" charset="0"/>
              </a:rPr>
              <a:t>Lorem ipsum </a:t>
            </a:r>
            <a:r>
              <a:rPr lang="fr-FR" dirty="0" err="1">
                <a:latin typeface="Century Gothic" panose="020B0502020202020204" pitchFamily="34" charset="0"/>
              </a:rPr>
              <a:t>dolor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sit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amet</a:t>
            </a:r>
            <a:r>
              <a:rPr lang="fr-FR" dirty="0">
                <a:latin typeface="Century Gothic" panose="020B0502020202020204" pitchFamily="34" charset="0"/>
              </a:rPr>
              <a:t>, </a:t>
            </a:r>
            <a:r>
              <a:rPr lang="fr-FR" dirty="0" err="1">
                <a:latin typeface="Century Gothic" panose="020B0502020202020204" pitchFamily="34" charset="0"/>
              </a:rPr>
              <a:t>consectetur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adipiscing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elit</a:t>
            </a:r>
            <a:r>
              <a:rPr lang="fr-FR" dirty="0">
                <a:latin typeface="Century Gothic" panose="020B0502020202020204" pitchFamily="34" charset="0"/>
              </a:rPr>
              <a:t>, </a:t>
            </a:r>
            <a:r>
              <a:rPr lang="fr-FR" dirty="0" err="1">
                <a:latin typeface="Century Gothic" panose="020B0502020202020204" pitchFamily="34" charset="0"/>
              </a:rPr>
              <a:t>sed</a:t>
            </a:r>
            <a:r>
              <a:rPr lang="fr-FR" dirty="0">
                <a:latin typeface="Century Gothic" panose="020B0502020202020204" pitchFamily="34" charset="0"/>
              </a:rPr>
              <a:t> do </a:t>
            </a:r>
            <a:r>
              <a:rPr lang="fr-FR" dirty="0" err="1">
                <a:latin typeface="Century Gothic" panose="020B0502020202020204" pitchFamily="34" charset="0"/>
              </a:rPr>
              <a:t>eiusmod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tempor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incididunt</a:t>
            </a:r>
            <a:r>
              <a:rPr lang="fr-FR" dirty="0">
                <a:latin typeface="Century Gothic" panose="020B0502020202020204" pitchFamily="34" charset="0"/>
              </a:rPr>
              <a:t> ut </a:t>
            </a:r>
            <a:r>
              <a:rPr lang="fr-FR" dirty="0" err="1">
                <a:latin typeface="Century Gothic" panose="020B0502020202020204" pitchFamily="34" charset="0"/>
              </a:rPr>
              <a:t>labore</a:t>
            </a:r>
            <a:r>
              <a:rPr lang="fr-FR" dirty="0">
                <a:latin typeface="Century Gothic" panose="020B0502020202020204" pitchFamily="34" charset="0"/>
              </a:rPr>
              <a:t> et </a:t>
            </a:r>
            <a:r>
              <a:rPr lang="fr-FR" dirty="0" err="1">
                <a:latin typeface="Century Gothic" panose="020B0502020202020204" pitchFamily="34" charset="0"/>
              </a:rPr>
              <a:t>dolore</a:t>
            </a:r>
            <a:r>
              <a:rPr lang="fr-FR" dirty="0">
                <a:latin typeface="Century Gothic" panose="020B0502020202020204" pitchFamily="34" charset="0"/>
              </a:rPr>
              <a:t> magna </a:t>
            </a:r>
            <a:r>
              <a:rPr lang="fr-FR" dirty="0" err="1">
                <a:latin typeface="Century Gothic" panose="020B0502020202020204" pitchFamily="34" charset="0"/>
              </a:rPr>
              <a:t>aliqua</a:t>
            </a:r>
            <a:r>
              <a:rPr lang="fr-FR" dirty="0">
                <a:latin typeface="Century Gothic" panose="020B0502020202020204" pitchFamily="34" charset="0"/>
              </a:rPr>
              <a:t>. Ut </a:t>
            </a:r>
            <a:r>
              <a:rPr lang="fr-FR" dirty="0" err="1">
                <a:latin typeface="Century Gothic" panose="020B0502020202020204" pitchFamily="34" charset="0"/>
              </a:rPr>
              <a:t>enim</a:t>
            </a:r>
            <a:r>
              <a:rPr lang="fr-FR" dirty="0">
                <a:latin typeface="Century Gothic" panose="020B0502020202020204" pitchFamily="34" charset="0"/>
              </a:rPr>
              <a:t> ad </a:t>
            </a:r>
            <a:r>
              <a:rPr lang="fr-FR" dirty="0" err="1">
                <a:latin typeface="Century Gothic" panose="020B0502020202020204" pitchFamily="34" charset="0"/>
              </a:rPr>
              <a:t>minim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veniam</a:t>
            </a:r>
            <a:r>
              <a:rPr lang="fr-FR" dirty="0">
                <a:latin typeface="Century Gothic" panose="020B0502020202020204" pitchFamily="34" charset="0"/>
              </a:rPr>
              <a:t>, </a:t>
            </a:r>
            <a:r>
              <a:rPr lang="fr-FR" dirty="0" err="1">
                <a:latin typeface="Century Gothic" panose="020B0502020202020204" pitchFamily="34" charset="0"/>
              </a:rPr>
              <a:t>quis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nostrud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exercitation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ullamco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laboris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nisi</a:t>
            </a:r>
            <a:r>
              <a:rPr lang="fr-FR" dirty="0">
                <a:latin typeface="Century Gothic" panose="020B0502020202020204" pitchFamily="34" charset="0"/>
              </a:rPr>
              <a:t> ut </a:t>
            </a:r>
            <a:r>
              <a:rPr lang="fr-FR" dirty="0" err="1">
                <a:latin typeface="Century Gothic" panose="020B0502020202020204" pitchFamily="34" charset="0"/>
              </a:rPr>
              <a:t>aliquip</a:t>
            </a:r>
            <a:r>
              <a:rPr lang="fr-FR" dirty="0">
                <a:latin typeface="Century Gothic" panose="020B0502020202020204" pitchFamily="34" charset="0"/>
              </a:rPr>
              <a:t> ex </a:t>
            </a:r>
            <a:r>
              <a:rPr lang="fr-FR" dirty="0" err="1">
                <a:latin typeface="Century Gothic" panose="020B0502020202020204" pitchFamily="34" charset="0"/>
              </a:rPr>
              <a:t>ea</a:t>
            </a:r>
            <a:r>
              <a:rPr lang="fr-FR" dirty="0">
                <a:latin typeface="Century Gothic" panose="020B0502020202020204" pitchFamily="34" charset="0"/>
              </a:rPr>
              <a:t> commodo </a:t>
            </a:r>
            <a:r>
              <a:rPr lang="fr-FR" dirty="0" err="1">
                <a:latin typeface="Century Gothic" panose="020B0502020202020204" pitchFamily="34" charset="0"/>
              </a:rPr>
              <a:t>consequat</a:t>
            </a:r>
            <a:r>
              <a:rPr lang="fr-FR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B4F20E-7E22-E8E8-CCDD-124F7425DF61}"/>
              </a:ext>
            </a:extLst>
          </p:cNvPr>
          <p:cNvSpPr txBox="1"/>
          <p:nvPr/>
        </p:nvSpPr>
        <p:spPr>
          <a:xfrm>
            <a:off x="808892" y="2727677"/>
            <a:ext cx="3834670" cy="2944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spcAft>
                <a:spcPts val="1400"/>
              </a:spcAft>
              <a:buClr>
                <a:srgbClr val="4BA895"/>
              </a:buClr>
              <a:buSzPct val="125000"/>
              <a:buFont typeface="Arial" panose="020B0604020202020204" pitchFamily="34" charset="0"/>
              <a:buChar char="•"/>
            </a:pPr>
            <a:r>
              <a:rPr lang="fr-FR" dirty="0">
                <a:latin typeface="Century Gothic" panose="020B0502020202020204" pitchFamily="34" charset="0"/>
              </a:rPr>
              <a:t>Lorem ipsum </a:t>
            </a:r>
            <a:r>
              <a:rPr lang="fr-FR" dirty="0" err="1">
                <a:latin typeface="Century Gothic" panose="020B0502020202020204" pitchFamily="34" charset="0"/>
              </a:rPr>
              <a:t>dolor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sit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amet</a:t>
            </a:r>
            <a:r>
              <a:rPr lang="fr-FR" dirty="0">
                <a:latin typeface="Century Gothic" panose="020B0502020202020204" pitchFamily="34" charset="0"/>
              </a:rPr>
              <a:t>, </a:t>
            </a:r>
            <a:r>
              <a:rPr lang="fr-FR" dirty="0" err="1">
                <a:latin typeface="Century Gothic" panose="020B0502020202020204" pitchFamily="34" charset="0"/>
              </a:rPr>
              <a:t>consectetur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adipiscing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elit</a:t>
            </a:r>
            <a:r>
              <a:rPr lang="fr-FR" dirty="0">
                <a:latin typeface="Century Gothic" panose="020B0502020202020204" pitchFamily="34" charset="0"/>
              </a:rPr>
              <a:t>, </a:t>
            </a:r>
            <a:r>
              <a:rPr lang="fr-FR" dirty="0" err="1">
                <a:latin typeface="Century Gothic" panose="020B0502020202020204" pitchFamily="34" charset="0"/>
              </a:rPr>
              <a:t>sed</a:t>
            </a:r>
            <a:r>
              <a:rPr lang="fr-FR" dirty="0">
                <a:latin typeface="Century Gothic" panose="020B0502020202020204" pitchFamily="34" charset="0"/>
              </a:rPr>
              <a:t> do </a:t>
            </a:r>
            <a:r>
              <a:rPr lang="fr-FR" dirty="0" err="1">
                <a:latin typeface="Century Gothic" panose="020B0502020202020204" pitchFamily="34" charset="0"/>
              </a:rPr>
              <a:t>eiusmod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tempor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incididunt</a:t>
            </a:r>
            <a:r>
              <a:rPr lang="fr-FR" dirty="0">
                <a:latin typeface="Century Gothic" panose="020B0502020202020204" pitchFamily="34" charset="0"/>
              </a:rPr>
              <a:t> ut </a:t>
            </a:r>
            <a:r>
              <a:rPr lang="fr-FR" dirty="0" err="1">
                <a:latin typeface="Century Gothic" panose="020B0502020202020204" pitchFamily="34" charset="0"/>
              </a:rPr>
              <a:t>labore</a:t>
            </a:r>
            <a:r>
              <a:rPr lang="fr-FR" dirty="0">
                <a:latin typeface="Century Gothic" panose="020B0502020202020204" pitchFamily="34" charset="0"/>
              </a:rPr>
              <a:t> et </a:t>
            </a:r>
            <a:r>
              <a:rPr lang="fr-FR" dirty="0" err="1">
                <a:latin typeface="Century Gothic" panose="020B0502020202020204" pitchFamily="34" charset="0"/>
              </a:rPr>
              <a:t>dolore</a:t>
            </a:r>
            <a:r>
              <a:rPr lang="fr-FR" dirty="0">
                <a:latin typeface="Century Gothic" panose="020B0502020202020204" pitchFamily="34" charset="0"/>
              </a:rPr>
              <a:t> magna </a:t>
            </a:r>
            <a:r>
              <a:rPr lang="fr-FR" dirty="0" err="1">
                <a:latin typeface="Century Gothic" panose="020B0502020202020204" pitchFamily="34" charset="0"/>
              </a:rPr>
              <a:t>aliqua</a:t>
            </a:r>
            <a:r>
              <a:rPr lang="fr-FR" dirty="0">
                <a:latin typeface="Century Gothic" panose="020B0502020202020204" pitchFamily="34" charset="0"/>
              </a:rPr>
              <a:t>.</a:t>
            </a:r>
          </a:p>
          <a:p>
            <a:pPr marL="285750" indent="-285750" rtl="0">
              <a:spcAft>
                <a:spcPts val="1400"/>
              </a:spcAft>
              <a:buClr>
                <a:srgbClr val="4BA895"/>
              </a:buClr>
              <a:buSzPct val="125000"/>
              <a:buFont typeface="Arial" panose="020B0604020202020204" pitchFamily="34" charset="0"/>
              <a:buChar char="•"/>
            </a:pPr>
            <a:r>
              <a:rPr lang="fr-FR" dirty="0" err="1">
                <a:latin typeface="Century Gothic" panose="020B0502020202020204" pitchFamily="34" charset="0"/>
              </a:rPr>
              <a:t>Nulla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pharetra</a:t>
            </a:r>
            <a:r>
              <a:rPr lang="fr-FR" dirty="0">
                <a:latin typeface="Century Gothic" panose="020B0502020202020204" pitchFamily="34" charset="0"/>
              </a:rPr>
              <a:t> diam assis </a:t>
            </a:r>
            <a:r>
              <a:rPr lang="fr-FR" dirty="0" err="1">
                <a:latin typeface="Century Gothic" panose="020B0502020202020204" pitchFamily="34" charset="0"/>
              </a:rPr>
              <a:t>amet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nisl</a:t>
            </a:r>
            <a:r>
              <a:rPr lang="fr-FR" dirty="0">
                <a:latin typeface="Century Gothic" panose="020B0502020202020204" pitchFamily="34" charset="0"/>
              </a:rPr>
              <a:t>.</a:t>
            </a:r>
          </a:p>
          <a:p>
            <a:pPr marL="285750" indent="-285750" rtl="0">
              <a:spcAft>
                <a:spcPts val="1400"/>
              </a:spcAft>
              <a:buClr>
                <a:srgbClr val="4BA895"/>
              </a:buClr>
              <a:buSzPct val="125000"/>
              <a:buFont typeface="Arial" panose="020B0604020202020204" pitchFamily="34" charset="0"/>
              <a:buChar char="•"/>
            </a:pPr>
            <a:r>
              <a:rPr lang="fr-FR" dirty="0">
                <a:latin typeface="Century Gothic" panose="020B0502020202020204" pitchFamily="34" charset="0"/>
              </a:rPr>
              <a:t>Vitae semper </a:t>
            </a:r>
            <a:r>
              <a:rPr lang="fr-FR" dirty="0" err="1">
                <a:latin typeface="Century Gothic" panose="020B0502020202020204" pitchFamily="34" charset="0"/>
              </a:rPr>
              <a:t>quis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lectus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nulla</a:t>
            </a:r>
            <a:r>
              <a:rPr lang="fr-FR" dirty="0">
                <a:latin typeface="Century Gothic" panose="020B0502020202020204" pitchFamily="34" charset="0"/>
              </a:rPr>
              <a:t> at </a:t>
            </a:r>
            <a:r>
              <a:rPr lang="fr-FR" dirty="0" err="1">
                <a:latin typeface="Century Gothic" panose="020B0502020202020204" pitchFamily="34" charset="0"/>
              </a:rPr>
              <a:t>volutpat</a:t>
            </a:r>
            <a:r>
              <a:rPr lang="fr-FR" dirty="0">
                <a:latin typeface="Century Gothic" panose="020B0502020202020204" pitchFamily="34" charset="0"/>
              </a:rPr>
              <a:t> diam ut </a:t>
            </a:r>
            <a:r>
              <a:rPr lang="fr-FR" dirty="0" err="1">
                <a:latin typeface="Century Gothic" panose="020B0502020202020204" pitchFamily="34" charset="0"/>
              </a:rPr>
              <a:t>venenatis</a:t>
            </a:r>
            <a:r>
              <a:rPr lang="fr-FR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DFFF15-6E77-F8DA-7E9F-DB5C3F3FD6F3}"/>
              </a:ext>
            </a:extLst>
          </p:cNvPr>
          <p:cNvSpPr txBox="1"/>
          <p:nvPr/>
        </p:nvSpPr>
        <p:spPr>
          <a:xfrm>
            <a:off x="786848" y="248400"/>
            <a:ext cx="2371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200">
                <a:solidFill>
                  <a:srgbClr val="609188"/>
                </a:solidFill>
                <a:latin typeface="Century Gothic" panose="020B0502020202020204" pitchFamily="34" charset="0"/>
              </a:rPr>
              <a:t>Commentaires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FC1994-8BD9-0213-E7A5-DDA8D41DC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3649739"/>
            <a:ext cx="54864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92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34BED58-3B42-2B7D-EA97-D4E140F09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0"/>
            <a:ext cx="66548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04A2DE2-9FCA-4E44-A4EE-1F0AE1588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796" y="2764628"/>
            <a:ext cx="364316" cy="3643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2E6FD12-9DBA-B94E-B6DE-378A4FD32D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96" y="3310205"/>
            <a:ext cx="364316" cy="3643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A8C2DE2-CD00-1F41-9896-73A64FB6C4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796" y="3855782"/>
            <a:ext cx="364316" cy="36431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2C6BBDB-AB85-3547-96BF-6F39318D34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209" y="1166245"/>
            <a:ext cx="383491" cy="28761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8296259-A6D2-F84A-9A43-5B4790E69A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526" y="1635124"/>
            <a:ext cx="258856" cy="38349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6B7E491-D457-9D49-B3B2-2A8E258AAD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796" y="4401359"/>
            <a:ext cx="364316" cy="36431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9A7FD04-7F55-614E-9996-CDBE5E01B9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209" y="2199876"/>
            <a:ext cx="383491" cy="38349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0D151B1-3511-3249-B2F7-A903C8F669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7796" y="4946937"/>
            <a:ext cx="364316" cy="36431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3D7340B-47EB-6842-821F-0735808CC4CF}"/>
              </a:ext>
            </a:extLst>
          </p:cNvPr>
          <p:cNvSpPr txBox="1"/>
          <p:nvPr/>
        </p:nvSpPr>
        <p:spPr>
          <a:xfrm>
            <a:off x="450525" y="6205013"/>
            <a:ext cx="4645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©20XX. Tous droits réservés à votre organisation.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5D18D41-766D-0A4B-8F08-F8FFBF89606C}"/>
              </a:ext>
            </a:extLst>
          </p:cNvPr>
          <p:cNvSpPr txBox="1"/>
          <p:nvPr/>
        </p:nvSpPr>
        <p:spPr>
          <a:xfrm>
            <a:off x="960735" y="1166245"/>
            <a:ext cx="3028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sales@smartsheet.com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8C24D03-5593-234C-8C55-E033A2DB220F}"/>
              </a:ext>
            </a:extLst>
          </p:cNvPr>
          <p:cNvSpPr txBox="1"/>
          <p:nvPr/>
        </p:nvSpPr>
        <p:spPr>
          <a:xfrm>
            <a:off x="949261" y="1709690"/>
            <a:ext cx="3028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+1 (844) 324-2360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928FFC-114E-B04A-9BC3-BDCC3B6BB8C5}"/>
              </a:ext>
            </a:extLst>
          </p:cNvPr>
          <p:cNvSpPr txBox="1"/>
          <p:nvPr/>
        </p:nvSpPr>
        <p:spPr>
          <a:xfrm>
            <a:off x="960735" y="2253135"/>
            <a:ext cx="3028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smartsheet.com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C41D9C1-E1CC-DF4B-AE2B-B2AC2F9FB86D}"/>
              </a:ext>
            </a:extLst>
          </p:cNvPr>
          <p:cNvSpPr txBox="1"/>
          <p:nvPr/>
        </p:nvSpPr>
        <p:spPr>
          <a:xfrm>
            <a:off x="949261" y="2796580"/>
            <a:ext cx="3028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/smartsheet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49E1A1B-A370-4F4E-8D35-E203F9AED6D5}"/>
              </a:ext>
            </a:extLst>
          </p:cNvPr>
          <p:cNvSpPr txBox="1"/>
          <p:nvPr/>
        </p:nvSpPr>
        <p:spPr>
          <a:xfrm>
            <a:off x="944596" y="3340025"/>
            <a:ext cx="3028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/company/smartsheet-com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4296FA7-B3E5-1F4B-921A-9CB69052F5CB}"/>
              </a:ext>
            </a:extLst>
          </p:cNvPr>
          <p:cNvSpPr txBox="1"/>
          <p:nvPr/>
        </p:nvSpPr>
        <p:spPr>
          <a:xfrm>
            <a:off x="933122" y="3883470"/>
            <a:ext cx="3028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/@smartsheet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583BAF0-D816-224E-A174-5CA9E36CC232}"/>
              </a:ext>
            </a:extLst>
          </p:cNvPr>
          <p:cNvSpPr txBox="1"/>
          <p:nvPr/>
        </p:nvSpPr>
        <p:spPr>
          <a:xfrm>
            <a:off x="933122" y="4426915"/>
            <a:ext cx="3028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/smartsheet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C5C34B1-14B4-FB4F-A065-40EAB4510B91}"/>
              </a:ext>
            </a:extLst>
          </p:cNvPr>
          <p:cNvSpPr txBox="1"/>
          <p:nvPr/>
        </p:nvSpPr>
        <p:spPr>
          <a:xfrm>
            <a:off x="921648" y="4970358"/>
            <a:ext cx="3028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/smartsheet</a:t>
            </a:r>
          </a:p>
        </p:txBody>
      </p:sp>
    </p:spTree>
    <p:extLst>
      <p:ext uri="{BB962C8B-B14F-4D97-AF65-F5344CB8AC3E}">
        <p14:creationId xmlns:p14="http://schemas.microsoft.com/office/powerpoint/2010/main" val="772470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DE RESPONSABILITÉ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Tous les articles, modèles ou informations proposés par Smartsheet sur le site web sont fournis à titre de référence uniquement. Bien que nous nous efforcions de maintenir les informations à jour et exactes, nous ne faisons aucune déclaration, ni n’offrons aucune garantie, de quelque nature que ce soit, expresse ou implicite, quant à l’exhaustivité, l’exactitude, la fiabilité, la pertinence ou la disponibilité du site web, ou des informations, articles, modèles ou graphiques liés, contenus sur le site. Toute la confiance que vous accordez à ces informations relève de votre propre responsabilité, à vos propres risques.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55146943-E750-8BDC-451B-85B842DA9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860" y="0"/>
            <a:ext cx="46581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367748" y="248400"/>
            <a:ext cx="4161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200">
                <a:solidFill>
                  <a:srgbClr val="609188"/>
                </a:solidFill>
                <a:latin typeface="Century Gothic" panose="020B0502020202020204" pitchFamily="34" charset="0"/>
              </a:rPr>
              <a:t>TABLE DES MATIÈRES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87209E-8C45-1E47-A06D-D69E46F1665D}"/>
              </a:ext>
            </a:extLst>
          </p:cNvPr>
          <p:cNvSpPr txBox="1"/>
          <p:nvPr/>
        </p:nvSpPr>
        <p:spPr>
          <a:xfrm>
            <a:off x="1481802" y="1176975"/>
            <a:ext cx="2597217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rtl="0">
              <a:spcBef>
                <a:spcPts val="600"/>
              </a:spcBef>
              <a:spcAft>
                <a:spcPts val="400"/>
              </a:spcAft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Qu’est-ce que la maturité des processus 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977AF4-12B4-2EDE-45F0-217883687023}"/>
              </a:ext>
            </a:extLst>
          </p:cNvPr>
          <p:cNvSpPr/>
          <p:nvPr/>
        </p:nvSpPr>
        <p:spPr>
          <a:xfrm>
            <a:off x="598866" y="1184502"/>
            <a:ext cx="731092" cy="731520"/>
          </a:xfrm>
          <a:prstGeom prst="rect">
            <a:avLst/>
          </a:prstGeom>
          <a:solidFill>
            <a:srgbClr val="6EA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490601-24EB-C3C8-E77D-AE2E94D812D4}"/>
              </a:ext>
            </a:extLst>
          </p:cNvPr>
          <p:cNvSpPr txBox="1"/>
          <p:nvPr/>
        </p:nvSpPr>
        <p:spPr>
          <a:xfrm>
            <a:off x="1481802" y="2278026"/>
            <a:ext cx="3384207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rtl="0">
              <a:spcBef>
                <a:spcPts val="600"/>
              </a:spcBef>
              <a:spcAft>
                <a:spcPts val="400"/>
              </a:spcAft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Que sont les modèles de maturité des processus 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67CC10-C472-071A-51BA-379E73124DCA}"/>
              </a:ext>
            </a:extLst>
          </p:cNvPr>
          <p:cNvSpPr/>
          <p:nvPr/>
        </p:nvSpPr>
        <p:spPr>
          <a:xfrm>
            <a:off x="598866" y="2287956"/>
            <a:ext cx="731092" cy="731520"/>
          </a:xfrm>
          <a:prstGeom prst="rect">
            <a:avLst/>
          </a:prstGeom>
          <a:solidFill>
            <a:srgbClr val="6EA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722156-3C2A-A01E-297E-9C4DA4CD900D}"/>
              </a:ext>
            </a:extLst>
          </p:cNvPr>
          <p:cNvSpPr txBox="1"/>
          <p:nvPr/>
        </p:nvSpPr>
        <p:spPr>
          <a:xfrm>
            <a:off x="1481803" y="3521317"/>
            <a:ext cx="3474720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rtl="0">
              <a:spcBef>
                <a:spcPts val="600"/>
              </a:spcBef>
              <a:spcAft>
                <a:spcPts val="400"/>
              </a:spcAft>
            </a:pPr>
            <a:r>
              <a:rPr lang="fr-FR" sz="2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CMM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A187C2-31F5-293C-33B1-3FD13B8204FB}"/>
              </a:ext>
            </a:extLst>
          </p:cNvPr>
          <p:cNvSpPr/>
          <p:nvPr/>
        </p:nvSpPr>
        <p:spPr>
          <a:xfrm>
            <a:off x="598866" y="3386604"/>
            <a:ext cx="731092" cy="731520"/>
          </a:xfrm>
          <a:prstGeom prst="rect">
            <a:avLst/>
          </a:prstGeom>
          <a:solidFill>
            <a:srgbClr val="6EA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96E4E9-171C-CF18-A01D-80EEE5AD18AB}"/>
              </a:ext>
            </a:extLst>
          </p:cNvPr>
          <p:cNvSpPr txBox="1"/>
          <p:nvPr/>
        </p:nvSpPr>
        <p:spPr>
          <a:xfrm>
            <a:off x="1481803" y="4622368"/>
            <a:ext cx="3474720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rtl="0">
              <a:spcBef>
                <a:spcPts val="600"/>
              </a:spcBef>
              <a:spcAft>
                <a:spcPts val="400"/>
              </a:spcAft>
            </a:pPr>
            <a:r>
              <a:rPr lang="fr-FR" sz="2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CMMI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567EE9-28EE-126C-88CA-9A74D61A9A95}"/>
              </a:ext>
            </a:extLst>
          </p:cNvPr>
          <p:cNvSpPr/>
          <p:nvPr/>
        </p:nvSpPr>
        <p:spPr>
          <a:xfrm>
            <a:off x="598866" y="4487655"/>
            <a:ext cx="731092" cy="731520"/>
          </a:xfrm>
          <a:prstGeom prst="rect">
            <a:avLst/>
          </a:prstGeom>
          <a:solidFill>
            <a:srgbClr val="6EA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08BB8A-9333-A9F3-86A5-676CE27D8BB7}"/>
              </a:ext>
            </a:extLst>
          </p:cNvPr>
          <p:cNvSpPr txBox="1"/>
          <p:nvPr/>
        </p:nvSpPr>
        <p:spPr>
          <a:xfrm>
            <a:off x="5752619" y="1319215"/>
            <a:ext cx="2286000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rtl="0">
              <a:spcBef>
                <a:spcPts val="600"/>
              </a:spcBef>
              <a:spcAft>
                <a:spcPts val="400"/>
              </a:spcAft>
            </a:pPr>
            <a:r>
              <a:rPr lang="fr-FR" sz="2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PBMM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BDDCFD-B6AE-DEDF-8C73-1085D8552E6E}"/>
              </a:ext>
            </a:extLst>
          </p:cNvPr>
          <p:cNvSpPr/>
          <p:nvPr/>
        </p:nvSpPr>
        <p:spPr>
          <a:xfrm>
            <a:off x="4852758" y="1184502"/>
            <a:ext cx="731092" cy="731520"/>
          </a:xfrm>
          <a:prstGeom prst="rect">
            <a:avLst/>
          </a:prstGeom>
          <a:solidFill>
            <a:srgbClr val="6EA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EA8A41-0436-727C-AB59-A18F5503158F}"/>
              </a:ext>
            </a:extLst>
          </p:cNvPr>
          <p:cNvSpPr txBox="1"/>
          <p:nvPr/>
        </p:nvSpPr>
        <p:spPr>
          <a:xfrm>
            <a:off x="5752619" y="2420266"/>
            <a:ext cx="2286000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rtl="0">
              <a:spcBef>
                <a:spcPts val="600"/>
              </a:spcBef>
              <a:spcAft>
                <a:spcPts val="400"/>
              </a:spcAft>
            </a:pPr>
            <a:r>
              <a:rPr lang="fr-FR" sz="2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Sept principes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847102-02E5-848B-0465-BF7D31C236C3}"/>
              </a:ext>
            </a:extLst>
          </p:cNvPr>
          <p:cNvSpPr/>
          <p:nvPr/>
        </p:nvSpPr>
        <p:spPr>
          <a:xfrm>
            <a:off x="4852758" y="2285553"/>
            <a:ext cx="731092" cy="731520"/>
          </a:xfrm>
          <a:prstGeom prst="rect">
            <a:avLst/>
          </a:prstGeom>
          <a:solidFill>
            <a:srgbClr val="6EA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CA929E-4CAF-1777-E41C-D2B59C06B047}"/>
              </a:ext>
            </a:extLst>
          </p:cNvPr>
          <p:cNvSpPr txBox="1"/>
          <p:nvPr/>
        </p:nvSpPr>
        <p:spPr>
          <a:xfrm>
            <a:off x="5752619" y="3521317"/>
            <a:ext cx="2286000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rtl="0">
              <a:spcBef>
                <a:spcPts val="600"/>
              </a:spcBef>
              <a:spcAft>
                <a:spcPts val="400"/>
              </a:spcAft>
            </a:pPr>
            <a:r>
              <a:rPr lang="fr-FR" sz="2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PPI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146562-8EFE-584E-B622-1951BC9F1A76}"/>
              </a:ext>
            </a:extLst>
          </p:cNvPr>
          <p:cNvSpPr/>
          <p:nvPr/>
        </p:nvSpPr>
        <p:spPr>
          <a:xfrm>
            <a:off x="4852758" y="3386604"/>
            <a:ext cx="731092" cy="731520"/>
          </a:xfrm>
          <a:prstGeom prst="rect">
            <a:avLst/>
          </a:prstGeom>
          <a:solidFill>
            <a:srgbClr val="6EA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FB523B-5579-CED0-D931-0094D915B4B9}"/>
              </a:ext>
            </a:extLst>
          </p:cNvPr>
          <p:cNvSpPr/>
          <p:nvPr/>
        </p:nvSpPr>
        <p:spPr>
          <a:xfrm>
            <a:off x="598866" y="1846486"/>
            <a:ext cx="731092" cy="91440"/>
          </a:xfrm>
          <a:prstGeom prst="rect">
            <a:avLst/>
          </a:prstGeom>
          <a:solidFill>
            <a:srgbClr val="A4C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04B2AE-F358-C596-49B1-E23F46F7C8A9}"/>
              </a:ext>
            </a:extLst>
          </p:cNvPr>
          <p:cNvSpPr/>
          <p:nvPr/>
        </p:nvSpPr>
        <p:spPr>
          <a:xfrm>
            <a:off x="598866" y="2986320"/>
            <a:ext cx="731092" cy="91440"/>
          </a:xfrm>
          <a:prstGeom prst="rect">
            <a:avLst/>
          </a:prstGeom>
          <a:solidFill>
            <a:srgbClr val="A4C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A4A23F9-2D3A-9C28-EB9B-6D776C8AE49A}"/>
              </a:ext>
            </a:extLst>
          </p:cNvPr>
          <p:cNvSpPr/>
          <p:nvPr/>
        </p:nvSpPr>
        <p:spPr>
          <a:xfrm>
            <a:off x="598866" y="4066072"/>
            <a:ext cx="731092" cy="91440"/>
          </a:xfrm>
          <a:prstGeom prst="rect">
            <a:avLst/>
          </a:prstGeom>
          <a:solidFill>
            <a:srgbClr val="A4C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117082-7642-2FBA-7AA5-924B0A459229}"/>
              </a:ext>
            </a:extLst>
          </p:cNvPr>
          <p:cNvSpPr/>
          <p:nvPr/>
        </p:nvSpPr>
        <p:spPr>
          <a:xfrm>
            <a:off x="598866" y="5177328"/>
            <a:ext cx="731092" cy="91440"/>
          </a:xfrm>
          <a:prstGeom prst="rect">
            <a:avLst/>
          </a:prstGeom>
          <a:solidFill>
            <a:srgbClr val="A4C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1C54A46-201D-9E42-451A-B131443F0A07}"/>
              </a:ext>
            </a:extLst>
          </p:cNvPr>
          <p:cNvSpPr/>
          <p:nvPr/>
        </p:nvSpPr>
        <p:spPr>
          <a:xfrm>
            <a:off x="4852758" y="1846486"/>
            <a:ext cx="731092" cy="91440"/>
          </a:xfrm>
          <a:prstGeom prst="rect">
            <a:avLst/>
          </a:prstGeom>
          <a:solidFill>
            <a:srgbClr val="A4C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562742E-1870-97B9-16E5-68C01B9B2252}"/>
              </a:ext>
            </a:extLst>
          </p:cNvPr>
          <p:cNvSpPr/>
          <p:nvPr/>
        </p:nvSpPr>
        <p:spPr>
          <a:xfrm>
            <a:off x="4852758" y="2981876"/>
            <a:ext cx="731092" cy="91440"/>
          </a:xfrm>
          <a:prstGeom prst="rect">
            <a:avLst/>
          </a:prstGeom>
          <a:solidFill>
            <a:srgbClr val="A4C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E802A19-0654-BC68-4368-B72455D6FA4A}"/>
              </a:ext>
            </a:extLst>
          </p:cNvPr>
          <p:cNvSpPr/>
          <p:nvPr/>
        </p:nvSpPr>
        <p:spPr>
          <a:xfrm>
            <a:off x="4852758" y="4066072"/>
            <a:ext cx="731092" cy="91440"/>
          </a:xfrm>
          <a:prstGeom prst="rect">
            <a:avLst/>
          </a:prstGeom>
          <a:solidFill>
            <a:srgbClr val="A4C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470E8D7-4895-85F2-6AF9-A32235B3CA1C}"/>
              </a:ext>
            </a:extLst>
          </p:cNvPr>
          <p:cNvSpPr/>
          <p:nvPr/>
        </p:nvSpPr>
        <p:spPr>
          <a:xfrm>
            <a:off x="612118" y="1171464"/>
            <a:ext cx="731092" cy="7315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sz="400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26889E8-F9C5-AE5B-D9D2-2BCC8C5E0641}"/>
              </a:ext>
            </a:extLst>
          </p:cNvPr>
          <p:cNvSpPr/>
          <p:nvPr/>
        </p:nvSpPr>
        <p:spPr>
          <a:xfrm>
            <a:off x="585614" y="2272515"/>
            <a:ext cx="731092" cy="7310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sz="400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646105D-6520-BC4B-1BA7-776601F4BAC4}"/>
              </a:ext>
            </a:extLst>
          </p:cNvPr>
          <p:cNvSpPr/>
          <p:nvPr/>
        </p:nvSpPr>
        <p:spPr>
          <a:xfrm>
            <a:off x="585614" y="3373566"/>
            <a:ext cx="731092" cy="7310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sz="400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A19112B-49FC-9313-8BC3-21F0C100EC50}"/>
              </a:ext>
            </a:extLst>
          </p:cNvPr>
          <p:cNvSpPr/>
          <p:nvPr/>
        </p:nvSpPr>
        <p:spPr>
          <a:xfrm>
            <a:off x="585614" y="4474617"/>
            <a:ext cx="731092" cy="7310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sz="400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168A341-4969-2106-24E2-C8BEA572F799}"/>
              </a:ext>
            </a:extLst>
          </p:cNvPr>
          <p:cNvSpPr/>
          <p:nvPr/>
        </p:nvSpPr>
        <p:spPr>
          <a:xfrm>
            <a:off x="4856430" y="1171464"/>
            <a:ext cx="731092" cy="7310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sz="4000"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E7159A-0316-14D0-C2F0-1D1CD214CCC9}"/>
              </a:ext>
            </a:extLst>
          </p:cNvPr>
          <p:cNvSpPr/>
          <p:nvPr/>
        </p:nvSpPr>
        <p:spPr>
          <a:xfrm>
            <a:off x="4856430" y="2272515"/>
            <a:ext cx="731092" cy="7310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sz="4000"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BCE0483-1BFA-FA2B-8D4B-88AD04B0EEA1}"/>
              </a:ext>
            </a:extLst>
          </p:cNvPr>
          <p:cNvSpPr/>
          <p:nvPr/>
        </p:nvSpPr>
        <p:spPr>
          <a:xfrm>
            <a:off x="4856430" y="3373566"/>
            <a:ext cx="731092" cy="7310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sz="4000"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B99350-FC70-0C8A-0A55-4E46B053F141}"/>
              </a:ext>
            </a:extLst>
          </p:cNvPr>
          <p:cNvSpPr txBox="1"/>
          <p:nvPr/>
        </p:nvSpPr>
        <p:spPr>
          <a:xfrm>
            <a:off x="1481803" y="5720236"/>
            <a:ext cx="3474720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rtl="0">
              <a:spcBef>
                <a:spcPts val="600"/>
              </a:spcBef>
              <a:spcAft>
                <a:spcPts val="400"/>
              </a:spcAft>
            </a:pPr>
            <a:r>
              <a:rPr lang="fr-FR" sz="2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PEMM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675D79-BF5E-AF3F-5230-14078722E116}"/>
              </a:ext>
            </a:extLst>
          </p:cNvPr>
          <p:cNvSpPr/>
          <p:nvPr/>
        </p:nvSpPr>
        <p:spPr>
          <a:xfrm>
            <a:off x="598866" y="5585523"/>
            <a:ext cx="731092" cy="731520"/>
          </a:xfrm>
          <a:prstGeom prst="rect">
            <a:avLst/>
          </a:prstGeom>
          <a:solidFill>
            <a:srgbClr val="6EA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8DBB75-B3D9-E335-6D11-5ADDFF6552B5}"/>
              </a:ext>
            </a:extLst>
          </p:cNvPr>
          <p:cNvSpPr txBox="1"/>
          <p:nvPr/>
        </p:nvSpPr>
        <p:spPr>
          <a:xfrm>
            <a:off x="5752619" y="4466785"/>
            <a:ext cx="2726703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rtl="0">
              <a:spcBef>
                <a:spcPts val="600"/>
              </a:spcBef>
              <a:spcAft>
                <a:spcPts val="400"/>
              </a:spcAft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Modèle de maturité BPO de McCormack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E0AAE4-896B-F687-95F5-8FBCF2B86432}"/>
              </a:ext>
            </a:extLst>
          </p:cNvPr>
          <p:cNvSpPr/>
          <p:nvPr/>
        </p:nvSpPr>
        <p:spPr>
          <a:xfrm>
            <a:off x="4852758" y="4484472"/>
            <a:ext cx="731092" cy="731520"/>
          </a:xfrm>
          <a:prstGeom prst="rect">
            <a:avLst/>
          </a:prstGeom>
          <a:solidFill>
            <a:srgbClr val="6EA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658B5F0-4A09-6DDE-756A-612F54B103C0}"/>
              </a:ext>
            </a:extLst>
          </p:cNvPr>
          <p:cNvSpPr/>
          <p:nvPr/>
        </p:nvSpPr>
        <p:spPr>
          <a:xfrm>
            <a:off x="598866" y="6275196"/>
            <a:ext cx="731092" cy="91440"/>
          </a:xfrm>
          <a:prstGeom prst="rect">
            <a:avLst/>
          </a:prstGeom>
          <a:solidFill>
            <a:srgbClr val="A4C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EFEAEBF-A705-B360-C3B2-63B1E6D641A2}"/>
              </a:ext>
            </a:extLst>
          </p:cNvPr>
          <p:cNvSpPr/>
          <p:nvPr/>
        </p:nvSpPr>
        <p:spPr>
          <a:xfrm>
            <a:off x="4852758" y="5163940"/>
            <a:ext cx="731092" cy="91440"/>
          </a:xfrm>
          <a:prstGeom prst="rect">
            <a:avLst/>
          </a:prstGeom>
          <a:solidFill>
            <a:srgbClr val="A4C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59B090F-0AF4-9F4E-E9E0-774D58C60B5B}"/>
              </a:ext>
            </a:extLst>
          </p:cNvPr>
          <p:cNvSpPr/>
          <p:nvPr/>
        </p:nvSpPr>
        <p:spPr>
          <a:xfrm>
            <a:off x="585614" y="5572485"/>
            <a:ext cx="731092" cy="7310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sz="4000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4D1FBE3-9196-D9C8-7CE7-F39D1CD53880}"/>
              </a:ext>
            </a:extLst>
          </p:cNvPr>
          <p:cNvSpPr/>
          <p:nvPr/>
        </p:nvSpPr>
        <p:spPr>
          <a:xfrm>
            <a:off x="4856430" y="4471434"/>
            <a:ext cx="731092" cy="7310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sz="4000">
                <a:latin typeface="Century Gothic" panose="020B0502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E47A706-47C6-F6A2-2FF0-EE950EBBC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72" y="-609"/>
            <a:ext cx="12195672" cy="68600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0FD73D-FECB-68EB-182D-A68F21537953}"/>
              </a:ext>
            </a:extLst>
          </p:cNvPr>
          <p:cNvSpPr txBox="1"/>
          <p:nvPr/>
        </p:nvSpPr>
        <p:spPr>
          <a:xfrm>
            <a:off x="786848" y="248400"/>
            <a:ext cx="3129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3200" dirty="0">
                <a:solidFill>
                  <a:srgbClr val="609188"/>
                </a:solidFill>
                <a:latin typeface="Century Gothic" panose="020B0502020202020204" pitchFamily="34" charset="0"/>
              </a:rPr>
              <a:t>Qu’est-ce que la maturité des processus 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D0B509-7B20-54CE-632D-60EB25C940B0}"/>
              </a:ext>
            </a:extLst>
          </p:cNvPr>
          <p:cNvSpPr/>
          <p:nvPr/>
        </p:nvSpPr>
        <p:spPr>
          <a:xfrm>
            <a:off x="-3672" y="-609"/>
            <a:ext cx="731092" cy="731520"/>
          </a:xfrm>
          <a:prstGeom prst="rect">
            <a:avLst/>
          </a:prstGeom>
          <a:solidFill>
            <a:srgbClr val="6EA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6122AD-EB0B-849F-610D-DC6C70CFE3B4}"/>
              </a:ext>
            </a:extLst>
          </p:cNvPr>
          <p:cNvSpPr/>
          <p:nvPr/>
        </p:nvSpPr>
        <p:spPr>
          <a:xfrm>
            <a:off x="-3672" y="661375"/>
            <a:ext cx="731092" cy="91440"/>
          </a:xfrm>
          <a:prstGeom prst="rect">
            <a:avLst/>
          </a:prstGeom>
          <a:solidFill>
            <a:srgbClr val="A4C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16AC870-3A51-FE42-6DA8-C9499218A0B9}"/>
              </a:ext>
            </a:extLst>
          </p:cNvPr>
          <p:cNvSpPr/>
          <p:nvPr/>
        </p:nvSpPr>
        <p:spPr>
          <a:xfrm>
            <a:off x="25400" y="-13647"/>
            <a:ext cx="731092" cy="7310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sz="400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8529C4-3E53-2456-1F45-24474673612C}"/>
              </a:ext>
            </a:extLst>
          </p:cNvPr>
          <p:cNvSpPr/>
          <p:nvPr/>
        </p:nvSpPr>
        <p:spPr>
          <a:xfrm>
            <a:off x="5956852" y="540787"/>
            <a:ext cx="5448299" cy="5195329"/>
          </a:xfrm>
          <a:prstGeom prst="rect">
            <a:avLst/>
          </a:prstGeom>
          <a:solidFill>
            <a:srgbClr val="6EA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2415E3C-1EC8-4BE2-D908-9B9138B7F3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98616" y="661375"/>
            <a:ext cx="838200" cy="6096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4517B9F8-79FF-DCB0-055E-2F525DB48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0291870" y="4765323"/>
            <a:ext cx="838200" cy="609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32FFEAD-C701-D209-37A2-D47EDDA8BB0F}"/>
              </a:ext>
            </a:extLst>
          </p:cNvPr>
          <p:cNvSpPr txBox="1"/>
          <p:nvPr/>
        </p:nvSpPr>
        <p:spPr>
          <a:xfrm>
            <a:off x="6481063" y="1027135"/>
            <a:ext cx="49240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500" dirty="0">
                <a:solidFill>
                  <a:schemeClr val="bg1"/>
                </a:solidFill>
                <a:latin typeface="Century Gothic" panose="020B0502020202020204" pitchFamily="34" charset="0"/>
              </a:rPr>
              <a:t>       La maturité des processus désigne l’efficacité avec laquelle une entreprise documente et gère ses processus d’entreprise. Elle prédit également la capacité d’une entreprise à améliorer continuellement ses processus. La maturité et les indicateurs permettent d’en suivre </a:t>
            </a:r>
            <a:br>
              <a:rPr lang="fr-FR" sz="25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2500" dirty="0">
                <a:solidFill>
                  <a:schemeClr val="bg1"/>
                </a:solidFill>
                <a:latin typeface="Century Gothic" panose="020B0502020202020204" pitchFamily="34" charset="0"/>
              </a:rPr>
              <a:t>la gestion.</a:t>
            </a:r>
          </a:p>
          <a:p>
            <a:endParaRPr lang="en-US" sz="25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82FFA8-7202-6638-1C87-DE015C5A02B1}"/>
              </a:ext>
            </a:extLst>
          </p:cNvPr>
          <p:cNvSpPr/>
          <p:nvPr/>
        </p:nvSpPr>
        <p:spPr>
          <a:xfrm>
            <a:off x="5956851" y="5695475"/>
            <a:ext cx="5448298" cy="292387"/>
          </a:xfrm>
          <a:prstGeom prst="rect">
            <a:avLst/>
          </a:prstGeom>
          <a:solidFill>
            <a:srgbClr val="A4C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4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AF4F2"/>
            </a:gs>
            <a:gs pos="65000">
              <a:srgbClr val="C8E6E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0F5EBF4-098B-FEB9-D4AE-6C9D3A5D1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72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0FD73D-FECB-68EB-182D-A68F21537953}"/>
              </a:ext>
            </a:extLst>
          </p:cNvPr>
          <p:cNvSpPr txBox="1"/>
          <p:nvPr/>
        </p:nvSpPr>
        <p:spPr>
          <a:xfrm>
            <a:off x="786848" y="248400"/>
            <a:ext cx="7146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200">
                <a:solidFill>
                  <a:srgbClr val="609188"/>
                </a:solidFill>
                <a:latin typeface="Century Gothic" panose="020B0502020202020204" pitchFamily="34" charset="0"/>
              </a:rPr>
              <a:t>Que sont les modèles de maturité des processus 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D0B509-7B20-54CE-632D-60EB25C940B0}"/>
              </a:ext>
            </a:extLst>
          </p:cNvPr>
          <p:cNvSpPr/>
          <p:nvPr/>
        </p:nvSpPr>
        <p:spPr>
          <a:xfrm>
            <a:off x="-3672" y="-609"/>
            <a:ext cx="731092" cy="731520"/>
          </a:xfrm>
          <a:prstGeom prst="rect">
            <a:avLst/>
          </a:prstGeom>
          <a:solidFill>
            <a:srgbClr val="6EA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6122AD-EB0B-849F-610D-DC6C70CFE3B4}"/>
              </a:ext>
            </a:extLst>
          </p:cNvPr>
          <p:cNvSpPr/>
          <p:nvPr/>
        </p:nvSpPr>
        <p:spPr>
          <a:xfrm>
            <a:off x="-3672" y="661375"/>
            <a:ext cx="731092" cy="91440"/>
          </a:xfrm>
          <a:prstGeom prst="rect">
            <a:avLst/>
          </a:prstGeom>
          <a:solidFill>
            <a:srgbClr val="A4C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16AC870-3A51-FE42-6DA8-C9499218A0B9}"/>
              </a:ext>
            </a:extLst>
          </p:cNvPr>
          <p:cNvSpPr/>
          <p:nvPr/>
        </p:nvSpPr>
        <p:spPr>
          <a:xfrm>
            <a:off x="25400" y="-13647"/>
            <a:ext cx="731092" cy="7310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sz="4000">
                <a:latin typeface="Century Gothic" panose="020B0502020202020204" pitchFamily="34" charset="0"/>
              </a:rPr>
              <a:t>2</a:t>
            </a:r>
          </a:p>
        </p:txBody>
      </p:sp>
      <p:graphicFrame>
        <p:nvGraphicFramePr>
          <p:cNvPr id="6" name="Google Shape;246;p17">
            <a:extLst>
              <a:ext uri="{FF2B5EF4-FFF2-40B4-BE49-F238E27FC236}">
                <a16:creationId xmlns:a16="http://schemas.microsoft.com/office/drawing/2014/main" id="{29FD7C12-F068-B4C3-93EF-660D045762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631539"/>
              </p:ext>
            </p:extLst>
          </p:nvPr>
        </p:nvGraphicFramePr>
        <p:xfrm>
          <a:off x="480700" y="1258872"/>
          <a:ext cx="9514090" cy="605979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514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43084">
                <a:tc>
                  <a:txBody>
                    <a:bodyPr/>
                    <a:lstStyle/>
                    <a:p>
                      <a:pPr marL="457200" marR="0" lvl="0" indent="-330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>
                          <a:srgbClr val="4BA895"/>
                        </a:buClr>
                        <a:buSzPts val="1600"/>
                        <a:buFont typeface="Century Gothic"/>
                        <a:buChar char="●"/>
                      </a:pPr>
                      <a:r>
                        <a:rPr lang="fr-FR" sz="1800" dirty="0">
                          <a:latin typeface="Century Gothic" panose="020B0502020202020204" pitchFamily="34" charset="0"/>
                        </a:rPr>
                        <a:t>Évaluez la manière dont les entreprises gèrent </a:t>
                      </a:r>
                      <a:br>
                        <a:rPr lang="fr-FR" sz="1800" dirty="0">
                          <a:latin typeface="Century Gothic" panose="020B0502020202020204" pitchFamily="34" charset="0"/>
                        </a:rPr>
                      </a:br>
                      <a:r>
                        <a:rPr lang="fr-FR" sz="1800" dirty="0">
                          <a:latin typeface="Century Gothic" panose="020B0502020202020204" pitchFamily="34" charset="0"/>
                        </a:rPr>
                        <a:t>leurs processus</a:t>
                      </a:r>
                    </a:p>
                    <a:p>
                      <a:pPr marL="457200" marR="0" lvl="0" indent="-33655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>
                          <a:srgbClr val="4BA895"/>
                        </a:buClr>
                        <a:buSzPts val="1700"/>
                        <a:buChar char="●"/>
                      </a:pPr>
                      <a:r>
                        <a:rPr lang="fr-FR" sz="1800" dirty="0">
                          <a:latin typeface="Century Gothic" panose="020B0502020202020204" pitchFamily="34" charset="0"/>
                        </a:rPr>
                        <a:t>Indiquez le degré de maturité correspondant</a:t>
                      </a:r>
                    </a:p>
                    <a:p>
                      <a:pPr marL="914400" lvl="1" indent="-3556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>
                          <a:srgbClr val="4BA895"/>
                        </a:buClr>
                        <a:buSzPts val="2000"/>
                        <a:buChar char="○"/>
                      </a:pPr>
                      <a:r>
                        <a:rPr lang="fr-FR" sz="1600" dirty="0">
                          <a:latin typeface="Century Gothic" panose="020B0502020202020204" pitchFamily="34" charset="0"/>
                        </a:rPr>
                        <a:t>Lorsque le degré de maturité est faible, le </a:t>
                      </a:r>
                      <a:br>
                        <a:rPr lang="fr-FR" sz="1600" dirty="0">
                          <a:latin typeface="Century Gothic" panose="020B0502020202020204" pitchFamily="34" charset="0"/>
                        </a:rPr>
                      </a:br>
                      <a:r>
                        <a:rPr lang="fr-FR" sz="1600" dirty="0">
                          <a:latin typeface="Century Gothic" panose="020B0502020202020204" pitchFamily="34" charset="0"/>
                        </a:rPr>
                        <a:t>degré de contrôle et de répétabilité de </a:t>
                      </a:r>
                      <a:br>
                        <a:rPr lang="fr-FR" sz="1600" dirty="0">
                          <a:latin typeface="Century Gothic" panose="020B0502020202020204" pitchFamily="34" charset="0"/>
                        </a:rPr>
                      </a:br>
                      <a:r>
                        <a:rPr lang="fr-FR" sz="1600" dirty="0">
                          <a:latin typeface="Century Gothic" panose="020B0502020202020204" pitchFamily="34" charset="0"/>
                        </a:rPr>
                        <a:t>l’exécution, des résultats et des silos </a:t>
                      </a:r>
                      <a:br>
                        <a:rPr lang="fr-FR" sz="1600" dirty="0">
                          <a:latin typeface="Century Gothic" panose="020B0502020202020204" pitchFamily="34" charset="0"/>
                        </a:rPr>
                      </a:br>
                      <a:r>
                        <a:rPr lang="fr-FR" sz="1600" dirty="0">
                          <a:latin typeface="Century Gothic" panose="020B0502020202020204" pitchFamily="34" charset="0"/>
                        </a:rPr>
                        <a:t>fonctionnels est moindre</a:t>
                      </a:r>
                    </a:p>
                    <a:p>
                      <a:pPr marL="914400" lvl="1" indent="-3556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>
                          <a:srgbClr val="4BA895"/>
                        </a:buClr>
                        <a:buSzPts val="2000"/>
                        <a:buChar char="○"/>
                      </a:pPr>
                      <a:r>
                        <a:rPr lang="fr-FR" sz="1600" dirty="0">
                          <a:latin typeface="Century Gothic" panose="020B0502020202020204" pitchFamily="34" charset="0"/>
                        </a:rPr>
                        <a:t>Lorsque le degré de maturité est élevé, </a:t>
                      </a:r>
                      <a:br>
                        <a:rPr lang="fr-FR" sz="1600" dirty="0">
                          <a:latin typeface="Century Gothic" panose="020B0502020202020204" pitchFamily="34" charset="0"/>
                        </a:rPr>
                      </a:br>
                      <a:r>
                        <a:rPr lang="fr-FR" sz="1600" dirty="0">
                          <a:latin typeface="Century Gothic" panose="020B0502020202020204" pitchFamily="34" charset="0"/>
                        </a:rPr>
                        <a:t>le contrôle, la répétabilité et la qualité </a:t>
                      </a:r>
                      <a:br>
                        <a:rPr lang="fr-FR" sz="1600" dirty="0">
                          <a:latin typeface="Century Gothic" panose="020B0502020202020204" pitchFamily="34" charset="0"/>
                        </a:rPr>
                      </a:br>
                      <a:r>
                        <a:rPr lang="fr-FR" sz="1600" dirty="0">
                          <a:latin typeface="Century Gothic" panose="020B0502020202020204" pitchFamily="34" charset="0"/>
                        </a:rPr>
                        <a:t>des </a:t>
                      </a:r>
                      <a:r>
                        <a:rPr lang="fr-FR" sz="1600" dirty="0" err="1">
                          <a:latin typeface="Century Gothic" panose="020B0502020202020204" pitchFamily="34" charset="0"/>
                        </a:rPr>
                        <a:t>operations</a:t>
                      </a:r>
                      <a:r>
                        <a:rPr lang="en-US" sz="16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FR" sz="1600" dirty="0">
                          <a:latin typeface="Century Gothic" panose="020B0502020202020204" pitchFamily="34" charset="0"/>
                        </a:rPr>
                        <a:t>ainsi que la coopération </a:t>
                      </a:r>
                      <a:br>
                        <a:rPr lang="en-US" sz="1600" dirty="0">
                          <a:latin typeface="Century Gothic" panose="020B0502020202020204" pitchFamily="34" charset="0"/>
                        </a:rPr>
                      </a:br>
                      <a:r>
                        <a:rPr lang="fr-FR" sz="1600" dirty="0">
                          <a:latin typeface="Century Gothic" panose="020B0502020202020204" pitchFamily="34" charset="0"/>
                        </a:rPr>
                        <a:t>entre les équipes sont accrus</a:t>
                      </a:r>
                    </a:p>
                    <a:p>
                      <a:pPr marL="457200" marR="0" lvl="0" indent="-3048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4BA895"/>
                        </a:buClr>
                        <a:buSzPts val="1200"/>
                        <a:buChar char="●"/>
                      </a:pPr>
                      <a:endParaRPr sz="1600" dirty="0">
                        <a:latin typeface="Century Gothic" panose="020B0502020202020204" pitchFamily="34" charset="0"/>
                      </a:endParaRPr>
                    </a:p>
                  </a:txBody>
                  <a:tcPr marL="274325" marR="274325" marT="182875" marB="1828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395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ound Diagonal Corner Rectangle 99">
            <a:extLst>
              <a:ext uri="{FF2B5EF4-FFF2-40B4-BE49-F238E27FC236}">
                <a16:creationId xmlns:a16="http://schemas.microsoft.com/office/drawing/2014/main" id="{816EFC4B-2D90-ADBA-A3A4-B3E185BD587A}"/>
              </a:ext>
            </a:extLst>
          </p:cNvPr>
          <p:cNvSpPr/>
          <p:nvPr/>
        </p:nvSpPr>
        <p:spPr>
          <a:xfrm>
            <a:off x="469626" y="4012100"/>
            <a:ext cx="2071384" cy="1635957"/>
          </a:xfrm>
          <a:prstGeom prst="round2DiagRect">
            <a:avLst>
              <a:gd name="adj1" fmla="val 11534"/>
              <a:gd name="adj2" fmla="val 0"/>
            </a:avLst>
          </a:prstGeom>
          <a:solidFill>
            <a:srgbClr val="73C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rtlCol="0" anchor="t"/>
          <a:lstStyle/>
          <a:p>
            <a:pPr algn="r" rtl="0"/>
            <a:r>
              <a:rPr lang="fr-FR" sz="2400">
                <a:solidFill>
                  <a:schemeClr val="bg1"/>
                </a:solidFill>
                <a:latin typeface="Century Gothic" panose="020B0502020202020204" pitchFamily="34" charset="0"/>
              </a:rPr>
              <a:t>Niveau initial</a:t>
            </a:r>
          </a:p>
        </p:txBody>
      </p:sp>
      <p:sp>
        <p:nvSpPr>
          <p:cNvPr id="102" name="Round Diagonal Corner Rectangle 101">
            <a:extLst>
              <a:ext uri="{FF2B5EF4-FFF2-40B4-BE49-F238E27FC236}">
                <a16:creationId xmlns:a16="http://schemas.microsoft.com/office/drawing/2014/main" id="{58A3DBAC-FB53-46ED-E59D-60FB7A2FC72D}"/>
              </a:ext>
            </a:extLst>
          </p:cNvPr>
          <p:cNvSpPr/>
          <p:nvPr/>
        </p:nvSpPr>
        <p:spPr>
          <a:xfrm>
            <a:off x="2776258" y="3500153"/>
            <a:ext cx="2071384" cy="1635957"/>
          </a:xfrm>
          <a:prstGeom prst="round2DiagRect">
            <a:avLst>
              <a:gd name="adj1" fmla="val 11534"/>
              <a:gd name="adj2" fmla="val 0"/>
            </a:avLst>
          </a:prstGeom>
          <a:solidFill>
            <a:srgbClr val="73C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rtlCol="0" anchor="t"/>
          <a:lstStyle/>
          <a:p>
            <a:pPr algn="r" rtl="0"/>
            <a:r>
              <a:rPr lang="fr-FR" sz="2400">
                <a:solidFill>
                  <a:schemeClr val="bg1"/>
                </a:solidFill>
                <a:latin typeface="Century Gothic" panose="020B0502020202020204" pitchFamily="34" charset="0"/>
              </a:rPr>
              <a:t>Répétable</a:t>
            </a:r>
          </a:p>
        </p:txBody>
      </p:sp>
      <p:sp>
        <p:nvSpPr>
          <p:cNvPr id="103" name="Round Diagonal Corner Rectangle 102">
            <a:extLst>
              <a:ext uri="{FF2B5EF4-FFF2-40B4-BE49-F238E27FC236}">
                <a16:creationId xmlns:a16="http://schemas.microsoft.com/office/drawing/2014/main" id="{F147A636-5137-E575-837D-A680A6B21BD4}"/>
              </a:ext>
            </a:extLst>
          </p:cNvPr>
          <p:cNvSpPr/>
          <p:nvPr/>
        </p:nvSpPr>
        <p:spPr>
          <a:xfrm>
            <a:off x="5082890" y="2988205"/>
            <a:ext cx="2071384" cy="1635957"/>
          </a:xfrm>
          <a:prstGeom prst="round2DiagRect">
            <a:avLst>
              <a:gd name="adj1" fmla="val 11534"/>
              <a:gd name="adj2" fmla="val 0"/>
            </a:avLst>
          </a:prstGeom>
          <a:solidFill>
            <a:srgbClr val="73C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rtlCol="0" anchor="t"/>
          <a:lstStyle/>
          <a:p>
            <a:pPr algn="r" rtl="0"/>
            <a:r>
              <a:rPr lang="fr-FR" sz="2400">
                <a:solidFill>
                  <a:schemeClr val="bg1"/>
                </a:solidFill>
                <a:latin typeface="Century Gothic" panose="020B0502020202020204" pitchFamily="34" charset="0"/>
              </a:rPr>
              <a:t>Défini</a:t>
            </a:r>
          </a:p>
        </p:txBody>
      </p:sp>
      <p:sp>
        <p:nvSpPr>
          <p:cNvPr id="104" name="Round Diagonal Corner Rectangle 103">
            <a:extLst>
              <a:ext uri="{FF2B5EF4-FFF2-40B4-BE49-F238E27FC236}">
                <a16:creationId xmlns:a16="http://schemas.microsoft.com/office/drawing/2014/main" id="{E939CC4C-A0BF-BFA1-E0FC-04F217D440AD}"/>
              </a:ext>
            </a:extLst>
          </p:cNvPr>
          <p:cNvSpPr/>
          <p:nvPr/>
        </p:nvSpPr>
        <p:spPr>
          <a:xfrm>
            <a:off x="7389522" y="2476257"/>
            <a:ext cx="2071384" cy="1635957"/>
          </a:xfrm>
          <a:prstGeom prst="round2DiagRect">
            <a:avLst>
              <a:gd name="adj1" fmla="val 11534"/>
              <a:gd name="adj2" fmla="val 0"/>
            </a:avLst>
          </a:prstGeom>
          <a:solidFill>
            <a:srgbClr val="73C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rtlCol="0" anchor="t"/>
          <a:lstStyle/>
          <a:p>
            <a:pPr algn="r" rtl="0"/>
            <a:r>
              <a:rPr lang="fr-FR" sz="2400">
                <a:solidFill>
                  <a:schemeClr val="bg1"/>
                </a:solidFill>
                <a:latin typeface="Century Gothic" panose="020B0502020202020204" pitchFamily="34" charset="0"/>
              </a:rPr>
              <a:t>Géré</a:t>
            </a:r>
          </a:p>
        </p:txBody>
      </p:sp>
      <p:sp>
        <p:nvSpPr>
          <p:cNvPr id="106" name="Round Diagonal Corner Rectangle 105">
            <a:extLst>
              <a:ext uri="{FF2B5EF4-FFF2-40B4-BE49-F238E27FC236}">
                <a16:creationId xmlns:a16="http://schemas.microsoft.com/office/drawing/2014/main" id="{BCF1504F-E028-C3FB-637B-43FEC9D2002D}"/>
              </a:ext>
            </a:extLst>
          </p:cNvPr>
          <p:cNvSpPr/>
          <p:nvPr/>
        </p:nvSpPr>
        <p:spPr>
          <a:xfrm>
            <a:off x="9686435" y="1964309"/>
            <a:ext cx="2071384" cy="1635957"/>
          </a:xfrm>
          <a:prstGeom prst="round2DiagRect">
            <a:avLst>
              <a:gd name="adj1" fmla="val 11534"/>
              <a:gd name="adj2" fmla="val 0"/>
            </a:avLst>
          </a:prstGeom>
          <a:solidFill>
            <a:srgbClr val="73C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rtlCol="0" anchor="t"/>
          <a:lstStyle/>
          <a:p>
            <a:pPr algn="r" rtl="0"/>
            <a:r>
              <a:rPr lang="fr-FR" sz="2400">
                <a:solidFill>
                  <a:schemeClr val="bg1"/>
                </a:solidFill>
                <a:latin typeface="Century Gothic" panose="020B0502020202020204" pitchFamily="34" charset="0"/>
              </a:rPr>
              <a:t>Optimisé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F8EA32D-D570-D17C-E458-91357395BF79}"/>
              </a:ext>
            </a:extLst>
          </p:cNvPr>
          <p:cNvGrpSpPr/>
          <p:nvPr/>
        </p:nvGrpSpPr>
        <p:grpSpPr>
          <a:xfrm>
            <a:off x="480212" y="4476245"/>
            <a:ext cx="2071384" cy="2133355"/>
            <a:chOff x="480212" y="4476245"/>
            <a:chExt cx="2071384" cy="213335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88226BA-882D-E41C-A753-2062CB8DCA9B}"/>
                </a:ext>
              </a:extLst>
            </p:cNvPr>
            <p:cNvGrpSpPr/>
            <p:nvPr/>
          </p:nvGrpSpPr>
          <p:grpSpPr>
            <a:xfrm>
              <a:off x="480212" y="4476245"/>
              <a:ext cx="2071384" cy="2093157"/>
              <a:chOff x="622063" y="4476245"/>
              <a:chExt cx="2253291" cy="2093157"/>
            </a:xfrm>
          </p:grpSpPr>
          <p:sp>
            <p:nvSpPr>
              <p:cNvPr id="14" name="Round Diagonal Corner Rectangle 13">
                <a:extLst>
                  <a:ext uri="{FF2B5EF4-FFF2-40B4-BE49-F238E27FC236}">
                    <a16:creationId xmlns:a16="http://schemas.microsoft.com/office/drawing/2014/main" id="{9167B5C8-DC3C-1020-719D-E57B33BD9FBD}"/>
                  </a:ext>
                </a:extLst>
              </p:cNvPr>
              <p:cNvSpPr/>
              <p:nvPr/>
            </p:nvSpPr>
            <p:spPr>
              <a:xfrm>
                <a:off x="622063" y="4476245"/>
                <a:ext cx="2253291" cy="1635957"/>
              </a:xfrm>
              <a:prstGeom prst="round2DiagRect">
                <a:avLst>
                  <a:gd name="adj1" fmla="val 11534"/>
                  <a:gd name="adj2" fmla="val 0"/>
                </a:avLst>
              </a:prstGeom>
              <a:solidFill>
                <a:srgbClr val="169C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ight Triangle 25">
                <a:extLst>
                  <a:ext uri="{FF2B5EF4-FFF2-40B4-BE49-F238E27FC236}">
                    <a16:creationId xmlns:a16="http://schemas.microsoft.com/office/drawing/2014/main" id="{7FA14D25-E1B1-6E5F-1044-0ADC0CC9A134}"/>
                  </a:ext>
                </a:extLst>
              </p:cNvPr>
              <p:cNvSpPr/>
              <p:nvPr/>
            </p:nvSpPr>
            <p:spPr>
              <a:xfrm rot="5400000">
                <a:off x="759224" y="5975042"/>
                <a:ext cx="457200" cy="731520"/>
              </a:xfrm>
              <a:prstGeom prst="rtTriangl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F66660-3E4C-B7CB-3F41-12D099729D39}"/>
                </a:ext>
              </a:extLst>
            </p:cNvPr>
            <p:cNvSpPr txBox="1"/>
            <p:nvPr/>
          </p:nvSpPr>
          <p:spPr>
            <a:xfrm>
              <a:off x="554581" y="4664464"/>
              <a:ext cx="1926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spcAft>
                  <a:spcPts val="1400"/>
                </a:spcAft>
                <a:buClr>
                  <a:srgbClr val="DFF1E9"/>
                </a:buClr>
                <a:buSzPct val="125000"/>
              </a:pPr>
              <a:r>
                <a:rPr lang="fr-FR" sz="1500">
                  <a:solidFill>
                    <a:schemeClr val="bg1"/>
                  </a:solidFill>
                  <a:latin typeface="Century Gothic" panose="020B0502020202020204" pitchFamily="34" charset="0"/>
                </a:rPr>
                <a:t>peu de processus documentés et répétables ; se concentrer sur l’effort individuel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455C2D1-F89D-1F5E-B936-4969343AF9EF}"/>
                </a:ext>
              </a:extLst>
            </p:cNvPr>
            <p:cNvSpPr txBox="1"/>
            <p:nvPr/>
          </p:nvSpPr>
          <p:spPr>
            <a:xfrm>
              <a:off x="1325912" y="6086380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/>
              <a:r>
                <a:rPr lang="fr-FR" sz="28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39E2B36-EF6C-B5A7-099D-0E3B8E423C88}"/>
              </a:ext>
            </a:extLst>
          </p:cNvPr>
          <p:cNvGrpSpPr/>
          <p:nvPr/>
        </p:nvGrpSpPr>
        <p:grpSpPr>
          <a:xfrm>
            <a:off x="2781767" y="3973115"/>
            <a:ext cx="2071384" cy="2133355"/>
            <a:chOff x="2781767" y="3973115"/>
            <a:chExt cx="2071384" cy="2133355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82816EA-3610-8B89-68F2-F0775CFAA83D}"/>
                </a:ext>
              </a:extLst>
            </p:cNvPr>
            <p:cNvGrpSpPr/>
            <p:nvPr/>
          </p:nvGrpSpPr>
          <p:grpSpPr>
            <a:xfrm>
              <a:off x="2781767" y="3973115"/>
              <a:ext cx="2071384" cy="2093157"/>
              <a:chOff x="622063" y="4476245"/>
              <a:chExt cx="2253291" cy="2093157"/>
            </a:xfrm>
          </p:grpSpPr>
          <p:sp>
            <p:nvSpPr>
              <p:cNvPr id="57" name="Round Diagonal Corner Rectangle 56">
                <a:extLst>
                  <a:ext uri="{FF2B5EF4-FFF2-40B4-BE49-F238E27FC236}">
                    <a16:creationId xmlns:a16="http://schemas.microsoft.com/office/drawing/2014/main" id="{3BF4D142-A20A-5F98-2B51-54DFC17FBB36}"/>
                  </a:ext>
                </a:extLst>
              </p:cNvPr>
              <p:cNvSpPr/>
              <p:nvPr/>
            </p:nvSpPr>
            <p:spPr>
              <a:xfrm>
                <a:off x="622063" y="4476245"/>
                <a:ext cx="2253291" cy="1635957"/>
              </a:xfrm>
              <a:prstGeom prst="round2DiagRect">
                <a:avLst>
                  <a:gd name="adj1" fmla="val 11534"/>
                  <a:gd name="adj2" fmla="val 0"/>
                </a:avLst>
              </a:prstGeom>
              <a:solidFill>
                <a:srgbClr val="169C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ight Triangle 57">
                <a:extLst>
                  <a:ext uri="{FF2B5EF4-FFF2-40B4-BE49-F238E27FC236}">
                    <a16:creationId xmlns:a16="http://schemas.microsoft.com/office/drawing/2014/main" id="{7FC24757-EEDD-1E91-4C4C-4D292023A902}"/>
                  </a:ext>
                </a:extLst>
              </p:cNvPr>
              <p:cNvSpPr/>
              <p:nvPr/>
            </p:nvSpPr>
            <p:spPr>
              <a:xfrm rot="5400000">
                <a:off x="759224" y="5975042"/>
                <a:ext cx="457200" cy="731520"/>
              </a:xfrm>
              <a:prstGeom prst="rtTriangl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C0237B4-7E1B-0512-0DC4-03F11E18C714}"/>
                </a:ext>
              </a:extLst>
            </p:cNvPr>
            <p:cNvSpPr txBox="1"/>
            <p:nvPr/>
          </p:nvSpPr>
          <p:spPr>
            <a:xfrm>
              <a:off x="3627467" y="5583250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/>
              <a:r>
                <a:rPr lang="fr-FR" sz="28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D82FD2E-8CB7-EC35-BA2A-BD671819DBA4}"/>
                </a:ext>
              </a:extLst>
            </p:cNvPr>
            <p:cNvSpPr txBox="1"/>
            <p:nvPr/>
          </p:nvSpPr>
          <p:spPr>
            <a:xfrm>
              <a:off x="2856136" y="4161334"/>
              <a:ext cx="19261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spcAft>
                  <a:spcPts val="1400"/>
                </a:spcAft>
                <a:buClr>
                  <a:srgbClr val="DFF1E9"/>
                </a:buClr>
                <a:buSzPct val="125000"/>
              </a:pPr>
              <a:r>
                <a:rPr lang="fr-FR" sz="1500">
                  <a:solidFill>
                    <a:schemeClr val="bg1"/>
                  </a:solidFill>
                  <a:latin typeface="Century Gothic" panose="020B0502020202020204" pitchFamily="34" charset="0"/>
                </a:rPr>
                <a:t>processus documentés et répétables</a:t>
              </a:r>
            </a:p>
          </p:txBody>
        </p:sp>
      </p:grpSp>
      <p:graphicFrame>
        <p:nvGraphicFramePr>
          <p:cNvPr id="4" name="Google Shape;246;p17">
            <a:extLst>
              <a:ext uri="{FF2B5EF4-FFF2-40B4-BE49-F238E27FC236}">
                <a16:creationId xmlns:a16="http://schemas.microsoft.com/office/drawing/2014/main" id="{CA798208-8AA0-B271-2D88-37F9FBFACD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2969391"/>
              </p:ext>
            </p:extLst>
          </p:nvPr>
        </p:nvGraphicFramePr>
        <p:xfrm>
          <a:off x="480700" y="1189423"/>
          <a:ext cx="10515954" cy="163595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515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35957">
                <a:tc>
                  <a:txBody>
                    <a:bodyPr/>
                    <a:lstStyle/>
                    <a:p>
                      <a:pPr marL="45720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>
                          <a:srgbClr val="4BA895"/>
                        </a:buClr>
                        <a:buSzPts val="1600"/>
                        <a:buFont typeface="Century Gothic"/>
                        <a:buChar char="●"/>
                      </a:pPr>
                      <a:r>
                        <a:rPr lang="fr-FR" sz="2000" dirty="0">
                          <a:latin typeface="Century Gothic" panose="020B0502020202020204" pitchFamily="34" charset="0"/>
                        </a:rPr>
                        <a:t>Porte sur l’amélioration des processus de développement de logiciels</a:t>
                      </a:r>
                    </a:p>
                    <a:p>
                      <a:pPr marL="45720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>
                          <a:srgbClr val="4BA895"/>
                        </a:buClr>
                        <a:buSzPts val="1600"/>
                        <a:buFont typeface="Century Gothic"/>
                        <a:buChar char="●"/>
                      </a:pPr>
                      <a:r>
                        <a:rPr lang="fr-FR" sz="2000" dirty="0">
                          <a:latin typeface="Century Gothic" panose="020B0502020202020204" pitchFamily="34" charset="0"/>
                        </a:rPr>
                        <a:t>L’un des modèles originaux de maturité des années 1980</a:t>
                      </a:r>
                    </a:p>
                    <a:p>
                      <a:pPr marL="45720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>
                          <a:srgbClr val="4BA895"/>
                        </a:buClr>
                        <a:buSzPts val="1600"/>
                        <a:buFont typeface="Century Gothic"/>
                        <a:buChar char="●"/>
                      </a:pPr>
                      <a:r>
                        <a:rPr lang="fr-FR" sz="2000" dirty="0">
                          <a:latin typeface="Century Gothic" panose="020B0502020202020204" pitchFamily="34" charset="0"/>
                        </a:rPr>
                        <a:t>Comporte cinq niveaux :</a:t>
                      </a:r>
                    </a:p>
                  </a:txBody>
                  <a:tcPr marL="274325" marR="274325" marT="182875" marB="1828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786848" y="248400"/>
            <a:ext cx="6862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200">
                <a:solidFill>
                  <a:srgbClr val="609188"/>
                </a:solidFill>
                <a:latin typeface="Century Gothic" panose="020B0502020202020204" pitchFamily="34" charset="0"/>
              </a:rPr>
              <a:t>Modèle de maturité des capacités (CMM)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C0EA8E-ADAD-5B58-47D3-8782C66BE980}"/>
              </a:ext>
            </a:extLst>
          </p:cNvPr>
          <p:cNvSpPr/>
          <p:nvPr/>
        </p:nvSpPr>
        <p:spPr>
          <a:xfrm>
            <a:off x="-3672" y="-609"/>
            <a:ext cx="731092" cy="731520"/>
          </a:xfrm>
          <a:prstGeom prst="rect">
            <a:avLst/>
          </a:prstGeom>
          <a:solidFill>
            <a:srgbClr val="6EA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8E67A6-FAF3-6CB1-0186-F17D369CF7E5}"/>
              </a:ext>
            </a:extLst>
          </p:cNvPr>
          <p:cNvSpPr/>
          <p:nvPr/>
        </p:nvSpPr>
        <p:spPr>
          <a:xfrm>
            <a:off x="-3672" y="661375"/>
            <a:ext cx="731092" cy="91440"/>
          </a:xfrm>
          <a:prstGeom prst="rect">
            <a:avLst/>
          </a:prstGeom>
          <a:solidFill>
            <a:srgbClr val="A4C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DAC8DD8-4AF0-D165-E026-4745AA48519D}"/>
              </a:ext>
            </a:extLst>
          </p:cNvPr>
          <p:cNvSpPr/>
          <p:nvPr/>
        </p:nvSpPr>
        <p:spPr>
          <a:xfrm>
            <a:off x="25400" y="-13647"/>
            <a:ext cx="731092" cy="7310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sz="400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8CF45C-411A-F7AD-400B-C15A9B07A583}"/>
              </a:ext>
            </a:extLst>
          </p:cNvPr>
          <p:cNvSpPr/>
          <p:nvPr/>
        </p:nvSpPr>
        <p:spPr>
          <a:xfrm>
            <a:off x="9014096" y="5919517"/>
            <a:ext cx="3152504" cy="856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0"/>
            <a:r>
              <a:rPr lang="fr-FR" sz="6600">
                <a:solidFill>
                  <a:srgbClr val="169C7F"/>
                </a:solidFill>
                <a:latin typeface="Century Gothic" panose="020B0502020202020204" pitchFamily="34" charset="0"/>
              </a:rPr>
              <a:t>CMM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5FCA924-AD54-6900-02C4-A333CECD2AA7}"/>
              </a:ext>
            </a:extLst>
          </p:cNvPr>
          <p:cNvGrpSpPr/>
          <p:nvPr/>
        </p:nvGrpSpPr>
        <p:grpSpPr>
          <a:xfrm>
            <a:off x="5083322" y="3469985"/>
            <a:ext cx="2071384" cy="2133355"/>
            <a:chOff x="5083322" y="3469985"/>
            <a:chExt cx="2071384" cy="213335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0517FD9-147A-ECD0-000A-091EE3C6E064}"/>
                </a:ext>
              </a:extLst>
            </p:cNvPr>
            <p:cNvGrpSpPr/>
            <p:nvPr/>
          </p:nvGrpSpPr>
          <p:grpSpPr>
            <a:xfrm>
              <a:off x="5083322" y="3469985"/>
              <a:ext cx="2071384" cy="2093157"/>
              <a:chOff x="622063" y="4476245"/>
              <a:chExt cx="2253291" cy="2093157"/>
            </a:xfrm>
          </p:grpSpPr>
          <p:sp>
            <p:nvSpPr>
              <p:cNvPr id="64" name="Round Diagonal Corner Rectangle 63">
                <a:extLst>
                  <a:ext uri="{FF2B5EF4-FFF2-40B4-BE49-F238E27FC236}">
                    <a16:creationId xmlns:a16="http://schemas.microsoft.com/office/drawing/2014/main" id="{EE94E61C-0A7B-9447-25CA-AC7684F424A0}"/>
                  </a:ext>
                </a:extLst>
              </p:cNvPr>
              <p:cNvSpPr/>
              <p:nvPr/>
            </p:nvSpPr>
            <p:spPr>
              <a:xfrm>
                <a:off x="622063" y="4476245"/>
                <a:ext cx="2253291" cy="1635957"/>
              </a:xfrm>
              <a:prstGeom prst="round2DiagRect">
                <a:avLst>
                  <a:gd name="adj1" fmla="val 11534"/>
                  <a:gd name="adj2" fmla="val 0"/>
                </a:avLst>
              </a:prstGeom>
              <a:solidFill>
                <a:srgbClr val="169C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ight Triangle 64">
                <a:extLst>
                  <a:ext uri="{FF2B5EF4-FFF2-40B4-BE49-F238E27FC236}">
                    <a16:creationId xmlns:a16="http://schemas.microsoft.com/office/drawing/2014/main" id="{7EF711EF-462E-61A0-2775-4D0198A74A17}"/>
                  </a:ext>
                </a:extLst>
              </p:cNvPr>
              <p:cNvSpPr/>
              <p:nvPr/>
            </p:nvSpPr>
            <p:spPr>
              <a:xfrm rot="5400000">
                <a:off x="759224" y="5975042"/>
                <a:ext cx="457200" cy="731520"/>
              </a:xfrm>
              <a:prstGeom prst="rtTriangl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C2B8B9C-8070-8B24-EED9-F9F371AA79BD}"/>
                </a:ext>
              </a:extLst>
            </p:cNvPr>
            <p:cNvSpPr txBox="1"/>
            <p:nvPr/>
          </p:nvSpPr>
          <p:spPr>
            <a:xfrm>
              <a:off x="5157691" y="3658204"/>
              <a:ext cx="1926100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spcAft>
                  <a:spcPts val="1400"/>
                </a:spcAft>
                <a:buClr>
                  <a:srgbClr val="DFF1E9"/>
                </a:buClr>
                <a:buSzPct val="125000"/>
              </a:pPr>
              <a:r>
                <a:rPr lang="fr-FR" sz="1500">
                  <a:solidFill>
                    <a:schemeClr val="bg1"/>
                  </a:solidFill>
                  <a:latin typeface="Century Gothic" panose="020B0502020202020204" pitchFamily="34" charset="0"/>
                </a:rPr>
                <a:t>processus standardisés dans l’ensemble de l’organisation et documentés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6DE4E21-CF6E-280D-9BF9-301DE52508B1}"/>
                </a:ext>
              </a:extLst>
            </p:cNvPr>
            <p:cNvSpPr txBox="1"/>
            <p:nvPr/>
          </p:nvSpPr>
          <p:spPr>
            <a:xfrm>
              <a:off x="5929022" y="5080120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/>
              <a:r>
                <a:rPr lang="fr-FR" sz="28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4F628C8-16A7-53A6-3FB0-EE806A166FD4}"/>
              </a:ext>
            </a:extLst>
          </p:cNvPr>
          <p:cNvGrpSpPr/>
          <p:nvPr/>
        </p:nvGrpSpPr>
        <p:grpSpPr>
          <a:xfrm>
            <a:off x="7384878" y="2966855"/>
            <a:ext cx="2071384" cy="2133355"/>
            <a:chOff x="7384878" y="2966855"/>
            <a:chExt cx="2071384" cy="213335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4765017D-456D-C14B-C68B-DCD751284281}"/>
                </a:ext>
              </a:extLst>
            </p:cNvPr>
            <p:cNvGrpSpPr/>
            <p:nvPr/>
          </p:nvGrpSpPr>
          <p:grpSpPr>
            <a:xfrm>
              <a:off x="7384878" y="2966855"/>
              <a:ext cx="2071384" cy="2093157"/>
              <a:chOff x="622063" y="4476245"/>
              <a:chExt cx="2253291" cy="2093157"/>
            </a:xfrm>
          </p:grpSpPr>
          <p:sp>
            <p:nvSpPr>
              <p:cNvPr id="71" name="Round Diagonal Corner Rectangle 70">
                <a:extLst>
                  <a:ext uri="{FF2B5EF4-FFF2-40B4-BE49-F238E27FC236}">
                    <a16:creationId xmlns:a16="http://schemas.microsoft.com/office/drawing/2014/main" id="{90C87BB5-74B3-56FA-3DE5-BE98526FFC1D}"/>
                  </a:ext>
                </a:extLst>
              </p:cNvPr>
              <p:cNvSpPr/>
              <p:nvPr/>
            </p:nvSpPr>
            <p:spPr>
              <a:xfrm>
                <a:off x="622063" y="4476245"/>
                <a:ext cx="2253291" cy="1635957"/>
              </a:xfrm>
              <a:prstGeom prst="round2DiagRect">
                <a:avLst>
                  <a:gd name="adj1" fmla="val 11534"/>
                  <a:gd name="adj2" fmla="val 0"/>
                </a:avLst>
              </a:prstGeom>
              <a:solidFill>
                <a:srgbClr val="169C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ight Triangle 71">
                <a:extLst>
                  <a:ext uri="{FF2B5EF4-FFF2-40B4-BE49-F238E27FC236}">
                    <a16:creationId xmlns:a16="http://schemas.microsoft.com/office/drawing/2014/main" id="{6F1E32D3-55B1-5070-0A4B-A436E7136F49}"/>
                  </a:ext>
                </a:extLst>
              </p:cNvPr>
              <p:cNvSpPr/>
              <p:nvPr/>
            </p:nvSpPr>
            <p:spPr>
              <a:xfrm rot="5400000">
                <a:off x="759224" y="5975042"/>
                <a:ext cx="457200" cy="731520"/>
              </a:xfrm>
              <a:prstGeom prst="rtTriangl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C7E9CC2-0C9C-C331-B13D-25E70715BB2B}"/>
                </a:ext>
              </a:extLst>
            </p:cNvPr>
            <p:cNvSpPr txBox="1"/>
            <p:nvPr/>
          </p:nvSpPr>
          <p:spPr>
            <a:xfrm>
              <a:off x="7459247" y="3155074"/>
              <a:ext cx="19261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spcAft>
                  <a:spcPts val="1400"/>
                </a:spcAft>
                <a:buClr>
                  <a:srgbClr val="DFF1E9"/>
                </a:buClr>
                <a:buSzPct val="125000"/>
              </a:pPr>
              <a:r>
                <a:rPr lang="fr-FR" sz="1500">
                  <a:solidFill>
                    <a:schemeClr val="bg1"/>
                  </a:solidFill>
                  <a:latin typeface="Century Gothic" panose="020B0502020202020204" pitchFamily="34" charset="0"/>
                </a:rPr>
                <a:t>processus mesurés et analysés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21EC579-5C75-9E2E-3852-BE8DBA84524E}"/>
                </a:ext>
              </a:extLst>
            </p:cNvPr>
            <p:cNvSpPr txBox="1"/>
            <p:nvPr/>
          </p:nvSpPr>
          <p:spPr>
            <a:xfrm>
              <a:off x="8230578" y="4576990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/>
              <a:r>
                <a:rPr lang="fr-FR" sz="28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3568435-739F-FAFA-A0FF-D9BA0AC78FB1}"/>
              </a:ext>
            </a:extLst>
          </p:cNvPr>
          <p:cNvGrpSpPr/>
          <p:nvPr/>
        </p:nvGrpSpPr>
        <p:grpSpPr>
          <a:xfrm>
            <a:off x="9686435" y="2463725"/>
            <a:ext cx="2071384" cy="2133355"/>
            <a:chOff x="9686435" y="2463725"/>
            <a:chExt cx="2071384" cy="2133355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612A0504-3F12-B3E7-B703-8A4E224F750E}"/>
                </a:ext>
              </a:extLst>
            </p:cNvPr>
            <p:cNvGrpSpPr/>
            <p:nvPr/>
          </p:nvGrpSpPr>
          <p:grpSpPr>
            <a:xfrm>
              <a:off x="9686435" y="2463725"/>
              <a:ext cx="2071384" cy="2093157"/>
              <a:chOff x="622063" y="4476245"/>
              <a:chExt cx="2253291" cy="2093157"/>
            </a:xfrm>
          </p:grpSpPr>
          <p:sp>
            <p:nvSpPr>
              <p:cNvPr id="78" name="Round Diagonal Corner Rectangle 77">
                <a:extLst>
                  <a:ext uri="{FF2B5EF4-FFF2-40B4-BE49-F238E27FC236}">
                    <a16:creationId xmlns:a16="http://schemas.microsoft.com/office/drawing/2014/main" id="{F374467F-FA48-7A2F-CD4E-D98E1F4ABFD5}"/>
                  </a:ext>
                </a:extLst>
              </p:cNvPr>
              <p:cNvSpPr/>
              <p:nvPr/>
            </p:nvSpPr>
            <p:spPr>
              <a:xfrm>
                <a:off x="622063" y="4476245"/>
                <a:ext cx="2253291" cy="1635957"/>
              </a:xfrm>
              <a:prstGeom prst="round2DiagRect">
                <a:avLst>
                  <a:gd name="adj1" fmla="val 11534"/>
                  <a:gd name="adj2" fmla="val 0"/>
                </a:avLst>
              </a:prstGeom>
              <a:solidFill>
                <a:srgbClr val="169C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ight Triangle 78">
                <a:extLst>
                  <a:ext uri="{FF2B5EF4-FFF2-40B4-BE49-F238E27FC236}">
                    <a16:creationId xmlns:a16="http://schemas.microsoft.com/office/drawing/2014/main" id="{8ADD453A-5BB6-B52D-60FE-00CCE92E26C9}"/>
                  </a:ext>
                </a:extLst>
              </p:cNvPr>
              <p:cNvSpPr/>
              <p:nvPr/>
            </p:nvSpPr>
            <p:spPr>
              <a:xfrm rot="5400000">
                <a:off x="759224" y="5975042"/>
                <a:ext cx="457200" cy="731520"/>
              </a:xfrm>
              <a:prstGeom prst="rtTriangl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D12D9B6-534B-92C4-7B18-298E28EB613F}"/>
                </a:ext>
              </a:extLst>
            </p:cNvPr>
            <p:cNvSpPr txBox="1"/>
            <p:nvPr/>
          </p:nvSpPr>
          <p:spPr>
            <a:xfrm>
              <a:off x="9760804" y="2651944"/>
              <a:ext cx="1926100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spcAft>
                  <a:spcPts val="1400"/>
                </a:spcAft>
                <a:buClr>
                  <a:srgbClr val="DFF1E9"/>
                </a:buClr>
                <a:buSzPct val="125000"/>
              </a:pPr>
              <a:r>
                <a:rPr lang="fr-FR" sz="1500">
                  <a:solidFill>
                    <a:schemeClr val="bg1"/>
                  </a:solidFill>
                  <a:latin typeface="Century Gothic" panose="020B0502020202020204" pitchFamily="34" charset="0"/>
                </a:rPr>
                <a:t>amélioration constante des processus contrôle de base retour d’information et innovation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0F4D19B-7809-56C9-BD37-5BC00D03EA0F}"/>
                </a:ext>
              </a:extLst>
            </p:cNvPr>
            <p:cNvSpPr txBox="1"/>
            <p:nvPr/>
          </p:nvSpPr>
          <p:spPr>
            <a:xfrm>
              <a:off x="10532135" y="4073860"/>
              <a:ext cx="3834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/>
              <a:r>
                <a:rPr lang="fr-FR" sz="28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9566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246;p17">
            <a:extLst>
              <a:ext uri="{FF2B5EF4-FFF2-40B4-BE49-F238E27FC236}">
                <a16:creationId xmlns:a16="http://schemas.microsoft.com/office/drawing/2014/main" id="{CA798208-8AA0-B271-2D88-37F9FBFACD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2476296"/>
              </p:ext>
            </p:extLst>
          </p:nvPr>
        </p:nvGraphicFramePr>
        <p:xfrm>
          <a:off x="480700" y="1189423"/>
          <a:ext cx="8130865" cy="163595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130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35957">
                <a:tc>
                  <a:txBody>
                    <a:bodyPr/>
                    <a:lstStyle/>
                    <a:p>
                      <a:pPr marL="45720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>
                          <a:srgbClr val="4BA895"/>
                        </a:buClr>
                        <a:buSzPts val="1600"/>
                        <a:buFont typeface="Century Gothic"/>
                        <a:buChar char="●"/>
                      </a:pPr>
                      <a:r>
                        <a:rPr lang="fr-FR" sz="2000">
                          <a:latin typeface="Century Gothic" panose="020B0502020202020204" pitchFamily="34" charset="0"/>
                        </a:rPr>
                        <a:t>Conçu sur la base du CMM afin d’appliquer des mesures cohérentes entre les fonctions de chaque organisation</a:t>
                      </a:r>
                    </a:p>
                    <a:p>
                      <a:pPr marL="45720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>
                          <a:srgbClr val="4BA895"/>
                        </a:buClr>
                        <a:buSzPts val="1600"/>
                        <a:buFont typeface="Century Gothic"/>
                        <a:buChar char="●"/>
                      </a:pPr>
                      <a:r>
                        <a:rPr lang="fr-FR" sz="2000">
                          <a:latin typeface="Century Gothic" panose="020B0502020202020204" pitchFamily="34" charset="0"/>
                        </a:rPr>
                        <a:t>Comporte cinq niveaux :</a:t>
                      </a:r>
                    </a:p>
                  </a:txBody>
                  <a:tcPr marL="274325" marR="274325" marT="182875" marB="1828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0" name="Round Diagonal Corner Rectangle 99">
            <a:extLst>
              <a:ext uri="{FF2B5EF4-FFF2-40B4-BE49-F238E27FC236}">
                <a16:creationId xmlns:a16="http://schemas.microsoft.com/office/drawing/2014/main" id="{816EFC4B-2D90-ADBA-A3A4-B3E185BD587A}"/>
              </a:ext>
            </a:extLst>
          </p:cNvPr>
          <p:cNvSpPr/>
          <p:nvPr/>
        </p:nvSpPr>
        <p:spPr>
          <a:xfrm>
            <a:off x="469626" y="4035250"/>
            <a:ext cx="2071384" cy="1635957"/>
          </a:xfrm>
          <a:prstGeom prst="round2DiagRect">
            <a:avLst>
              <a:gd name="adj1" fmla="val 11534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rtlCol="0" anchor="t"/>
          <a:lstStyle/>
          <a:p>
            <a:pPr algn="r" rtl="0"/>
            <a:r>
              <a:rPr lang="fr-FR" sz="2100">
                <a:solidFill>
                  <a:schemeClr val="bg1"/>
                </a:solidFill>
                <a:latin typeface="Century Gothic" panose="020B0502020202020204" pitchFamily="34" charset="0"/>
              </a:rPr>
              <a:t>Niveau initial</a:t>
            </a:r>
          </a:p>
        </p:txBody>
      </p:sp>
      <p:sp>
        <p:nvSpPr>
          <p:cNvPr id="102" name="Round Diagonal Corner Rectangle 101">
            <a:extLst>
              <a:ext uri="{FF2B5EF4-FFF2-40B4-BE49-F238E27FC236}">
                <a16:creationId xmlns:a16="http://schemas.microsoft.com/office/drawing/2014/main" id="{58A3DBAC-FB53-46ED-E59D-60FB7A2FC72D}"/>
              </a:ext>
            </a:extLst>
          </p:cNvPr>
          <p:cNvSpPr/>
          <p:nvPr/>
        </p:nvSpPr>
        <p:spPr>
          <a:xfrm>
            <a:off x="2776258" y="3523303"/>
            <a:ext cx="2071384" cy="1635957"/>
          </a:xfrm>
          <a:prstGeom prst="round2DiagRect">
            <a:avLst>
              <a:gd name="adj1" fmla="val 11534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rtlCol="0" anchor="t"/>
          <a:lstStyle/>
          <a:p>
            <a:pPr algn="r" rtl="0"/>
            <a:r>
              <a:rPr lang="fr-FR" sz="2100">
                <a:solidFill>
                  <a:schemeClr val="bg1"/>
                </a:solidFill>
                <a:latin typeface="Century Gothic" panose="020B0502020202020204" pitchFamily="34" charset="0"/>
              </a:rPr>
              <a:t>Géré</a:t>
            </a:r>
          </a:p>
        </p:txBody>
      </p:sp>
      <p:sp>
        <p:nvSpPr>
          <p:cNvPr id="103" name="Round Diagonal Corner Rectangle 102">
            <a:extLst>
              <a:ext uri="{FF2B5EF4-FFF2-40B4-BE49-F238E27FC236}">
                <a16:creationId xmlns:a16="http://schemas.microsoft.com/office/drawing/2014/main" id="{F147A636-5137-E575-837D-A680A6B21BD4}"/>
              </a:ext>
            </a:extLst>
          </p:cNvPr>
          <p:cNvSpPr/>
          <p:nvPr/>
        </p:nvSpPr>
        <p:spPr>
          <a:xfrm>
            <a:off x="5082890" y="3011355"/>
            <a:ext cx="2071384" cy="1635957"/>
          </a:xfrm>
          <a:prstGeom prst="round2DiagRect">
            <a:avLst>
              <a:gd name="adj1" fmla="val 11534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rtlCol="0" anchor="t"/>
          <a:lstStyle/>
          <a:p>
            <a:pPr algn="r" rtl="0"/>
            <a:r>
              <a:rPr lang="fr-FR" sz="2100">
                <a:solidFill>
                  <a:schemeClr val="bg1"/>
                </a:solidFill>
                <a:latin typeface="Century Gothic" panose="020B0502020202020204" pitchFamily="34" charset="0"/>
              </a:rPr>
              <a:t>Niveau défini</a:t>
            </a:r>
          </a:p>
        </p:txBody>
      </p:sp>
      <p:sp>
        <p:nvSpPr>
          <p:cNvPr id="104" name="Round Diagonal Corner Rectangle 103">
            <a:extLst>
              <a:ext uri="{FF2B5EF4-FFF2-40B4-BE49-F238E27FC236}">
                <a16:creationId xmlns:a16="http://schemas.microsoft.com/office/drawing/2014/main" id="{E939CC4C-A0BF-BFA1-E0FC-04F217D440AD}"/>
              </a:ext>
            </a:extLst>
          </p:cNvPr>
          <p:cNvSpPr/>
          <p:nvPr/>
        </p:nvSpPr>
        <p:spPr>
          <a:xfrm>
            <a:off x="7389522" y="2529278"/>
            <a:ext cx="2071384" cy="1635957"/>
          </a:xfrm>
          <a:prstGeom prst="round2DiagRect">
            <a:avLst>
              <a:gd name="adj1" fmla="val 11534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rtlCol="0" anchor="t"/>
          <a:lstStyle/>
          <a:p>
            <a:pPr algn="r" rtl="0"/>
            <a:r>
              <a:rPr lang="fr-FR" sz="2100">
                <a:solidFill>
                  <a:schemeClr val="bg1"/>
                </a:solidFill>
                <a:latin typeface="Century Gothic" panose="020B0502020202020204" pitchFamily="34" charset="0"/>
              </a:rPr>
              <a:t>Gestion quantitative</a:t>
            </a:r>
          </a:p>
        </p:txBody>
      </p:sp>
      <p:sp>
        <p:nvSpPr>
          <p:cNvPr id="106" name="Round Diagonal Corner Rectangle 105">
            <a:extLst>
              <a:ext uri="{FF2B5EF4-FFF2-40B4-BE49-F238E27FC236}">
                <a16:creationId xmlns:a16="http://schemas.microsoft.com/office/drawing/2014/main" id="{BCF1504F-E028-C3FB-637B-43FEC9D2002D}"/>
              </a:ext>
            </a:extLst>
          </p:cNvPr>
          <p:cNvSpPr/>
          <p:nvPr/>
        </p:nvSpPr>
        <p:spPr>
          <a:xfrm>
            <a:off x="9684578" y="1987459"/>
            <a:ext cx="2071384" cy="1635957"/>
          </a:xfrm>
          <a:prstGeom prst="round2DiagRect">
            <a:avLst>
              <a:gd name="adj1" fmla="val 11534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rtlCol="0" anchor="t"/>
          <a:lstStyle/>
          <a:p>
            <a:pPr algn="r" rtl="0"/>
            <a:r>
              <a:rPr lang="fr-FR" sz="2100">
                <a:solidFill>
                  <a:schemeClr val="bg1"/>
                </a:solidFill>
                <a:latin typeface="Century Gothic" panose="020B0502020202020204" pitchFamily="34" charset="0"/>
              </a:rPr>
              <a:t>Optimisation</a:t>
            </a:r>
          </a:p>
        </p:txBody>
      </p:sp>
      <p:sp>
        <p:nvSpPr>
          <p:cNvPr id="14" name="Round Diagonal Corner Rectangle 13">
            <a:extLst>
              <a:ext uri="{FF2B5EF4-FFF2-40B4-BE49-F238E27FC236}">
                <a16:creationId xmlns:a16="http://schemas.microsoft.com/office/drawing/2014/main" id="{9167B5C8-DC3C-1020-719D-E57B33BD9FBD}"/>
              </a:ext>
            </a:extLst>
          </p:cNvPr>
          <p:cNvSpPr/>
          <p:nvPr/>
        </p:nvSpPr>
        <p:spPr>
          <a:xfrm>
            <a:off x="480212" y="4476245"/>
            <a:ext cx="2071384" cy="1635957"/>
          </a:xfrm>
          <a:prstGeom prst="round2DiagRect">
            <a:avLst>
              <a:gd name="adj1" fmla="val 11534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7FA14D25-E1B1-6E5F-1044-0ADC0CC9A134}"/>
              </a:ext>
            </a:extLst>
          </p:cNvPr>
          <p:cNvSpPr/>
          <p:nvPr/>
        </p:nvSpPr>
        <p:spPr>
          <a:xfrm rot="5400000">
            <a:off x="587845" y="6004570"/>
            <a:ext cx="457200" cy="67246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F66660-3E4C-B7CB-3F41-12D099729D39}"/>
              </a:ext>
            </a:extLst>
          </p:cNvPr>
          <p:cNvSpPr txBox="1"/>
          <p:nvPr/>
        </p:nvSpPr>
        <p:spPr>
          <a:xfrm>
            <a:off x="554581" y="4664464"/>
            <a:ext cx="1926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1400"/>
              </a:spcAft>
              <a:buClr>
                <a:srgbClr val="DFF1E9"/>
              </a:buClr>
              <a:buSzPct val="125000"/>
            </a:pPr>
            <a:r>
              <a:rPr lang="fr-FR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processus imprévisibles, </a:t>
            </a:r>
            <a:br>
              <a:rPr lang="fr-FR" sz="15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mal contrôlés </a:t>
            </a:r>
            <a:br>
              <a:rPr lang="fr-FR" sz="15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et réactifs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55C2D1-F89D-1F5E-B936-4969343AF9EF}"/>
              </a:ext>
            </a:extLst>
          </p:cNvPr>
          <p:cNvSpPr txBox="1"/>
          <p:nvPr/>
        </p:nvSpPr>
        <p:spPr>
          <a:xfrm>
            <a:off x="1325912" y="608638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fr-FR" sz="2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57" name="Round Diagonal Corner Rectangle 56">
            <a:extLst>
              <a:ext uri="{FF2B5EF4-FFF2-40B4-BE49-F238E27FC236}">
                <a16:creationId xmlns:a16="http://schemas.microsoft.com/office/drawing/2014/main" id="{3BF4D142-A20A-5F98-2B51-54DFC17FBB36}"/>
              </a:ext>
            </a:extLst>
          </p:cNvPr>
          <p:cNvSpPr/>
          <p:nvPr/>
        </p:nvSpPr>
        <p:spPr>
          <a:xfrm>
            <a:off x="2781767" y="3973115"/>
            <a:ext cx="2071384" cy="1635957"/>
          </a:xfrm>
          <a:prstGeom prst="round2DiagRect">
            <a:avLst>
              <a:gd name="adj1" fmla="val 11534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ight Triangle 57">
            <a:extLst>
              <a:ext uri="{FF2B5EF4-FFF2-40B4-BE49-F238E27FC236}">
                <a16:creationId xmlns:a16="http://schemas.microsoft.com/office/drawing/2014/main" id="{7FC24757-EEDD-1E91-4C4C-4D292023A902}"/>
              </a:ext>
            </a:extLst>
          </p:cNvPr>
          <p:cNvSpPr/>
          <p:nvPr/>
        </p:nvSpPr>
        <p:spPr>
          <a:xfrm rot="5400000">
            <a:off x="2889400" y="5501440"/>
            <a:ext cx="457200" cy="67246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C0237B4-7E1B-0512-0DC4-03F11E18C714}"/>
              </a:ext>
            </a:extLst>
          </p:cNvPr>
          <p:cNvSpPr txBox="1"/>
          <p:nvPr/>
        </p:nvSpPr>
        <p:spPr>
          <a:xfrm>
            <a:off x="3627467" y="558325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fr-FR" sz="2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D82FD2E-8CB7-EC35-BA2A-BD671819DBA4}"/>
              </a:ext>
            </a:extLst>
          </p:cNvPr>
          <p:cNvSpPr txBox="1"/>
          <p:nvPr/>
        </p:nvSpPr>
        <p:spPr>
          <a:xfrm>
            <a:off x="2856136" y="4161334"/>
            <a:ext cx="1926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1400"/>
              </a:spcAft>
              <a:buClr>
                <a:srgbClr val="DFF1E9"/>
              </a:buClr>
              <a:buSzPct val="125000"/>
            </a:pPr>
            <a:r>
              <a:rPr lang="fr-FR" sz="1500">
                <a:solidFill>
                  <a:schemeClr val="bg1"/>
                </a:solidFill>
                <a:latin typeface="Century Gothic" panose="020B0502020202020204" pitchFamily="34" charset="0"/>
              </a:rPr>
              <a:t>processus caractérisés pour les projets et souvent réactifs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786848" y="248400"/>
            <a:ext cx="82702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200" dirty="0">
                <a:solidFill>
                  <a:srgbClr val="609188"/>
                </a:solidFill>
                <a:latin typeface="Century Gothic" panose="020B0502020202020204" pitchFamily="34" charset="0"/>
              </a:rPr>
              <a:t>Modèle d’intégration de la maturité des </a:t>
            </a:r>
            <a:br>
              <a:rPr lang="fr-FR" sz="3200" dirty="0">
                <a:solidFill>
                  <a:srgbClr val="609188"/>
                </a:solidFill>
                <a:latin typeface="Century Gothic" panose="020B0502020202020204" pitchFamily="34" charset="0"/>
              </a:rPr>
            </a:br>
            <a:r>
              <a:rPr lang="fr-FR" sz="3200" dirty="0">
                <a:solidFill>
                  <a:srgbClr val="609188"/>
                </a:solidFill>
                <a:latin typeface="Century Gothic" panose="020B0502020202020204" pitchFamily="34" charset="0"/>
              </a:rPr>
              <a:t>capacités (CMMI)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C0EA8E-ADAD-5B58-47D3-8782C66BE980}"/>
              </a:ext>
            </a:extLst>
          </p:cNvPr>
          <p:cNvSpPr/>
          <p:nvPr/>
        </p:nvSpPr>
        <p:spPr>
          <a:xfrm>
            <a:off x="-3672" y="-609"/>
            <a:ext cx="731092" cy="731520"/>
          </a:xfrm>
          <a:prstGeom prst="rect">
            <a:avLst/>
          </a:prstGeom>
          <a:solidFill>
            <a:srgbClr val="6EA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8E67A6-FAF3-6CB1-0186-F17D369CF7E5}"/>
              </a:ext>
            </a:extLst>
          </p:cNvPr>
          <p:cNvSpPr/>
          <p:nvPr/>
        </p:nvSpPr>
        <p:spPr>
          <a:xfrm>
            <a:off x="-3672" y="661375"/>
            <a:ext cx="731092" cy="91440"/>
          </a:xfrm>
          <a:prstGeom prst="rect">
            <a:avLst/>
          </a:prstGeom>
          <a:solidFill>
            <a:srgbClr val="A4C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DAC8DD8-4AF0-D165-E026-4745AA48519D}"/>
              </a:ext>
            </a:extLst>
          </p:cNvPr>
          <p:cNvSpPr/>
          <p:nvPr/>
        </p:nvSpPr>
        <p:spPr>
          <a:xfrm>
            <a:off x="25400" y="-13647"/>
            <a:ext cx="731092" cy="7310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sz="400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8CF45C-411A-F7AD-400B-C15A9B07A583}"/>
              </a:ext>
            </a:extLst>
          </p:cNvPr>
          <p:cNvSpPr/>
          <p:nvPr/>
        </p:nvSpPr>
        <p:spPr>
          <a:xfrm>
            <a:off x="9014096" y="5919517"/>
            <a:ext cx="3152504" cy="856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0"/>
            <a:r>
              <a:rPr lang="fr-FR" sz="660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CMMI</a:t>
            </a:r>
          </a:p>
        </p:txBody>
      </p:sp>
      <p:sp>
        <p:nvSpPr>
          <p:cNvPr id="64" name="Round Diagonal Corner Rectangle 63">
            <a:extLst>
              <a:ext uri="{FF2B5EF4-FFF2-40B4-BE49-F238E27FC236}">
                <a16:creationId xmlns:a16="http://schemas.microsoft.com/office/drawing/2014/main" id="{EE94E61C-0A7B-9447-25CA-AC7684F424A0}"/>
              </a:ext>
            </a:extLst>
          </p:cNvPr>
          <p:cNvSpPr/>
          <p:nvPr/>
        </p:nvSpPr>
        <p:spPr>
          <a:xfrm>
            <a:off x="5083322" y="3469985"/>
            <a:ext cx="2071384" cy="1635957"/>
          </a:xfrm>
          <a:prstGeom prst="round2DiagRect">
            <a:avLst>
              <a:gd name="adj1" fmla="val 11534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ight Triangle 64">
            <a:extLst>
              <a:ext uri="{FF2B5EF4-FFF2-40B4-BE49-F238E27FC236}">
                <a16:creationId xmlns:a16="http://schemas.microsoft.com/office/drawing/2014/main" id="{7EF711EF-462E-61A0-2775-4D0198A74A17}"/>
              </a:ext>
            </a:extLst>
          </p:cNvPr>
          <p:cNvSpPr/>
          <p:nvPr/>
        </p:nvSpPr>
        <p:spPr>
          <a:xfrm rot="5400000">
            <a:off x="5190955" y="4998310"/>
            <a:ext cx="457200" cy="67246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C2B8B9C-8070-8B24-EED9-F9F371AA79BD}"/>
              </a:ext>
            </a:extLst>
          </p:cNvPr>
          <p:cNvSpPr txBox="1"/>
          <p:nvPr/>
        </p:nvSpPr>
        <p:spPr>
          <a:xfrm>
            <a:off x="5157691" y="3658204"/>
            <a:ext cx="1926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1400"/>
              </a:spcAft>
              <a:buClr>
                <a:srgbClr val="DFF1E9"/>
              </a:buClr>
              <a:buSzPct val="125000"/>
            </a:pPr>
            <a:r>
              <a:rPr lang="fr-FR" sz="1500">
                <a:solidFill>
                  <a:schemeClr val="bg1"/>
                </a:solidFill>
                <a:latin typeface="Century Gothic" panose="020B0502020202020204" pitchFamily="34" charset="0"/>
              </a:rPr>
              <a:t>processus caractérisés pour l’organisation et proactifs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6DE4E21-CF6E-280D-9BF9-301DE52508B1}"/>
              </a:ext>
            </a:extLst>
          </p:cNvPr>
          <p:cNvSpPr txBox="1"/>
          <p:nvPr/>
        </p:nvSpPr>
        <p:spPr>
          <a:xfrm>
            <a:off x="5929022" y="508012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fr-FR" sz="2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71" name="Round Diagonal Corner Rectangle 70">
            <a:extLst>
              <a:ext uri="{FF2B5EF4-FFF2-40B4-BE49-F238E27FC236}">
                <a16:creationId xmlns:a16="http://schemas.microsoft.com/office/drawing/2014/main" id="{90C87BB5-74B3-56FA-3DE5-BE98526FFC1D}"/>
              </a:ext>
            </a:extLst>
          </p:cNvPr>
          <p:cNvSpPr/>
          <p:nvPr/>
        </p:nvSpPr>
        <p:spPr>
          <a:xfrm>
            <a:off x="7384878" y="3297358"/>
            <a:ext cx="2071384" cy="1305454"/>
          </a:xfrm>
          <a:prstGeom prst="round2DiagRect">
            <a:avLst>
              <a:gd name="adj1" fmla="val 11534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ight Triangle 71">
            <a:extLst>
              <a:ext uri="{FF2B5EF4-FFF2-40B4-BE49-F238E27FC236}">
                <a16:creationId xmlns:a16="http://schemas.microsoft.com/office/drawing/2014/main" id="{6F1E32D3-55B1-5070-0A4B-A436E7136F49}"/>
              </a:ext>
            </a:extLst>
          </p:cNvPr>
          <p:cNvSpPr/>
          <p:nvPr/>
        </p:nvSpPr>
        <p:spPr>
          <a:xfrm rot="5400000">
            <a:off x="7492511" y="4495180"/>
            <a:ext cx="457200" cy="67246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C7E9CC2-0C9C-C331-B13D-25E70715BB2B}"/>
              </a:ext>
            </a:extLst>
          </p:cNvPr>
          <p:cNvSpPr txBox="1"/>
          <p:nvPr/>
        </p:nvSpPr>
        <p:spPr>
          <a:xfrm>
            <a:off x="7459247" y="3496621"/>
            <a:ext cx="19261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1400"/>
              </a:spcAft>
              <a:buClr>
                <a:srgbClr val="DFF1E9"/>
              </a:buClr>
              <a:buSzPct val="125000"/>
            </a:pPr>
            <a:r>
              <a:rPr lang="fr-FR" sz="1500">
                <a:solidFill>
                  <a:schemeClr val="bg1"/>
                </a:solidFill>
                <a:latin typeface="Century Gothic" panose="020B0502020202020204" pitchFamily="34" charset="0"/>
              </a:rPr>
              <a:t>processus mesurés </a:t>
            </a:r>
            <a:br>
              <a:rPr lang="en-US" sz="15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500">
                <a:solidFill>
                  <a:schemeClr val="bg1"/>
                </a:solidFill>
                <a:latin typeface="Century Gothic" panose="020B0502020202020204" pitchFamily="34" charset="0"/>
              </a:rPr>
              <a:t>et contrôlés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21EC579-5C75-9E2E-3852-BE8DBA84524E}"/>
              </a:ext>
            </a:extLst>
          </p:cNvPr>
          <p:cNvSpPr txBox="1"/>
          <p:nvPr/>
        </p:nvSpPr>
        <p:spPr>
          <a:xfrm>
            <a:off x="8230578" y="457699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fr-FR" sz="2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78" name="Round Diagonal Corner Rectangle 77">
            <a:extLst>
              <a:ext uri="{FF2B5EF4-FFF2-40B4-BE49-F238E27FC236}">
                <a16:creationId xmlns:a16="http://schemas.microsoft.com/office/drawing/2014/main" id="{F374467F-FA48-7A2F-CD4E-D98E1F4ABFD5}"/>
              </a:ext>
            </a:extLst>
          </p:cNvPr>
          <p:cNvSpPr/>
          <p:nvPr/>
        </p:nvSpPr>
        <p:spPr>
          <a:xfrm>
            <a:off x="9686435" y="2463725"/>
            <a:ext cx="2071384" cy="1635957"/>
          </a:xfrm>
          <a:prstGeom prst="round2DiagRect">
            <a:avLst>
              <a:gd name="adj1" fmla="val 11534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ight Triangle 78">
            <a:extLst>
              <a:ext uri="{FF2B5EF4-FFF2-40B4-BE49-F238E27FC236}">
                <a16:creationId xmlns:a16="http://schemas.microsoft.com/office/drawing/2014/main" id="{8ADD453A-5BB6-B52D-60FE-00CCE92E26C9}"/>
              </a:ext>
            </a:extLst>
          </p:cNvPr>
          <p:cNvSpPr/>
          <p:nvPr/>
        </p:nvSpPr>
        <p:spPr>
          <a:xfrm rot="5400000">
            <a:off x="9794068" y="3992050"/>
            <a:ext cx="457200" cy="67246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D12D9B6-534B-92C4-7B18-298E28EB613F}"/>
              </a:ext>
            </a:extLst>
          </p:cNvPr>
          <p:cNvSpPr txBox="1"/>
          <p:nvPr/>
        </p:nvSpPr>
        <p:spPr>
          <a:xfrm>
            <a:off x="9760804" y="2651944"/>
            <a:ext cx="1926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1400"/>
              </a:spcAft>
              <a:buClr>
                <a:srgbClr val="DFF1E9"/>
              </a:buClr>
              <a:buSzPct val="125000"/>
            </a:pPr>
            <a:r>
              <a:rPr lang="fr-FR" sz="1500">
                <a:solidFill>
                  <a:schemeClr val="bg1"/>
                </a:solidFill>
                <a:latin typeface="Century Gothic" panose="020B0502020202020204" pitchFamily="34" charset="0"/>
              </a:rPr>
              <a:t>amélioration des processus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0F4D19B-7809-56C9-BD37-5BC00D03EA0F}"/>
              </a:ext>
            </a:extLst>
          </p:cNvPr>
          <p:cNvSpPr txBox="1"/>
          <p:nvPr/>
        </p:nvSpPr>
        <p:spPr>
          <a:xfrm>
            <a:off x="10532135" y="4073860"/>
            <a:ext cx="383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fr-FR" sz="2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67482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246;p17">
            <a:extLst>
              <a:ext uri="{FF2B5EF4-FFF2-40B4-BE49-F238E27FC236}">
                <a16:creationId xmlns:a16="http://schemas.microsoft.com/office/drawing/2014/main" id="{CA798208-8AA0-B271-2D88-37F9FBFACD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8672080"/>
              </p:ext>
            </p:extLst>
          </p:nvPr>
        </p:nvGraphicFramePr>
        <p:xfrm>
          <a:off x="480700" y="1189423"/>
          <a:ext cx="8709599" cy="17627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709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35957">
                <a:tc>
                  <a:txBody>
                    <a:bodyPr/>
                    <a:lstStyle/>
                    <a:p>
                      <a:pPr marL="45720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>
                          <a:srgbClr val="4BA895"/>
                        </a:buClr>
                        <a:buSzPts val="1600"/>
                        <a:buFont typeface="Century Gothic"/>
                        <a:buChar char="●"/>
                      </a:pPr>
                      <a:r>
                        <a:rPr lang="fr-FR" sz="2000" dirty="0">
                          <a:latin typeface="Century Gothic" panose="020B0502020202020204" pitchFamily="34" charset="0"/>
                        </a:rPr>
                        <a:t>Décrit pour la première fois par le Dr Michael Hammer de la Harvard Business </a:t>
                      </a:r>
                      <a:r>
                        <a:rPr lang="fr-FR" sz="2000" dirty="0" err="1">
                          <a:latin typeface="Century Gothic" panose="020B0502020202020204" pitchFamily="34" charset="0"/>
                        </a:rPr>
                        <a:t>School</a:t>
                      </a:r>
                      <a:r>
                        <a:rPr lang="fr-FR" sz="2000" dirty="0">
                          <a:latin typeface="Century Gothic" panose="020B0502020202020204" pitchFamily="34" charset="0"/>
                        </a:rPr>
                        <a:t> dans un article de 2007 dans la Harvard Business </a:t>
                      </a:r>
                      <a:r>
                        <a:rPr lang="fr-FR" sz="2000" dirty="0" err="1">
                          <a:latin typeface="Century Gothic" panose="020B0502020202020204" pitchFamily="34" charset="0"/>
                        </a:rPr>
                        <a:t>Review</a:t>
                      </a:r>
                      <a:endParaRPr lang="fr-FR" sz="2000" dirty="0">
                        <a:latin typeface="Century Gothic" panose="020B0502020202020204" pitchFamily="34" charset="0"/>
                      </a:endParaRPr>
                    </a:p>
                    <a:p>
                      <a:pPr marL="45720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>
                          <a:srgbClr val="4BA895"/>
                        </a:buClr>
                        <a:buSzPts val="1600"/>
                        <a:buFont typeface="Century Gothic"/>
                        <a:buChar char="●"/>
                      </a:pPr>
                      <a:r>
                        <a:rPr lang="fr-FR" sz="2000" dirty="0">
                          <a:latin typeface="Century Gothic" panose="020B0502020202020204" pitchFamily="34" charset="0"/>
                        </a:rPr>
                        <a:t>Comporte cinq niveaux :</a:t>
                      </a:r>
                    </a:p>
                  </a:txBody>
                  <a:tcPr marL="274325" marR="274325" marT="182875" marB="1828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0" name="Round Diagonal Corner Rectangle 99">
            <a:extLst>
              <a:ext uri="{FF2B5EF4-FFF2-40B4-BE49-F238E27FC236}">
                <a16:creationId xmlns:a16="http://schemas.microsoft.com/office/drawing/2014/main" id="{816EFC4B-2D90-ADBA-A3A4-B3E185BD587A}"/>
              </a:ext>
            </a:extLst>
          </p:cNvPr>
          <p:cNvSpPr/>
          <p:nvPr/>
        </p:nvSpPr>
        <p:spPr>
          <a:xfrm>
            <a:off x="469626" y="4035250"/>
            <a:ext cx="2071384" cy="1635957"/>
          </a:xfrm>
          <a:prstGeom prst="round2DiagRect">
            <a:avLst>
              <a:gd name="adj1" fmla="val 11534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rtlCol="0" anchor="t"/>
          <a:lstStyle/>
          <a:p>
            <a:pPr algn="r" rtl="0"/>
            <a:r>
              <a:rPr lang="fr-FR" sz="2100">
                <a:solidFill>
                  <a:schemeClr val="bg1"/>
                </a:solidFill>
                <a:latin typeface="Century Gothic" panose="020B0502020202020204" pitchFamily="34" charset="0"/>
              </a:rPr>
              <a:t>Niveau initial</a:t>
            </a:r>
          </a:p>
        </p:txBody>
      </p:sp>
      <p:sp>
        <p:nvSpPr>
          <p:cNvPr id="102" name="Round Diagonal Corner Rectangle 101">
            <a:extLst>
              <a:ext uri="{FF2B5EF4-FFF2-40B4-BE49-F238E27FC236}">
                <a16:creationId xmlns:a16="http://schemas.microsoft.com/office/drawing/2014/main" id="{58A3DBAC-FB53-46ED-E59D-60FB7A2FC72D}"/>
              </a:ext>
            </a:extLst>
          </p:cNvPr>
          <p:cNvSpPr/>
          <p:nvPr/>
        </p:nvSpPr>
        <p:spPr>
          <a:xfrm>
            <a:off x="2776258" y="3523303"/>
            <a:ext cx="2071384" cy="1635957"/>
          </a:xfrm>
          <a:prstGeom prst="round2DiagRect">
            <a:avLst>
              <a:gd name="adj1" fmla="val 11534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rtlCol="0" anchor="t"/>
          <a:lstStyle/>
          <a:p>
            <a:pPr algn="r" rtl="0"/>
            <a:r>
              <a:rPr lang="fr-FR" sz="2100">
                <a:solidFill>
                  <a:schemeClr val="bg1"/>
                </a:solidFill>
                <a:latin typeface="Century Gothic" panose="020B0502020202020204" pitchFamily="34" charset="0"/>
              </a:rPr>
              <a:t>Géré</a:t>
            </a:r>
          </a:p>
        </p:txBody>
      </p:sp>
      <p:sp>
        <p:nvSpPr>
          <p:cNvPr id="103" name="Round Diagonal Corner Rectangle 102">
            <a:extLst>
              <a:ext uri="{FF2B5EF4-FFF2-40B4-BE49-F238E27FC236}">
                <a16:creationId xmlns:a16="http://schemas.microsoft.com/office/drawing/2014/main" id="{F147A636-5137-E575-837D-A680A6B21BD4}"/>
              </a:ext>
            </a:extLst>
          </p:cNvPr>
          <p:cNvSpPr/>
          <p:nvPr/>
        </p:nvSpPr>
        <p:spPr>
          <a:xfrm>
            <a:off x="5082890" y="3011355"/>
            <a:ext cx="2071384" cy="1635957"/>
          </a:xfrm>
          <a:prstGeom prst="round2DiagRect">
            <a:avLst>
              <a:gd name="adj1" fmla="val 11534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rtlCol="0" anchor="t"/>
          <a:lstStyle/>
          <a:p>
            <a:pPr algn="r" rtl="0"/>
            <a:r>
              <a:rPr lang="fr-FR" sz="2100">
                <a:solidFill>
                  <a:schemeClr val="bg1"/>
                </a:solidFill>
                <a:latin typeface="Century Gothic" panose="020B0502020202020204" pitchFamily="34" charset="0"/>
              </a:rPr>
              <a:t>Niveau défini</a:t>
            </a:r>
          </a:p>
        </p:txBody>
      </p:sp>
      <p:sp>
        <p:nvSpPr>
          <p:cNvPr id="104" name="Round Diagonal Corner Rectangle 103">
            <a:extLst>
              <a:ext uri="{FF2B5EF4-FFF2-40B4-BE49-F238E27FC236}">
                <a16:creationId xmlns:a16="http://schemas.microsoft.com/office/drawing/2014/main" id="{E939CC4C-A0BF-BFA1-E0FC-04F217D440AD}"/>
              </a:ext>
            </a:extLst>
          </p:cNvPr>
          <p:cNvSpPr/>
          <p:nvPr/>
        </p:nvSpPr>
        <p:spPr>
          <a:xfrm>
            <a:off x="7389522" y="2529278"/>
            <a:ext cx="2071384" cy="1635957"/>
          </a:xfrm>
          <a:prstGeom prst="round2DiagRect">
            <a:avLst>
              <a:gd name="adj1" fmla="val 11534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rtlCol="0" anchor="t"/>
          <a:lstStyle/>
          <a:p>
            <a:pPr algn="r" rtl="0"/>
            <a:r>
              <a:rPr lang="fr-FR" sz="2100">
                <a:solidFill>
                  <a:schemeClr val="bg1"/>
                </a:solidFill>
                <a:latin typeface="Century Gothic" panose="020B0502020202020204" pitchFamily="34" charset="0"/>
              </a:rPr>
              <a:t>Gestion quantitative</a:t>
            </a:r>
          </a:p>
        </p:txBody>
      </p:sp>
      <p:sp>
        <p:nvSpPr>
          <p:cNvPr id="106" name="Round Diagonal Corner Rectangle 105">
            <a:extLst>
              <a:ext uri="{FF2B5EF4-FFF2-40B4-BE49-F238E27FC236}">
                <a16:creationId xmlns:a16="http://schemas.microsoft.com/office/drawing/2014/main" id="{BCF1504F-E028-C3FB-637B-43FEC9D2002D}"/>
              </a:ext>
            </a:extLst>
          </p:cNvPr>
          <p:cNvSpPr/>
          <p:nvPr/>
        </p:nvSpPr>
        <p:spPr>
          <a:xfrm>
            <a:off x="9684578" y="1987459"/>
            <a:ext cx="2071384" cy="1635957"/>
          </a:xfrm>
          <a:prstGeom prst="round2DiagRect">
            <a:avLst>
              <a:gd name="adj1" fmla="val 11534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rtlCol="0" anchor="t"/>
          <a:lstStyle/>
          <a:p>
            <a:pPr algn="r" rtl="0"/>
            <a:r>
              <a:rPr lang="fr-FR" sz="2100">
                <a:solidFill>
                  <a:schemeClr val="bg1"/>
                </a:solidFill>
                <a:latin typeface="Century Gothic" panose="020B0502020202020204" pitchFamily="34" charset="0"/>
              </a:rPr>
              <a:t>Optimisation</a:t>
            </a:r>
          </a:p>
        </p:txBody>
      </p:sp>
      <p:sp>
        <p:nvSpPr>
          <p:cNvPr id="14" name="Round Diagonal Corner Rectangle 13">
            <a:extLst>
              <a:ext uri="{FF2B5EF4-FFF2-40B4-BE49-F238E27FC236}">
                <a16:creationId xmlns:a16="http://schemas.microsoft.com/office/drawing/2014/main" id="{9167B5C8-DC3C-1020-719D-E57B33BD9FBD}"/>
              </a:ext>
            </a:extLst>
          </p:cNvPr>
          <p:cNvSpPr/>
          <p:nvPr/>
        </p:nvSpPr>
        <p:spPr>
          <a:xfrm>
            <a:off x="480212" y="4476245"/>
            <a:ext cx="2071384" cy="1635957"/>
          </a:xfrm>
          <a:prstGeom prst="round2DiagRect">
            <a:avLst>
              <a:gd name="adj1" fmla="val 11534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7FA14D25-E1B1-6E5F-1044-0ADC0CC9A134}"/>
              </a:ext>
            </a:extLst>
          </p:cNvPr>
          <p:cNvSpPr/>
          <p:nvPr/>
        </p:nvSpPr>
        <p:spPr>
          <a:xfrm rot="5400000">
            <a:off x="587845" y="6004570"/>
            <a:ext cx="457200" cy="672465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F66660-3E4C-B7CB-3F41-12D099729D39}"/>
              </a:ext>
            </a:extLst>
          </p:cNvPr>
          <p:cNvSpPr txBox="1"/>
          <p:nvPr/>
        </p:nvSpPr>
        <p:spPr>
          <a:xfrm>
            <a:off x="554581" y="4664464"/>
            <a:ext cx="19261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1400"/>
              </a:spcAft>
              <a:buClr>
                <a:srgbClr val="DFF1E9"/>
              </a:buClr>
              <a:buSzPct val="125000"/>
            </a:pPr>
            <a:r>
              <a:rPr lang="fr-FR" sz="1500">
                <a:solidFill>
                  <a:schemeClr val="bg1"/>
                </a:solidFill>
                <a:latin typeface="Century Gothic" panose="020B0502020202020204" pitchFamily="34" charset="0"/>
              </a:rPr>
              <a:t>processus insuffisants, le contrôle provient des individus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55C2D1-F89D-1F5E-B936-4969343AF9EF}"/>
              </a:ext>
            </a:extLst>
          </p:cNvPr>
          <p:cNvSpPr txBox="1"/>
          <p:nvPr/>
        </p:nvSpPr>
        <p:spPr>
          <a:xfrm>
            <a:off x="1325912" y="608638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fr-FR" sz="2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57" name="Round Diagonal Corner Rectangle 56">
            <a:extLst>
              <a:ext uri="{FF2B5EF4-FFF2-40B4-BE49-F238E27FC236}">
                <a16:creationId xmlns:a16="http://schemas.microsoft.com/office/drawing/2014/main" id="{3BF4D142-A20A-5F98-2B51-54DFC17FBB36}"/>
              </a:ext>
            </a:extLst>
          </p:cNvPr>
          <p:cNvSpPr/>
          <p:nvPr/>
        </p:nvSpPr>
        <p:spPr>
          <a:xfrm>
            <a:off x="2781767" y="3973115"/>
            <a:ext cx="2071384" cy="1635957"/>
          </a:xfrm>
          <a:prstGeom prst="round2DiagRect">
            <a:avLst>
              <a:gd name="adj1" fmla="val 11534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ight Triangle 57">
            <a:extLst>
              <a:ext uri="{FF2B5EF4-FFF2-40B4-BE49-F238E27FC236}">
                <a16:creationId xmlns:a16="http://schemas.microsoft.com/office/drawing/2014/main" id="{7FC24757-EEDD-1E91-4C4C-4D292023A902}"/>
              </a:ext>
            </a:extLst>
          </p:cNvPr>
          <p:cNvSpPr/>
          <p:nvPr/>
        </p:nvSpPr>
        <p:spPr>
          <a:xfrm rot="5400000">
            <a:off x="2889400" y="5501440"/>
            <a:ext cx="457200" cy="672465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C0237B4-7E1B-0512-0DC4-03F11E18C714}"/>
              </a:ext>
            </a:extLst>
          </p:cNvPr>
          <p:cNvSpPr txBox="1"/>
          <p:nvPr/>
        </p:nvSpPr>
        <p:spPr>
          <a:xfrm>
            <a:off x="3627467" y="558325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fr-FR" sz="2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D82FD2E-8CB7-EC35-BA2A-BD671819DBA4}"/>
              </a:ext>
            </a:extLst>
          </p:cNvPr>
          <p:cNvSpPr txBox="1"/>
          <p:nvPr/>
        </p:nvSpPr>
        <p:spPr>
          <a:xfrm>
            <a:off x="2856136" y="4161334"/>
            <a:ext cx="19261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1400"/>
              </a:spcAft>
              <a:buClr>
                <a:srgbClr val="DFF1E9"/>
              </a:buClr>
              <a:buSzPct val="125000"/>
            </a:pPr>
            <a:r>
              <a:rPr lang="fr-FR" sz="1500">
                <a:solidFill>
                  <a:schemeClr val="bg1"/>
                </a:solidFill>
                <a:latin typeface="Century Gothic" panose="020B0502020202020204" pitchFamily="34" charset="0"/>
              </a:rPr>
              <a:t>processus établis, mais uniquement pour les projets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786848" y="248400"/>
            <a:ext cx="83231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200" dirty="0">
                <a:solidFill>
                  <a:srgbClr val="609188"/>
                </a:solidFill>
                <a:latin typeface="Century Gothic" panose="020B0502020202020204" pitchFamily="34" charset="0"/>
              </a:rPr>
              <a:t>Modèle de maturité des processus et de </a:t>
            </a:r>
            <a:br>
              <a:rPr lang="fr-FR" sz="3200" dirty="0">
                <a:solidFill>
                  <a:srgbClr val="609188"/>
                </a:solidFill>
                <a:latin typeface="Century Gothic" panose="020B0502020202020204" pitchFamily="34" charset="0"/>
              </a:rPr>
            </a:br>
            <a:r>
              <a:rPr lang="fr-FR" sz="3200" dirty="0">
                <a:solidFill>
                  <a:srgbClr val="609188"/>
                </a:solidFill>
                <a:latin typeface="Century Gothic" panose="020B0502020202020204" pitchFamily="34" charset="0"/>
              </a:rPr>
              <a:t>l’entreprise (PEMM)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C0EA8E-ADAD-5B58-47D3-8782C66BE980}"/>
              </a:ext>
            </a:extLst>
          </p:cNvPr>
          <p:cNvSpPr/>
          <p:nvPr/>
        </p:nvSpPr>
        <p:spPr>
          <a:xfrm>
            <a:off x="-3672" y="-609"/>
            <a:ext cx="731092" cy="731520"/>
          </a:xfrm>
          <a:prstGeom prst="rect">
            <a:avLst/>
          </a:prstGeom>
          <a:solidFill>
            <a:srgbClr val="6EA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8E67A6-FAF3-6CB1-0186-F17D369CF7E5}"/>
              </a:ext>
            </a:extLst>
          </p:cNvPr>
          <p:cNvSpPr/>
          <p:nvPr/>
        </p:nvSpPr>
        <p:spPr>
          <a:xfrm>
            <a:off x="-3672" y="661375"/>
            <a:ext cx="731092" cy="91440"/>
          </a:xfrm>
          <a:prstGeom prst="rect">
            <a:avLst/>
          </a:prstGeom>
          <a:solidFill>
            <a:srgbClr val="A4C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DAC8DD8-4AF0-D165-E026-4745AA48519D}"/>
              </a:ext>
            </a:extLst>
          </p:cNvPr>
          <p:cNvSpPr/>
          <p:nvPr/>
        </p:nvSpPr>
        <p:spPr>
          <a:xfrm>
            <a:off x="25400" y="-13647"/>
            <a:ext cx="731092" cy="7310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sz="4000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8CF45C-411A-F7AD-400B-C15A9B07A583}"/>
              </a:ext>
            </a:extLst>
          </p:cNvPr>
          <p:cNvSpPr/>
          <p:nvPr/>
        </p:nvSpPr>
        <p:spPr>
          <a:xfrm>
            <a:off x="9014096" y="5919517"/>
            <a:ext cx="3152504" cy="856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0"/>
            <a:r>
              <a:rPr lang="fr-FR" sz="6600">
                <a:solidFill>
                  <a:srgbClr val="0070C0"/>
                </a:solidFill>
                <a:latin typeface="Century Gothic" panose="020B0502020202020204" pitchFamily="34" charset="0"/>
              </a:rPr>
              <a:t>PEMM</a:t>
            </a:r>
          </a:p>
        </p:txBody>
      </p:sp>
      <p:sp>
        <p:nvSpPr>
          <p:cNvPr id="64" name="Round Diagonal Corner Rectangle 63">
            <a:extLst>
              <a:ext uri="{FF2B5EF4-FFF2-40B4-BE49-F238E27FC236}">
                <a16:creationId xmlns:a16="http://schemas.microsoft.com/office/drawing/2014/main" id="{EE94E61C-0A7B-9447-25CA-AC7684F424A0}"/>
              </a:ext>
            </a:extLst>
          </p:cNvPr>
          <p:cNvSpPr/>
          <p:nvPr/>
        </p:nvSpPr>
        <p:spPr>
          <a:xfrm>
            <a:off x="5083322" y="3469985"/>
            <a:ext cx="2071384" cy="1635957"/>
          </a:xfrm>
          <a:prstGeom prst="round2DiagRect">
            <a:avLst>
              <a:gd name="adj1" fmla="val 11534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ight Triangle 64">
            <a:extLst>
              <a:ext uri="{FF2B5EF4-FFF2-40B4-BE49-F238E27FC236}">
                <a16:creationId xmlns:a16="http://schemas.microsoft.com/office/drawing/2014/main" id="{7EF711EF-462E-61A0-2775-4D0198A74A17}"/>
              </a:ext>
            </a:extLst>
          </p:cNvPr>
          <p:cNvSpPr/>
          <p:nvPr/>
        </p:nvSpPr>
        <p:spPr>
          <a:xfrm rot="5400000">
            <a:off x="5190955" y="4998310"/>
            <a:ext cx="457200" cy="672465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C2B8B9C-8070-8B24-EED9-F9F371AA79BD}"/>
              </a:ext>
            </a:extLst>
          </p:cNvPr>
          <p:cNvSpPr txBox="1"/>
          <p:nvPr/>
        </p:nvSpPr>
        <p:spPr>
          <a:xfrm>
            <a:off x="5157691" y="3658204"/>
            <a:ext cx="19261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1400"/>
              </a:spcAft>
              <a:buClr>
                <a:srgbClr val="DFF1E9"/>
              </a:buClr>
              <a:buSzPct val="125000"/>
            </a:pPr>
            <a:r>
              <a:rPr lang="fr-FR" sz="1500">
                <a:solidFill>
                  <a:schemeClr val="bg1"/>
                </a:solidFill>
                <a:latin typeface="Century Gothic" panose="020B0502020202020204" pitchFamily="34" charset="0"/>
              </a:rPr>
              <a:t>processus établis dans l’ensemble de l’organisation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6DE4E21-CF6E-280D-9BF9-301DE52508B1}"/>
              </a:ext>
            </a:extLst>
          </p:cNvPr>
          <p:cNvSpPr txBox="1"/>
          <p:nvPr/>
        </p:nvSpPr>
        <p:spPr>
          <a:xfrm>
            <a:off x="5929022" y="508012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fr-FR" sz="2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71" name="Round Diagonal Corner Rectangle 70">
            <a:extLst>
              <a:ext uri="{FF2B5EF4-FFF2-40B4-BE49-F238E27FC236}">
                <a16:creationId xmlns:a16="http://schemas.microsoft.com/office/drawing/2014/main" id="{90C87BB5-74B3-56FA-3DE5-BE98526FFC1D}"/>
              </a:ext>
            </a:extLst>
          </p:cNvPr>
          <p:cNvSpPr/>
          <p:nvPr/>
        </p:nvSpPr>
        <p:spPr>
          <a:xfrm>
            <a:off x="7384878" y="3297358"/>
            <a:ext cx="2071384" cy="1305454"/>
          </a:xfrm>
          <a:prstGeom prst="round2DiagRect">
            <a:avLst>
              <a:gd name="adj1" fmla="val 11534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ight Triangle 71">
            <a:extLst>
              <a:ext uri="{FF2B5EF4-FFF2-40B4-BE49-F238E27FC236}">
                <a16:creationId xmlns:a16="http://schemas.microsoft.com/office/drawing/2014/main" id="{6F1E32D3-55B1-5070-0A4B-A436E7136F49}"/>
              </a:ext>
            </a:extLst>
          </p:cNvPr>
          <p:cNvSpPr/>
          <p:nvPr/>
        </p:nvSpPr>
        <p:spPr>
          <a:xfrm rot="5400000">
            <a:off x="7492511" y="4495180"/>
            <a:ext cx="457200" cy="672465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C7E9CC2-0C9C-C331-B13D-25E70715BB2B}"/>
              </a:ext>
            </a:extLst>
          </p:cNvPr>
          <p:cNvSpPr txBox="1"/>
          <p:nvPr/>
        </p:nvSpPr>
        <p:spPr>
          <a:xfrm>
            <a:off x="7459247" y="3496621"/>
            <a:ext cx="1926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1400"/>
              </a:spcAft>
              <a:buClr>
                <a:srgbClr val="DFF1E9"/>
              </a:buClr>
              <a:buSzPct val="125000"/>
            </a:pPr>
            <a:r>
              <a:rPr lang="fr-FR" sz="1500">
                <a:solidFill>
                  <a:schemeClr val="bg1"/>
                </a:solidFill>
                <a:latin typeface="Century Gothic" panose="020B0502020202020204" pitchFamily="34" charset="0"/>
              </a:rPr>
              <a:t>processus mesurés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21EC579-5C75-9E2E-3852-BE8DBA84524E}"/>
              </a:ext>
            </a:extLst>
          </p:cNvPr>
          <p:cNvSpPr txBox="1"/>
          <p:nvPr/>
        </p:nvSpPr>
        <p:spPr>
          <a:xfrm>
            <a:off x="8230578" y="457699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fr-FR" sz="2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78" name="Round Diagonal Corner Rectangle 77">
            <a:extLst>
              <a:ext uri="{FF2B5EF4-FFF2-40B4-BE49-F238E27FC236}">
                <a16:creationId xmlns:a16="http://schemas.microsoft.com/office/drawing/2014/main" id="{F374467F-FA48-7A2F-CD4E-D98E1F4ABFD5}"/>
              </a:ext>
            </a:extLst>
          </p:cNvPr>
          <p:cNvSpPr/>
          <p:nvPr/>
        </p:nvSpPr>
        <p:spPr>
          <a:xfrm>
            <a:off x="9686435" y="2463725"/>
            <a:ext cx="2071384" cy="1635957"/>
          </a:xfrm>
          <a:prstGeom prst="round2DiagRect">
            <a:avLst>
              <a:gd name="adj1" fmla="val 11534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ight Triangle 78">
            <a:extLst>
              <a:ext uri="{FF2B5EF4-FFF2-40B4-BE49-F238E27FC236}">
                <a16:creationId xmlns:a16="http://schemas.microsoft.com/office/drawing/2014/main" id="{8ADD453A-5BB6-B52D-60FE-00CCE92E26C9}"/>
              </a:ext>
            </a:extLst>
          </p:cNvPr>
          <p:cNvSpPr/>
          <p:nvPr/>
        </p:nvSpPr>
        <p:spPr>
          <a:xfrm rot="5400000">
            <a:off x="9794068" y="3992050"/>
            <a:ext cx="457200" cy="672465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D12D9B6-534B-92C4-7B18-298E28EB613F}"/>
              </a:ext>
            </a:extLst>
          </p:cNvPr>
          <p:cNvSpPr txBox="1"/>
          <p:nvPr/>
        </p:nvSpPr>
        <p:spPr>
          <a:xfrm>
            <a:off x="9760804" y="2651944"/>
            <a:ext cx="19261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1400"/>
              </a:spcAft>
              <a:buClr>
                <a:srgbClr val="DFF1E9"/>
              </a:buClr>
              <a:buSzPct val="125000"/>
            </a:pPr>
            <a:r>
              <a:rPr lang="fr-FR" sz="1500">
                <a:solidFill>
                  <a:schemeClr val="bg1"/>
                </a:solidFill>
                <a:latin typeface="Century Gothic" panose="020B0502020202020204" pitchFamily="34" charset="0"/>
              </a:rPr>
              <a:t>amélioration continue des processus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0F4D19B-7809-56C9-BD37-5BC00D03EA0F}"/>
              </a:ext>
            </a:extLst>
          </p:cNvPr>
          <p:cNvSpPr txBox="1"/>
          <p:nvPr/>
        </p:nvSpPr>
        <p:spPr>
          <a:xfrm>
            <a:off x="10532135" y="4073860"/>
            <a:ext cx="383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fr-FR" sz="2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47647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C0EA8E-ADAD-5B58-47D3-8782C66BE980}"/>
              </a:ext>
            </a:extLst>
          </p:cNvPr>
          <p:cNvSpPr/>
          <p:nvPr/>
        </p:nvSpPr>
        <p:spPr>
          <a:xfrm>
            <a:off x="-3672" y="-609"/>
            <a:ext cx="731092" cy="731520"/>
          </a:xfrm>
          <a:prstGeom prst="rect">
            <a:avLst/>
          </a:prstGeom>
          <a:solidFill>
            <a:srgbClr val="6EA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8E67A6-FAF3-6CB1-0186-F17D369CF7E5}"/>
              </a:ext>
            </a:extLst>
          </p:cNvPr>
          <p:cNvSpPr/>
          <p:nvPr/>
        </p:nvSpPr>
        <p:spPr>
          <a:xfrm>
            <a:off x="-3672" y="661375"/>
            <a:ext cx="731092" cy="91440"/>
          </a:xfrm>
          <a:prstGeom prst="rect">
            <a:avLst/>
          </a:prstGeom>
          <a:solidFill>
            <a:srgbClr val="A4C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DAC8DD8-4AF0-D165-E026-4745AA48519D}"/>
              </a:ext>
            </a:extLst>
          </p:cNvPr>
          <p:cNvSpPr/>
          <p:nvPr/>
        </p:nvSpPr>
        <p:spPr>
          <a:xfrm>
            <a:off x="25400" y="-13647"/>
            <a:ext cx="731092" cy="7310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sz="4000">
                <a:latin typeface="Century Gothic" panose="020B0502020202020204" pitchFamily="34" charset="0"/>
              </a:rPr>
              <a:t>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89CF0A-B822-346B-ED31-C8ED4FEF2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142" y="0"/>
            <a:ext cx="4575857" cy="68637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CC14FB-070A-D3D3-2C2C-BD170FB7D0C8}"/>
              </a:ext>
            </a:extLst>
          </p:cNvPr>
          <p:cNvSpPr/>
          <p:nvPr/>
        </p:nvSpPr>
        <p:spPr>
          <a:xfrm>
            <a:off x="9014096" y="5919517"/>
            <a:ext cx="3152504" cy="85691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0"/>
            <a:r>
              <a:rPr lang="fr-FR" sz="6600">
                <a:solidFill>
                  <a:schemeClr val="bg1"/>
                </a:solidFill>
                <a:effectLst>
                  <a:outerShdw blurRad="63500" sx="102000" sy="102000" algn="ctr" rotWithShape="0">
                    <a:schemeClr val="tx1">
                      <a:lumMod val="65000"/>
                      <a:lumOff val="35000"/>
                      <a:alpha val="87275"/>
                    </a:schemeClr>
                  </a:outerShdw>
                </a:effectLst>
                <a:latin typeface="Century Gothic" panose="020B0502020202020204" pitchFamily="34" charset="0"/>
              </a:rPr>
              <a:t>BPMM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786848" y="248400"/>
            <a:ext cx="6707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3200" dirty="0">
                <a:solidFill>
                  <a:srgbClr val="609188"/>
                </a:solidFill>
                <a:latin typeface="Century Gothic" panose="020B0502020202020204" pitchFamily="34" charset="0"/>
              </a:rPr>
              <a:t>Modèle de maturité des processus opérationnels (BPMM)</a:t>
            </a:r>
          </a:p>
        </p:txBody>
      </p:sp>
      <p:graphicFrame>
        <p:nvGraphicFramePr>
          <p:cNvPr id="6" name="Google Shape;246;p17">
            <a:extLst>
              <a:ext uri="{FF2B5EF4-FFF2-40B4-BE49-F238E27FC236}">
                <a16:creationId xmlns:a16="http://schemas.microsoft.com/office/drawing/2014/main" id="{CA7737B9-84DE-4ED7-5C78-44BC8CA700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4915130"/>
              </p:ext>
            </p:extLst>
          </p:nvPr>
        </p:nvGraphicFramePr>
        <p:xfrm>
          <a:off x="480701" y="1671324"/>
          <a:ext cx="6707178" cy="462530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707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5303">
                <a:tc>
                  <a:txBody>
                    <a:bodyPr/>
                    <a:lstStyle/>
                    <a:p>
                      <a:pPr marL="45720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>
                          <a:srgbClr val="4BA895"/>
                        </a:buClr>
                        <a:buSzPts val="1600"/>
                        <a:buFont typeface="Century Gothic"/>
                        <a:buChar char="●"/>
                      </a:pPr>
                      <a:r>
                        <a:rPr lang="fr-FR" sz="2000">
                          <a:latin typeface="Century Gothic" panose="020B0502020202020204" pitchFamily="34" charset="0"/>
                        </a:rPr>
                        <a:t>Repérez les goulets d’étranglement et les étapes peu rentables des flux de travail et favorisez la cohérence et la répétabilité dans </a:t>
                      </a:r>
                      <a:r>
                        <a:rPr lang="fr-FR" sz="2000">
                          <a:latin typeface="Century Gothic" panose="020B0502020202020204" pitchFamily="34" charset="0"/>
                          <a:hlinkClick r:id="rId4"/>
                        </a:rPr>
                        <a:t>la gestion des processus opérationnels</a:t>
                      </a:r>
                      <a:r>
                        <a:rPr lang="fr-FR" sz="2000"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pPr marL="45720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>
                          <a:srgbClr val="4BA895"/>
                        </a:buClr>
                        <a:buSzPts val="1600"/>
                        <a:buFont typeface="Century Gothic"/>
                        <a:buChar char="●"/>
                      </a:pPr>
                      <a:r>
                        <a:rPr lang="fr-FR" sz="2000">
                          <a:latin typeface="Century Gothic" panose="020B0502020202020204" pitchFamily="34" charset="0"/>
                        </a:rPr>
                        <a:t>Il est recommandé qu’un consultant soit formé à la conduite de ces évaluations</a:t>
                      </a:r>
                    </a:p>
                    <a:p>
                      <a:pPr marL="45720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>
                          <a:srgbClr val="4BA895"/>
                        </a:buClr>
                        <a:buSzPts val="1600"/>
                        <a:buFont typeface="Century Gothic"/>
                        <a:buChar char="●"/>
                      </a:pPr>
                      <a:r>
                        <a:rPr lang="fr-FR" sz="2000">
                          <a:latin typeface="Century Gothic" panose="020B0502020202020204" pitchFamily="34" charset="0"/>
                        </a:rPr>
                        <a:t>La plupart des questions impliquent plusieurs mois d’efforts</a:t>
                      </a:r>
                    </a:p>
                    <a:p>
                      <a:pPr marL="45720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>
                          <a:srgbClr val="4BA895"/>
                        </a:buClr>
                        <a:buSzPts val="1600"/>
                        <a:buFont typeface="Century Gothic"/>
                        <a:buChar char="●"/>
                      </a:pPr>
                      <a:r>
                        <a:rPr lang="fr-FR" sz="2000">
                          <a:latin typeface="Century Gothic" panose="020B0502020202020204" pitchFamily="34" charset="0"/>
                        </a:rPr>
                        <a:t>Délivre une certification</a:t>
                      </a:r>
                    </a:p>
                    <a:p>
                      <a:pPr marL="45720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>
                          <a:srgbClr val="4BA895"/>
                        </a:buClr>
                        <a:buSzPts val="1600"/>
                        <a:buFont typeface="Century Gothic"/>
                        <a:buChar char="●"/>
                      </a:pPr>
                      <a:r>
                        <a:rPr lang="fr-FR" sz="2000">
                          <a:latin typeface="Century Gothic" panose="020B0502020202020204" pitchFamily="34" charset="0"/>
                        </a:rPr>
                        <a:t>Peut être accablant et coûteux</a:t>
                      </a:r>
                    </a:p>
                  </a:txBody>
                  <a:tcPr marL="274325" marR="274325" marT="182875" marB="1828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296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6608C6-3F6B-5A99-603A-7FB457394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graphicFrame>
        <p:nvGraphicFramePr>
          <p:cNvPr id="4" name="Google Shape;246;p17">
            <a:extLst>
              <a:ext uri="{FF2B5EF4-FFF2-40B4-BE49-F238E27FC236}">
                <a16:creationId xmlns:a16="http://schemas.microsoft.com/office/drawing/2014/main" id="{CA798208-8AA0-B271-2D88-37F9FBFACD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6915156"/>
              </p:ext>
            </p:extLst>
          </p:nvPr>
        </p:nvGraphicFramePr>
        <p:xfrm>
          <a:off x="480700" y="953424"/>
          <a:ext cx="8130865" cy="163595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130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35957">
                <a:tc>
                  <a:txBody>
                    <a:bodyPr/>
                    <a:lstStyle/>
                    <a:p>
                      <a:pPr marL="45720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>
                          <a:srgbClr val="4BA895"/>
                        </a:buClr>
                        <a:buSzPts val="1600"/>
                        <a:buFont typeface="Century Gothic"/>
                        <a:buChar char="●"/>
                      </a:pPr>
                      <a:r>
                        <a:rPr lang="fr-FR" sz="2000">
                          <a:latin typeface="Century Gothic" panose="020B0502020202020204" pitchFamily="34" charset="0"/>
                        </a:rPr>
                        <a:t>Régit la gestion des processus</a:t>
                      </a:r>
                    </a:p>
                    <a:p>
                      <a:pPr marL="45720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>
                          <a:srgbClr val="4BA895"/>
                        </a:buClr>
                        <a:buSzPts val="1600"/>
                        <a:buFont typeface="Century Gothic"/>
                        <a:buChar char="●"/>
                      </a:pPr>
                      <a:r>
                        <a:rPr lang="fr-FR" sz="2000">
                          <a:latin typeface="Century Gothic" panose="020B0502020202020204" pitchFamily="34" charset="0"/>
                        </a:rPr>
                        <a:t>Les sept principes sont les suivants :</a:t>
                      </a:r>
                    </a:p>
                  </a:txBody>
                  <a:tcPr marL="274325" marR="274325" marT="182875" marB="1828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786848" y="248400"/>
            <a:ext cx="776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200">
                <a:solidFill>
                  <a:srgbClr val="609188"/>
                </a:solidFill>
                <a:latin typeface="Century Gothic" panose="020B0502020202020204" pitchFamily="34" charset="0"/>
              </a:rPr>
              <a:t>Sept principes de la gestion de processus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C0EA8E-ADAD-5B58-47D3-8782C66BE980}"/>
              </a:ext>
            </a:extLst>
          </p:cNvPr>
          <p:cNvSpPr/>
          <p:nvPr/>
        </p:nvSpPr>
        <p:spPr>
          <a:xfrm>
            <a:off x="-3672" y="-609"/>
            <a:ext cx="731092" cy="731520"/>
          </a:xfrm>
          <a:prstGeom prst="rect">
            <a:avLst/>
          </a:prstGeom>
          <a:solidFill>
            <a:srgbClr val="6EA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8E67A6-FAF3-6CB1-0186-F17D369CF7E5}"/>
              </a:ext>
            </a:extLst>
          </p:cNvPr>
          <p:cNvSpPr/>
          <p:nvPr/>
        </p:nvSpPr>
        <p:spPr>
          <a:xfrm>
            <a:off x="-3672" y="661375"/>
            <a:ext cx="731092" cy="91440"/>
          </a:xfrm>
          <a:prstGeom prst="rect">
            <a:avLst/>
          </a:prstGeom>
          <a:solidFill>
            <a:srgbClr val="A4C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DAC8DD8-4AF0-D165-E026-4745AA48519D}"/>
              </a:ext>
            </a:extLst>
          </p:cNvPr>
          <p:cNvSpPr/>
          <p:nvPr/>
        </p:nvSpPr>
        <p:spPr>
          <a:xfrm>
            <a:off x="25400" y="-13647"/>
            <a:ext cx="731092" cy="7310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sz="4000"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8CF45C-411A-F7AD-400B-C15A9B07A583}"/>
              </a:ext>
            </a:extLst>
          </p:cNvPr>
          <p:cNvSpPr/>
          <p:nvPr/>
        </p:nvSpPr>
        <p:spPr>
          <a:xfrm>
            <a:off x="4508390" y="5919517"/>
            <a:ext cx="7658210" cy="856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0"/>
            <a:r>
              <a:rPr lang="fr-FR" sz="6600" dirty="0">
                <a:solidFill>
                  <a:schemeClr val="bg1"/>
                </a:solidFill>
                <a:latin typeface="Century Gothic" panose="020B0502020202020204" pitchFamily="34" charset="0"/>
              </a:rPr>
              <a:t>Sept principes</a:t>
            </a: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F75AE43C-C6E9-F6EA-1128-C49BE395674B}"/>
              </a:ext>
            </a:extLst>
          </p:cNvPr>
          <p:cNvSpPr/>
          <p:nvPr/>
        </p:nvSpPr>
        <p:spPr>
          <a:xfrm>
            <a:off x="226557" y="2159961"/>
            <a:ext cx="1600200" cy="3108960"/>
          </a:xfrm>
          <a:prstGeom prst="round2DiagRect">
            <a:avLst>
              <a:gd name="adj1" fmla="val 9471"/>
              <a:gd name="adj2" fmla="val 0"/>
            </a:avLst>
          </a:prstGeom>
          <a:solidFill>
            <a:srgbClr val="30B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91440" rtlCol="0" anchor="t"/>
          <a:lstStyle/>
          <a:p>
            <a:pPr rtl="0"/>
            <a:r>
              <a:rPr lang="fr-FR" sz="1600">
                <a:solidFill>
                  <a:schemeClr val="bg1"/>
                </a:solidFill>
                <a:latin typeface="Century Gothic" panose="020B0502020202020204" pitchFamily="34" charset="0"/>
              </a:rPr>
              <a:t>alignement stratégique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D81234AD-DD95-AA9F-5E26-52E77AC5DF7C}"/>
              </a:ext>
            </a:extLst>
          </p:cNvPr>
          <p:cNvSpPr/>
          <p:nvPr/>
        </p:nvSpPr>
        <p:spPr>
          <a:xfrm>
            <a:off x="309622" y="2784995"/>
            <a:ext cx="1463040" cy="1828800"/>
          </a:xfrm>
          <a:prstGeom prst="round2DiagRect">
            <a:avLst>
              <a:gd name="adj1" fmla="val 11534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C41B92-CC60-858B-0AF1-D280B7E046F4}"/>
              </a:ext>
            </a:extLst>
          </p:cNvPr>
          <p:cNvSpPr txBox="1"/>
          <p:nvPr/>
        </p:nvSpPr>
        <p:spPr>
          <a:xfrm>
            <a:off x="334662" y="2857180"/>
            <a:ext cx="1371600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1400"/>
              </a:spcAft>
              <a:buClr>
                <a:srgbClr val="DFF1E9"/>
              </a:buClr>
              <a:buSzPct val="125000"/>
            </a:pPr>
            <a:r>
              <a:rPr lang="fr-FR" sz="1050" dirty="0">
                <a:latin typeface="Century Gothic" panose="020B0502020202020204" pitchFamily="34" charset="0"/>
              </a:rPr>
              <a:t>Déterminez ce qui est important pour votre entreprise et alignez vos processus en conséquence.</a:t>
            </a:r>
          </a:p>
          <a:p>
            <a:pPr>
              <a:spcAft>
                <a:spcPts val="1400"/>
              </a:spcAft>
              <a:buClr>
                <a:srgbClr val="DFF1E9"/>
              </a:buClr>
              <a:buSzPct val="125000"/>
            </a:pPr>
            <a:endParaRPr lang="en-US" sz="1050" dirty="0">
              <a:latin typeface="Century Gothic" panose="020B0502020202020204" pitchFamily="34" charset="0"/>
            </a:endParaRPr>
          </a:p>
        </p:txBody>
      </p:sp>
      <p:sp>
        <p:nvSpPr>
          <p:cNvPr id="34" name="Round Diagonal Corner Rectangle 33">
            <a:extLst>
              <a:ext uri="{FF2B5EF4-FFF2-40B4-BE49-F238E27FC236}">
                <a16:creationId xmlns:a16="http://schemas.microsoft.com/office/drawing/2014/main" id="{AC9CEC77-6823-9E4A-F914-5C7935426E9E}"/>
              </a:ext>
            </a:extLst>
          </p:cNvPr>
          <p:cNvSpPr/>
          <p:nvPr/>
        </p:nvSpPr>
        <p:spPr>
          <a:xfrm>
            <a:off x="1909822" y="2159961"/>
            <a:ext cx="1600200" cy="3200400"/>
          </a:xfrm>
          <a:prstGeom prst="round2DiagRect">
            <a:avLst>
              <a:gd name="adj1" fmla="val 9471"/>
              <a:gd name="adj2" fmla="val 0"/>
            </a:avLst>
          </a:prstGeom>
          <a:solidFill>
            <a:srgbClr val="34A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91440" rtlCol="0" anchor="t"/>
          <a:lstStyle/>
          <a:p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rtl="0"/>
            <a:r>
              <a:rPr lang="fr-FR" sz="1600">
                <a:solidFill>
                  <a:schemeClr val="bg1"/>
                </a:solidFill>
                <a:latin typeface="Century Gothic" panose="020B0502020202020204" pitchFamily="34" charset="0"/>
              </a:rPr>
              <a:t>gouvernance</a:t>
            </a:r>
          </a:p>
        </p:txBody>
      </p:sp>
      <p:sp>
        <p:nvSpPr>
          <p:cNvPr id="35" name="Round Diagonal Corner Rectangle 34">
            <a:extLst>
              <a:ext uri="{FF2B5EF4-FFF2-40B4-BE49-F238E27FC236}">
                <a16:creationId xmlns:a16="http://schemas.microsoft.com/office/drawing/2014/main" id="{29708658-1EB5-F176-CE86-51DF3F5440C8}"/>
              </a:ext>
            </a:extLst>
          </p:cNvPr>
          <p:cNvSpPr/>
          <p:nvPr/>
        </p:nvSpPr>
        <p:spPr>
          <a:xfrm>
            <a:off x="1992887" y="2784995"/>
            <a:ext cx="1463040" cy="2103120"/>
          </a:xfrm>
          <a:prstGeom prst="round2DiagRect">
            <a:avLst>
              <a:gd name="adj1" fmla="val 11534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3ACC9A-BC2E-064F-82E1-A2A477052615}"/>
              </a:ext>
            </a:extLst>
          </p:cNvPr>
          <p:cNvSpPr txBox="1"/>
          <p:nvPr/>
        </p:nvSpPr>
        <p:spPr>
          <a:xfrm>
            <a:off x="2017928" y="2857180"/>
            <a:ext cx="142912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1400"/>
              </a:spcAft>
              <a:buClr>
                <a:srgbClr val="DFF1E9"/>
              </a:buClr>
              <a:buSzPct val="125000"/>
            </a:pPr>
            <a:r>
              <a:rPr lang="fr-FR" sz="1050" dirty="0">
                <a:latin typeface="Century Gothic" panose="020B0502020202020204" pitchFamily="34" charset="0"/>
              </a:rPr>
              <a:t>Assurez-vous </a:t>
            </a:r>
            <a:br>
              <a:rPr lang="fr-FR" sz="1050" dirty="0">
                <a:latin typeface="Century Gothic" panose="020B0502020202020204" pitchFamily="34" charset="0"/>
              </a:rPr>
            </a:br>
            <a:r>
              <a:rPr lang="fr-FR" sz="1050" dirty="0">
                <a:latin typeface="Century Gothic" panose="020B0502020202020204" pitchFamily="34" charset="0"/>
              </a:rPr>
              <a:t>que quelqu’un </a:t>
            </a:r>
            <a:br>
              <a:rPr lang="fr-FR" sz="1050" dirty="0">
                <a:latin typeface="Century Gothic" panose="020B0502020202020204" pitchFamily="34" charset="0"/>
              </a:rPr>
            </a:br>
            <a:r>
              <a:rPr lang="fr-FR" sz="1050" dirty="0">
                <a:latin typeface="Century Gothic" panose="020B0502020202020204" pitchFamily="34" charset="0"/>
              </a:rPr>
              <a:t>est toujours est charge des processus.</a:t>
            </a:r>
          </a:p>
        </p:txBody>
      </p:sp>
      <p:sp>
        <p:nvSpPr>
          <p:cNvPr id="37" name="Round Diagonal Corner Rectangle 36">
            <a:extLst>
              <a:ext uri="{FF2B5EF4-FFF2-40B4-BE49-F238E27FC236}">
                <a16:creationId xmlns:a16="http://schemas.microsoft.com/office/drawing/2014/main" id="{5D1770AF-BC65-018B-A351-7EA2374C66EF}"/>
              </a:ext>
            </a:extLst>
          </p:cNvPr>
          <p:cNvSpPr/>
          <p:nvPr/>
        </p:nvSpPr>
        <p:spPr>
          <a:xfrm>
            <a:off x="3593087" y="2159961"/>
            <a:ext cx="1600200" cy="3291840"/>
          </a:xfrm>
          <a:prstGeom prst="round2DiagRect">
            <a:avLst>
              <a:gd name="adj1" fmla="val 9471"/>
              <a:gd name="adj2" fmla="val 0"/>
            </a:avLst>
          </a:prstGeom>
          <a:solidFill>
            <a:srgbClr val="229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91440" rtlCol="0" anchor="t"/>
          <a:lstStyle/>
          <a:p>
            <a:pPr rtl="0"/>
            <a:r>
              <a:rPr lang="fr-FR" sz="1600">
                <a:solidFill>
                  <a:schemeClr val="bg1"/>
                </a:solidFill>
                <a:latin typeface="Century Gothic" panose="020B0502020202020204" pitchFamily="34" charset="0"/>
              </a:rPr>
              <a:t>modèles de processus</a:t>
            </a:r>
          </a:p>
        </p:txBody>
      </p:sp>
      <p:sp>
        <p:nvSpPr>
          <p:cNvPr id="39" name="Round Diagonal Corner Rectangle 38">
            <a:extLst>
              <a:ext uri="{FF2B5EF4-FFF2-40B4-BE49-F238E27FC236}">
                <a16:creationId xmlns:a16="http://schemas.microsoft.com/office/drawing/2014/main" id="{14E26E40-4F6D-37BC-A36D-72653A785A9E}"/>
              </a:ext>
            </a:extLst>
          </p:cNvPr>
          <p:cNvSpPr/>
          <p:nvPr/>
        </p:nvSpPr>
        <p:spPr>
          <a:xfrm>
            <a:off x="3676152" y="2784995"/>
            <a:ext cx="1463040" cy="2377440"/>
          </a:xfrm>
          <a:prstGeom prst="round2DiagRect">
            <a:avLst>
              <a:gd name="adj1" fmla="val 11534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109F39-F76F-AD27-3179-36A268CA9A1E}"/>
              </a:ext>
            </a:extLst>
          </p:cNvPr>
          <p:cNvSpPr txBox="1"/>
          <p:nvPr/>
        </p:nvSpPr>
        <p:spPr>
          <a:xfrm>
            <a:off x="3701192" y="2857180"/>
            <a:ext cx="134416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1400"/>
              </a:spcAft>
              <a:buClr>
                <a:srgbClr val="DFF1E9"/>
              </a:buClr>
              <a:buSzPct val="125000"/>
            </a:pPr>
            <a:r>
              <a:rPr lang="fr-FR" sz="1050" dirty="0">
                <a:latin typeface="Century Gothic" panose="020B0502020202020204" pitchFamily="34" charset="0"/>
              </a:rPr>
              <a:t>Établissez une structure de recherche et </a:t>
            </a:r>
            <a:br>
              <a:rPr lang="fr-FR" sz="1050" dirty="0">
                <a:latin typeface="Century Gothic" panose="020B0502020202020204" pitchFamily="34" charset="0"/>
              </a:rPr>
            </a:br>
            <a:r>
              <a:rPr lang="fr-FR" sz="1050" dirty="0">
                <a:latin typeface="Century Gothic" panose="020B0502020202020204" pitchFamily="34" charset="0"/>
              </a:rPr>
              <a:t>de rédaction des processus.</a:t>
            </a:r>
          </a:p>
        </p:txBody>
      </p:sp>
      <p:sp>
        <p:nvSpPr>
          <p:cNvPr id="41" name="Round Diagonal Corner Rectangle 40">
            <a:extLst>
              <a:ext uri="{FF2B5EF4-FFF2-40B4-BE49-F238E27FC236}">
                <a16:creationId xmlns:a16="http://schemas.microsoft.com/office/drawing/2014/main" id="{7BFA3660-2199-0DEF-E5AC-9E8C204F34A2}"/>
              </a:ext>
            </a:extLst>
          </p:cNvPr>
          <p:cNvSpPr/>
          <p:nvPr/>
        </p:nvSpPr>
        <p:spPr>
          <a:xfrm>
            <a:off x="5276352" y="2159961"/>
            <a:ext cx="1600200" cy="3383280"/>
          </a:xfrm>
          <a:prstGeom prst="round2DiagRect">
            <a:avLst>
              <a:gd name="adj1" fmla="val 9471"/>
              <a:gd name="adj2" fmla="val 0"/>
            </a:avLst>
          </a:prstGeom>
          <a:solidFill>
            <a:srgbClr val="008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91440" rtlCol="0" anchor="t"/>
          <a:lstStyle/>
          <a:p>
            <a:pPr rtl="0"/>
            <a:r>
              <a:rPr lang="fr-FR" sz="1600">
                <a:solidFill>
                  <a:schemeClr val="bg1"/>
                </a:solidFill>
                <a:latin typeface="Century Gothic" panose="020B0502020202020204" pitchFamily="34" charset="0"/>
              </a:rPr>
              <a:t>gestion des modifications</a:t>
            </a:r>
          </a:p>
        </p:txBody>
      </p:sp>
      <p:sp>
        <p:nvSpPr>
          <p:cNvPr id="42" name="Round Diagonal Corner Rectangle 41">
            <a:extLst>
              <a:ext uri="{FF2B5EF4-FFF2-40B4-BE49-F238E27FC236}">
                <a16:creationId xmlns:a16="http://schemas.microsoft.com/office/drawing/2014/main" id="{AAC74528-74A1-6C71-B455-86E9180B49C3}"/>
              </a:ext>
            </a:extLst>
          </p:cNvPr>
          <p:cNvSpPr/>
          <p:nvPr/>
        </p:nvSpPr>
        <p:spPr>
          <a:xfrm>
            <a:off x="5359417" y="2784995"/>
            <a:ext cx="1463040" cy="2560320"/>
          </a:xfrm>
          <a:prstGeom prst="round2DiagRect">
            <a:avLst>
              <a:gd name="adj1" fmla="val 11534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8D61DA0-8198-C5D6-C94F-73D981D74273}"/>
              </a:ext>
            </a:extLst>
          </p:cNvPr>
          <p:cNvSpPr txBox="1"/>
          <p:nvPr/>
        </p:nvSpPr>
        <p:spPr>
          <a:xfrm>
            <a:off x="5384457" y="2857180"/>
            <a:ext cx="1542124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1400"/>
              </a:spcAft>
              <a:buClr>
                <a:srgbClr val="DFF1E9"/>
              </a:buClr>
              <a:buSzPct val="125000"/>
            </a:pPr>
            <a:r>
              <a:rPr lang="fr-FR" sz="1050" dirty="0">
                <a:latin typeface="Century Gothic" panose="020B0502020202020204" pitchFamily="34" charset="0"/>
              </a:rPr>
              <a:t>Changer n’est </a:t>
            </a:r>
            <a:br>
              <a:rPr lang="fr-FR" sz="1050" dirty="0">
                <a:latin typeface="Century Gothic" panose="020B0502020202020204" pitchFamily="34" charset="0"/>
              </a:rPr>
            </a:br>
            <a:r>
              <a:rPr lang="fr-FR" sz="1050" dirty="0">
                <a:latin typeface="Century Gothic" panose="020B0502020202020204" pitchFamily="34" charset="0"/>
              </a:rPr>
              <a:t>pas toujours </a:t>
            </a:r>
            <a:br>
              <a:rPr lang="fr-FR" sz="1050" dirty="0">
                <a:latin typeface="Century Gothic" panose="020B0502020202020204" pitchFamily="34" charset="0"/>
              </a:rPr>
            </a:br>
            <a:r>
              <a:rPr lang="fr-FR" sz="1050" dirty="0">
                <a:latin typeface="Century Gothic" panose="020B0502020202020204" pitchFamily="34" charset="0"/>
              </a:rPr>
              <a:t>simple. Gérer le changement requiert de favoriser la communication, la formation ainsi que l’engagement et permet d’obtenir les informations </a:t>
            </a:r>
            <a:br>
              <a:rPr lang="fr-FR" sz="1050" dirty="0">
                <a:latin typeface="Century Gothic" panose="020B0502020202020204" pitchFamily="34" charset="0"/>
              </a:rPr>
            </a:br>
            <a:r>
              <a:rPr lang="fr-FR" sz="1050" dirty="0">
                <a:latin typeface="Century Gothic" panose="020B0502020202020204" pitchFamily="34" charset="0"/>
              </a:rPr>
              <a:t>et le soutien des personnes qui utilisent les </a:t>
            </a:r>
            <a:br>
              <a:rPr lang="fr-FR" sz="1050" dirty="0">
                <a:latin typeface="Century Gothic" panose="020B0502020202020204" pitchFamily="34" charset="0"/>
              </a:rPr>
            </a:br>
            <a:r>
              <a:rPr lang="fr-FR" sz="1050" dirty="0">
                <a:latin typeface="Century Gothic" panose="020B0502020202020204" pitchFamily="34" charset="0"/>
              </a:rPr>
              <a:t>processus concernés.</a:t>
            </a:r>
          </a:p>
        </p:txBody>
      </p:sp>
      <p:sp>
        <p:nvSpPr>
          <p:cNvPr id="44" name="Round Diagonal Corner Rectangle 43">
            <a:extLst>
              <a:ext uri="{FF2B5EF4-FFF2-40B4-BE49-F238E27FC236}">
                <a16:creationId xmlns:a16="http://schemas.microsoft.com/office/drawing/2014/main" id="{108EC74C-EAF5-F2B6-E531-0F4231B39095}"/>
              </a:ext>
            </a:extLst>
          </p:cNvPr>
          <p:cNvSpPr/>
          <p:nvPr/>
        </p:nvSpPr>
        <p:spPr>
          <a:xfrm>
            <a:off x="6955635" y="2159961"/>
            <a:ext cx="1600200" cy="3291840"/>
          </a:xfrm>
          <a:prstGeom prst="round2DiagRect">
            <a:avLst>
              <a:gd name="adj1" fmla="val 9471"/>
              <a:gd name="adj2" fmla="val 0"/>
            </a:avLst>
          </a:prstGeom>
          <a:solidFill>
            <a:srgbClr val="007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91440" rtlCol="0" anchor="t"/>
          <a:lstStyle/>
          <a:p>
            <a:pPr rtl="0"/>
            <a:r>
              <a:rPr lang="fr-FR" sz="1600">
                <a:solidFill>
                  <a:schemeClr val="bg1"/>
                </a:solidFill>
                <a:latin typeface="Century Gothic" panose="020B0502020202020204" pitchFamily="34" charset="0"/>
              </a:rPr>
              <a:t>performance des processus</a:t>
            </a:r>
          </a:p>
        </p:txBody>
      </p:sp>
      <p:sp>
        <p:nvSpPr>
          <p:cNvPr id="45" name="Round Diagonal Corner Rectangle 44">
            <a:extLst>
              <a:ext uri="{FF2B5EF4-FFF2-40B4-BE49-F238E27FC236}">
                <a16:creationId xmlns:a16="http://schemas.microsoft.com/office/drawing/2014/main" id="{DD5F0AE5-0D52-A16A-ED23-C90A2D279A4A}"/>
              </a:ext>
            </a:extLst>
          </p:cNvPr>
          <p:cNvSpPr/>
          <p:nvPr/>
        </p:nvSpPr>
        <p:spPr>
          <a:xfrm>
            <a:off x="7038700" y="2784995"/>
            <a:ext cx="1463040" cy="2377440"/>
          </a:xfrm>
          <a:prstGeom prst="round2DiagRect">
            <a:avLst>
              <a:gd name="adj1" fmla="val 11534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0CB2241-F31B-EE7C-B3CE-78544EFFB9C6}"/>
              </a:ext>
            </a:extLst>
          </p:cNvPr>
          <p:cNvSpPr txBox="1"/>
          <p:nvPr/>
        </p:nvSpPr>
        <p:spPr>
          <a:xfrm>
            <a:off x="7063740" y="2857180"/>
            <a:ext cx="146304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1400"/>
              </a:spcAft>
              <a:buClr>
                <a:srgbClr val="DFF1E9"/>
              </a:buClr>
              <a:buSzPct val="125000"/>
            </a:pPr>
            <a:r>
              <a:rPr lang="fr-FR" sz="1050" dirty="0">
                <a:latin typeface="Century Gothic" panose="020B0502020202020204" pitchFamily="34" charset="0"/>
              </a:rPr>
              <a:t>Met l’accent sur l’avancement du processus et non sur les personnes grâce à des points de contrôle et des mesures.</a:t>
            </a:r>
          </a:p>
        </p:txBody>
      </p:sp>
      <p:sp>
        <p:nvSpPr>
          <p:cNvPr id="47" name="Round Diagonal Corner Rectangle 46">
            <a:extLst>
              <a:ext uri="{FF2B5EF4-FFF2-40B4-BE49-F238E27FC236}">
                <a16:creationId xmlns:a16="http://schemas.microsoft.com/office/drawing/2014/main" id="{39AF7F2D-2D21-1DA3-7D28-CB9E38564C2B}"/>
              </a:ext>
            </a:extLst>
          </p:cNvPr>
          <p:cNvSpPr/>
          <p:nvPr/>
        </p:nvSpPr>
        <p:spPr>
          <a:xfrm>
            <a:off x="8638900" y="2159961"/>
            <a:ext cx="1600200" cy="3200400"/>
          </a:xfrm>
          <a:prstGeom prst="round2DiagRect">
            <a:avLst>
              <a:gd name="adj1" fmla="val 9471"/>
              <a:gd name="adj2" fmla="val 0"/>
            </a:avLst>
          </a:prstGeom>
          <a:solidFill>
            <a:srgbClr val="005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91440" rtlCol="0" anchor="t"/>
          <a:lstStyle/>
          <a:p>
            <a:pPr rtl="0"/>
            <a:r>
              <a:rPr lang="fr-FR" sz="1600">
                <a:solidFill>
                  <a:schemeClr val="bg1"/>
                </a:solidFill>
                <a:latin typeface="Century Gothic" panose="020B0502020202020204" pitchFamily="34" charset="0"/>
              </a:rPr>
              <a:t>amélioration des processus</a:t>
            </a:r>
          </a:p>
        </p:txBody>
      </p:sp>
      <p:sp>
        <p:nvSpPr>
          <p:cNvPr id="48" name="Round Diagonal Corner Rectangle 47">
            <a:extLst>
              <a:ext uri="{FF2B5EF4-FFF2-40B4-BE49-F238E27FC236}">
                <a16:creationId xmlns:a16="http://schemas.microsoft.com/office/drawing/2014/main" id="{6A377193-8C60-F985-8B26-898E2C061804}"/>
              </a:ext>
            </a:extLst>
          </p:cNvPr>
          <p:cNvSpPr/>
          <p:nvPr/>
        </p:nvSpPr>
        <p:spPr>
          <a:xfrm>
            <a:off x="8721965" y="2784995"/>
            <a:ext cx="1463040" cy="2103120"/>
          </a:xfrm>
          <a:prstGeom prst="round2DiagRect">
            <a:avLst>
              <a:gd name="adj1" fmla="val 11534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BD276ED-B8A9-9B83-6C21-6A2D4BFF74D8}"/>
              </a:ext>
            </a:extLst>
          </p:cNvPr>
          <p:cNvSpPr txBox="1"/>
          <p:nvPr/>
        </p:nvSpPr>
        <p:spPr>
          <a:xfrm>
            <a:off x="8747005" y="2857180"/>
            <a:ext cx="13716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1400"/>
              </a:spcAft>
              <a:buClr>
                <a:srgbClr val="DFF1E9"/>
              </a:buClr>
              <a:buSzPct val="125000"/>
            </a:pPr>
            <a:r>
              <a:rPr lang="fr-FR" sz="1050" dirty="0">
                <a:latin typeface="Century Gothic" panose="020B0502020202020204" pitchFamily="34" charset="0"/>
              </a:rPr>
              <a:t>L’amélioration des processus examine les lacunes et met à jour les processus qui doivent l’être.</a:t>
            </a:r>
          </a:p>
        </p:txBody>
      </p:sp>
      <p:sp>
        <p:nvSpPr>
          <p:cNvPr id="50" name="Round Diagonal Corner Rectangle 49">
            <a:extLst>
              <a:ext uri="{FF2B5EF4-FFF2-40B4-BE49-F238E27FC236}">
                <a16:creationId xmlns:a16="http://schemas.microsoft.com/office/drawing/2014/main" id="{6E1F1399-6AE3-C20A-2503-BBE37F3F9C36}"/>
              </a:ext>
            </a:extLst>
          </p:cNvPr>
          <p:cNvSpPr/>
          <p:nvPr/>
        </p:nvSpPr>
        <p:spPr>
          <a:xfrm>
            <a:off x="10328994" y="2159961"/>
            <a:ext cx="1600200" cy="3108960"/>
          </a:xfrm>
          <a:prstGeom prst="round2DiagRect">
            <a:avLst>
              <a:gd name="adj1" fmla="val 9471"/>
              <a:gd name="adj2" fmla="val 0"/>
            </a:avLst>
          </a:prstGeom>
          <a:solidFill>
            <a:srgbClr val="003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91440" rtlCol="0" anchor="t"/>
          <a:lstStyle/>
          <a:p>
            <a:pPr rtl="0"/>
            <a:r>
              <a:rPr lang="fr-FR" sz="1600">
                <a:solidFill>
                  <a:schemeClr val="bg1"/>
                </a:solidFill>
                <a:latin typeface="Century Gothic" panose="020B0502020202020204" pitchFamily="34" charset="0"/>
              </a:rPr>
              <a:t>outils et technologies</a:t>
            </a:r>
          </a:p>
        </p:txBody>
      </p:sp>
      <p:sp>
        <p:nvSpPr>
          <p:cNvPr id="51" name="Round Diagonal Corner Rectangle 50">
            <a:extLst>
              <a:ext uri="{FF2B5EF4-FFF2-40B4-BE49-F238E27FC236}">
                <a16:creationId xmlns:a16="http://schemas.microsoft.com/office/drawing/2014/main" id="{2DACC6D9-5E23-032C-D147-5183E82E1D68}"/>
              </a:ext>
            </a:extLst>
          </p:cNvPr>
          <p:cNvSpPr/>
          <p:nvPr/>
        </p:nvSpPr>
        <p:spPr>
          <a:xfrm>
            <a:off x="10412059" y="2784995"/>
            <a:ext cx="1463040" cy="1828800"/>
          </a:xfrm>
          <a:prstGeom prst="round2DiagRect">
            <a:avLst>
              <a:gd name="adj1" fmla="val 11534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6104695-5E45-9668-F33F-F156AEBD0AF9}"/>
              </a:ext>
            </a:extLst>
          </p:cNvPr>
          <p:cNvSpPr txBox="1"/>
          <p:nvPr/>
        </p:nvSpPr>
        <p:spPr>
          <a:xfrm>
            <a:off x="10437098" y="2857180"/>
            <a:ext cx="1492096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1400"/>
              </a:spcAft>
              <a:buClr>
                <a:srgbClr val="DFF1E9"/>
              </a:buClr>
              <a:buSzPct val="125000"/>
            </a:pPr>
            <a:r>
              <a:rPr lang="fr-FR" sz="1050" dirty="0">
                <a:latin typeface="Century Gothic" panose="020B0502020202020204" pitchFamily="34" charset="0"/>
              </a:rPr>
              <a:t>Le principe des outils et des technologies souligne l’importance de disposer d’une technologie adaptée au processus.</a:t>
            </a:r>
          </a:p>
        </p:txBody>
      </p:sp>
    </p:spTree>
    <p:extLst>
      <p:ext uri="{BB962C8B-B14F-4D97-AF65-F5344CB8AC3E}">
        <p14:creationId xmlns:p14="http://schemas.microsoft.com/office/powerpoint/2010/main" val="38206026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Identity-Presentation-Template_PowerPoint" id="{98FFEDC8-0C6F-7144-9F79-BD520B6F8325}" vid="{99DD93F0-E8D1-E747-BE7A-CF8C12A922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6338</TotalTime>
  <Words>1044</Words>
  <Application>Microsoft Macintosh PowerPoint</Application>
  <PresentationFormat>Widescreen</PresentationFormat>
  <Paragraphs>178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Brittany Johnston</cp:lastModifiedBy>
  <cp:revision>58</cp:revision>
  <dcterms:created xsi:type="dcterms:W3CDTF">2022-08-25T00:12:53Z</dcterms:created>
  <dcterms:modified xsi:type="dcterms:W3CDTF">2024-02-02T19:25:56Z</dcterms:modified>
</cp:coreProperties>
</file>