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16" r:id="rId3"/>
    <p:sldId id="349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9FB"/>
    <a:srgbClr val="FFDE4C"/>
    <a:srgbClr val="F0A622"/>
    <a:srgbClr val="4CEDF0"/>
    <a:srgbClr val="EAEEF3"/>
    <a:srgbClr val="00BD32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4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75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69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7952&amp;utm_language=FR&amp;utm_source=template-powerpoint&amp;utm_medium=content&amp;utm_campaign=ic-Construction+Project+Execution+Plan-powerpoint-17952-fr&amp;lpa=ic+Construction+Project+Execution+Plan+powerpoint+17952+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100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PLAN D’EXÉCUTION D’UN PROJET DE CONSTRUCTION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631963" y="6477000"/>
            <a:ext cx="811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MODÈLE DE PLAN D’EXÉCUTION D’UN PROJET DE CONSTRUCTION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4000">
                <a:latin typeface="Century Gothic" panose="020B0502020202020204" pitchFamily="34" charset="0"/>
              </a:rPr>
              <a:t>NOM DU PROJET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423726"/>
              </p:ext>
            </p:extLst>
          </p:nvPr>
        </p:nvGraphicFramePr>
        <p:xfrm>
          <a:off x="483419" y="5571765"/>
          <a:ext cx="677196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6835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900834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893499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40792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CHEF DE PROJETS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DÉBUT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AVANCEMENT GÉNÉRAL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DE FIN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431AE0A8-88C7-0248-B58C-D7A750744F6A}"/>
              </a:ext>
            </a:extLst>
          </p:cNvPr>
          <p:cNvSpPr txBox="1"/>
          <p:nvPr/>
        </p:nvSpPr>
        <p:spPr>
          <a:xfrm>
            <a:off x="337442" y="2154494"/>
            <a:ext cx="279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>
                <a:latin typeface="Century Gothic" panose="020B0502020202020204" pitchFamily="34" charset="0"/>
              </a:rPr>
              <a:t>LIVRABLE DU PROJET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268191-3B48-9745-8B95-D3D22D2890EF}"/>
              </a:ext>
            </a:extLst>
          </p:cNvPr>
          <p:cNvSpPr txBox="1"/>
          <p:nvPr/>
        </p:nvSpPr>
        <p:spPr>
          <a:xfrm>
            <a:off x="434591" y="2548612"/>
            <a:ext cx="74066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Saisir du texte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FA755E1-6603-9C4F-9335-4AC06A7D855F}"/>
              </a:ext>
            </a:extLst>
          </p:cNvPr>
          <p:cNvSpPr txBox="1"/>
          <p:nvPr/>
        </p:nvSpPr>
        <p:spPr>
          <a:xfrm>
            <a:off x="365018" y="3539880"/>
            <a:ext cx="4608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dirty="0">
                <a:latin typeface="Century Gothic" panose="020B0502020202020204" pitchFamily="34" charset="0"/>
              </a:rPr>
              <a:t>ÉNONCÉ DU CHAMP D’APPLICATION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ED11B87-AB6B-BD4B-BC3E-820A6F950030}"/>
              </a:ext>
            </a:extLst>
          </p:cNvPr>
          <p:cNvSpPr txBox="1"/>
          <p:nvPr/>
        </p:nvSpPr>
        <p:spPr>
          <a:xfrm>
            <a:off x="462167" y="3933998"/>
            <a:ext cx="7406640" cy="1371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rtl="0"/>
            <a:r>
              <a:rPr lang="fr-FR" sz="1000">
                <a:latin typeface="Century Gothic" panose="020B0502020202020204" pitchFamily="34" charset="0"/>
              </a:rPr>
              <a:t>Saisir du texte</a:t>
            </a:r>
          </a:p>
        </p:txBody>
      </p:sp>
      <p:pic>
        <p:nvPicPr>
          <p:cNvPr id="4" name="Picture 3" descr="A blue background with white text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C9ABEE15-4F3C-6E9C-05B3-E0C1563901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6388" y="118937"/>
            <a:ext cx="2572098" cy="49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98537"/>
              </p:ext>
            </p:extLst>
          </p:nvPr>
        </p:nvGraphicFramePr>
        <p:xfrm>
          <a:off x="312737" y="336823"/>
          <a:ext cx="11492575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61847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495514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658027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700755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  <a:gridCol w="3644078">
                  <a:extLst>
                    <a:ext uri="{9D8B030D-6E8A-4147-A177-3AD203B41FA5}">
                      <a16:colId xmlns:a16="http://schemas.microsoft.com/office/drawing/2014/main" val="3827231447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ATTRIBUÉ 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DATE DE DÉBUT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DATE DE FIN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DURÉE </a:t>
                      </a:r>
                    </a:p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EN JOURS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COMMENTAIRES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Tâche 1 - saisissez votre texte ici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Terminé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16/01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Sous-tâche 1.1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Terminé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Tâche 2 - saisissez votre texte ici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Terminé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Sous-tâche 2.1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23/01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22/01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En attente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27/01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28/01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31/01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En cours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29/01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02/02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04/02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06/02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9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07/02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12/02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11/02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14/02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14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15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16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16/02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17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Non commencée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15/02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17/02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TABLEAU DE PLANNING DE PROJET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52769"/>
              </p:ext>
            </p:extLst>
          </p:nvPr>
        </p:nvGraphicFramePr>
        <p:xfrm>
          <a:off x="312737" y="336823"/>
          <a:ext cx="11492578" cy="554535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2949078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708700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8056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NOM DE LA TÂCHE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SEMAINE 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1 - saisissez votre texte ici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Sous-tâche 1.1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Tâche 2 - saisissez votre texte ici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Sous-tâche 2.1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8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9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10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11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12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13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14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15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16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Tâche 17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29CD5BC-1FC1-B240-A679-CCECB6964BA1}"/>
              </a:ext>
            </a:extLst>
          </p:cNvPr>
          <p:cNvSpPr/>
          <p:nvPr/>
        </p:nvSpPr>
        <p:spPr>
          <a:xfrm>
            <a:off x="3357349" y="764222"/>
            <a:ext cx="10918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3ABD-7C2C-D542-A714-F2FCF6515A10}"/>
              </a:ext>
            </a:extLst>
          </p:cNvPr>
          <p:cNvSpPr/>
          <p:nvPr/>
        </p:nvSpPr>
        <p:spPr>
          <a:xfrm>
            <a:off x="3665551" y="1036235"/>
            <a:ext cx="938253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6543DD-F980-7A4F-BE0C-3C16FADB45A0}"/>
              </a:ext>
            </a:extLst>
          </p:cNvPr>
          <p:cNvSpPr/>
          <p:nvPr/>
        </p:nvSpPr>
        <p:spPr>
          <a:xfrm>
            <a:off x="4603804" y="1308248"/>
            <a:ext cx="28624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1201D1-5592-3240-BE7A-FC63FD70721C}"/>
              </a:ext>
            </a:extLst>
          </p:cNvPr>
          <p:cNvSpPr/>
          <p:nvPr/>
        </p:nvSpPr>
        <p:spPr>
          <a:xfrm>
            <a:off x="4715302" y="1580261"/>
            <a:ext cx="1232274" cy="182880"/>
          </a:xfrm>
          <a:prstGeom prst="rect">
            <a:avLst/>
          </a:prstGeom>
          <a:solidFill>
            <a:srgbClr val="92D05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7955AFC-7260-424C-9747-4A06560DF112}"/>
              </a:ext>
            </a:extLst>
          </p:cNvPr>
          <p:cNvSpPr/>
          <p:nvPr/>
        </p:nvSpPr>
        <p:spPr>
          <a:xfrm>
            <a:off x="4603804" y="1852274"/>
            <a:ext cx="170953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81F3E-F4A8-5045-B2EC-158F1C2F6AEF}"/>
              </a:ext>
            </a:extLst>
          </p:cNvPr>
          <p:cNvSpPr/>
          <p:nvPr/>
        </p:nvSpPr>
        <p:spPr>
          <a:xfrm>
            <a:off x="5838394" y="2124287"/>
            <a:ext cx="687512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DFB795-53C3-3641-8355-4FD2DCB7CBED}"/>
              </a:ext>
            </a:extLst>
          </p:cNvPr>
          <p:cNvSpPr/>
          <p:nvPr/>
        </p:nvSpPr>
        <p:spPr>
          <a:xfrm>
            <a:off x="6073255" y="2396300"/>
            <a:ext cx="101448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277587-EAE6-F143-8E64-F589FBDEC40E}"/>
              </a:ext>
            </a:extLst>
          </p:cNvPr>
          <p:cNvSpPr/>
          <p:nvPr/>
        </p:nvSpPr>
        <p:spPr>
          <a:xfrm>
            <a:off x="6313336" y="2668313"/>
            <a:ext cx="29284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B3C825-2313-0140-A4DD-A35B7A95CFF3}"/>
              </a:ext>
            </a:extLst>
          </p:cNvPr>
          <p:cNvSpPr/>
          <p:nvPr/>
        </p:nvSpPr>
        <p:spPr>
          <a:xfrm>
            <a:off x="7322026" y="2940326"/>
            <a:ext cx="21836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17AFE7-43F7-164C-B46D-05F797347C56}"/>
              </a:ext>
            </a:extLst>
          </p:cNvPr>
          <p:cNvSpPr/>
          <p:nvPr/>
        </p:nvSpPr>
        <p:spPr>
          <a:xfrm>
            <a:off x="7777573" y="3212339"/>
            <a:ext cx="73827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21F40C-0CF5-854D-98DC-704C941F3139}"/>
              </a:ext>
            </a:extLst>
          </p:cNvPr>
          <p:cNvSpPr/>
          <p:nvPr/>
        </p:nvSpPr>
        <p:spPr>
          <a:xfrm>
            <a:off x="8515845" y="3484352"/>
            <a:ext cx="962109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FA6FB2-43A4-8542-956B-3D2375AE9DA5}"/>
              </a:ext>
            </a:extLst>
          </p:cNvPr>
          <p:cNvSpPr/>
          <p:nvPr/>
        </p:nvSpPr>
        <p:spPr>
          <a:xfrm>
            <a:off x="8996899" y="3756365"/>
            <a:ext cx="96210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F7E8610-4C73-0745-B687-AEAE55C78A87}"/>
              </a:ext>
            </a:extLst>
          </p:cNvPr>
          <p:cNvSpPr/>
          <p:nvPr/>
        </p:nvSpPr>
        <p:spPr>
          <a:xfrm>
            <a:off x="9477952" y="4028378"/>
            <a:ext cx="962107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E7005-6FE3-2C44-80F4-3BD43DDE248E}"/>
              </a:ext>
            </a:extLst>
          </p:cNvPr>
          <p:cNvSpPr/>
          <p:nvPr/>
        </p:nvSpPr>
        <p:spPr>
          <a:xfrm>
            <a:off x="9273877" y="4300391"/>
            <a:ext cx="188771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0757C-1D38-CA40-ABE2-46D1CFDF7792}"/>
              </a:ext>
            </a:extLst>
          </p:cNvPr>
          <p:cNvSpPr/>
          <p:nvPr/>
        </p:nvSpPr>
        <p:spPr>
          <a:xfrm>
            <a:off x="10440059" y="4572404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C4C11D-8B04-C140-B554-6A1EFE2CADF3}"/>
              </a:ext>
            </a:extLst>
          </p:cNvPr>
          <p:cNvSpPr/>
          <p:nvPr/>
        </p:nvSpPr>
        <p:spPr>
          <a:xfrm>
            <a:off x="10440059" y="4844417"/>
            <a:ext cx="268888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29B1EE-93DA-B44C-9D1D-A5CFA9D13C94}"/>
              </a:ext>
            </a:extLst>
          </p:cNvPr>
          <p:cNvSpPr/>
          <p:nvPr/>
        </p:nvSpPr>
        <p:spPr>
          <a:xfrm>
            <a:off x="10465321" y="5116430"/>
            <a:ext cx="491576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07F99-9748-3B40-A41F-D597A07BF080}"/>
              </a:ext>
            </a:extLst>
          </p:cNvPr>
          <p:cNvSpPr/>
          <p:nvPr/>
        </p:nvSpPr>
        <p:spPr>
          <a:xfrm>
            <a:off x="10691643" y="5388443"/>
            <a:ext cx="265253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982A03-DDCE-584C-B7E9-5EE98D6DAD39}"/>
              </a:ext>
            </a:extLst>
          </p:cNvPr>
          <p:cNvSpPr/>
          <p:nvPr/>
        </p:nvSpPr>
        <p:spPr>
          <a:xfrm>
            <a:off x="10465322" y="5660462"/>
            <a:ext cx="721534" cy="182880"/>
          </a:xfrm>
          <a:prstGeom prst="rect">
            <a:avLst/>
          </a:prstGeom>
          <a:solidFill>
            <a:srgbClr val="00BD32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-FR"/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29FD25-1044-E649-A312-EC9DB728FFE1}"/>
              </a:ext>
            </a:extLst>
          </p:cNvPr>
          <p:cNvSpPr/>
          <p:nvPr/>
        </p:nvSpPr>
        <p:spPr>
          <a:xfrm rot="2700000">
            <a:off x="1450619" y="6034950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60EF89-CEE5-B442-92DE-9AC5EF9D7B27}"/>
              </a:ext>
            </a:extLst>
          </p:cNvPr>
          <p:cNvSpPr txBox="1"/>
          <p:nvPr/>
        </p:nvSpPr>
        <p:spPr>
          <a:xfrm>
            <a:off x="1710301" y="5941724"/>
            <a:ext cx="2029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1400">
                <a:latin typeface="Century Gothic" panose="020B0502020202020204" pitchFamily="34" charset="0"/>
              </a:rPr>
              <a:t>EN AVANCE SUR LE CALENDRIER </a:t>
            </a:r>
          </a:p>
        </p:txBody>
      </p:sp>
      <p:sp>
        <p:nvSpPr>
          <p:cNvPr id="33" name="Sun 32">
            <a:extLst>
              <a:ext uri="{FF2B5EF4-FFF2-40B4-BE49-F238E27FC236}">
                <a16:creationId xmlns:a16="http://schemas.microsoft.com/office/drawing/2014/main" id="{F3B74474-C01F-7442-888D-E29C82170034}"/>
              </a:ext>
            </a:extLst>
          </p:cNvPr>
          <p:cNvSpPr/>
          <p:nvPr/>
        </p:nvSpPr>
        <p:spPr>
          <a:xfrm rot="2700000">
            <a:off x="5275300" y="6012089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7C83BF-E9F8-5644-A620-9F79302272DA}"/>
              </a:ext>
            </a:extLst>
          </p:cNvPr>
          <p:cNvSpPr txBox="1"/>
          <p:nvPr/>
        </p:nvSpPr>
        <p:spPr>
          <a:xfrm>
            <a:off x="5535590" y="5941723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1400">
                <a:latin typeface="Century Gothic" panose="020B0502020202020204" pitchFamily="34" charset="0"/>
              </a:rPr>
              <a:t>JALON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6B5758-3E76-EC4A-BBBC-048BCFF7EFB0}"/>
              </a:ext>
            </a:extLst>
          </p:cNvPr>
          <p:cNvSpPr/>
          <p:nvPr/>
        </p:nvSpPr>
        <p:spPr>
          <a:xfrm rot="2700000">
            <a:off x="7036314" y="6012089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1B6E834-B1FD-0247-B211-907B533198A1}"/>
              </a:ext>
            </a:extLst>
          </p:cNvPr>
          <p:cNvSpPr txBox="1"/>
          <p:nvPr/>
        </p:nvSpPr>
        <p:spPr>
          <a:xfrm>
            <a:off x="7296604" y="5941723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1400">
                <a:latin typeface="Century Gothic" panose="020B0502020202020204" pitchFamily="34" charset="0"/>
              </a:rPr>
              <a:t>RISQUÉ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4E35F37-DFA6-C241-BCF0-5CD54470C66C}"/>
              </a:ext>
            </a:extLst>
          </p:cNvPr>
          <p:cNvSpPr/>
          <p:nvPr/>
        </p:nvSpPr>
        <p:spPr>
          <a:xfrm rot="2700000">
            <a:off x="4632627" y="1826636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Sun 37">
            <a:extLst>
              <a:ext uri="{FF2B5EF4-FFF2-40B4-BE49-F238E27FC236}">
                <a16:creationId xmlns:a16="http://schemas.microsoft.com/office/drawing/2014/main" id="{A09129D7-47F0-464A-B504-97B97146D79C}"/>
              </a:ext>
            </a:extLst>
          </p:cNvPr>
          <p:cNvSpPr/>
          <p:nvPr/>
        </p:nvSpPr>
        <p:spPr>
          <a:xfrm rot="2700000">
            <a:off x="7426089" y="2656476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Sun 38">
            <a:extLst>
              <a:ext uri="{FF2B5EF4-FFF2-40B4-BE49-F238E27FC236}">
                <a16:creationId xmlns:a16="http://schemas.microsoft.com/office/drawing/2014/main" id="{9406AAAF-B3A7-C84D-9F22-A598F80E136A}"/>
              </a:ext>
            </a:extLst>
          </p:cNvPr>
          <p:cNvSpPr/>
          <p:nvPr/>
        </p:nvSpPr>
        <p:spPr>
          <a:xfrm rot="2700000">
            <a:off x="8725608" y="3465710"/>
            <a:ext cx="228600" cy="228600"/>
          </a:xfrm>
          <a:prstGeom prst="sun">
            <a:avLst/>
          </a:prstGeom>
          <a:solidFill>
            <a:srgbClr val="FFDE4C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 contourW="12700">
            <a:bevelT w="63500" h="57150" prst="angle"/>
            <a:contourClr>
              <a:srgbClr val="FFC0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0A555A5-82B4-F34B-B99B-5933F604FC24}"/>
              </a:ext>
            </a:extLst>
          </p:cNvPr>
          <p:cNvSpPr/>
          <p:nvPr/>
        </p:nvSpPr>
        <p:spPr>
          <a:xfrm rot="2700000">
            <a:off x="5967585" y="2667442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0F720C4-6348-814A-B887-4E8095E096B2}"/>
              </a:ext>
            </a:extLst>
          </p:cNvPr>
          <p:cNvSpPr/>
          <p:nvPr/>
        </p:nvSpPr>
        <p:spPr>
          <a:xfrm rot="2700000">
            <a:off x="8876243" y="4299521"/>
            <a:ext cx="182880" cy="182880"/>
          </a:xfrm>
          <a:prstGeom prst="rect">
            <a:avLst/>
          </a:prstGeom>
          <a:solidFill>
            <a:srgbClr val="4CEDF0"/>
          </a:solidFill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id="{52B58A96-992E-7B47-9909-0A015E060A9D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D250DFF7-B183-A64A-95DF-E7FFDA8CE1D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E0440E-ED5D-8442-A1C4-14D82905D8B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Planning de projet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Saisir du texte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COMMENTAIRES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nstruction-Project-Execution-Plan-Template_PowerPoint" id="{0641483D-22B4-BB4D-85AF-D5B4FC7DC282}" vid="{E6F4D1A7-706F-6740-BEC2-630336242D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IC-Construction-Project-Execution-Plan-Template_PowerPoint</Template>
  <TotalTime>4</TotalTime>
  <Words>450</Words>
  <Application>Microsoft Macintosh PowerPoint</Application>
  <PresentationFormat>Widescreen</PresentationFormat>
  <Paragraphs>200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Allison Okonczak</cp:lastModifiedBy>
  <cp:revision>4</cp:revision>
  <dcterms:created xsi:type="dcterms:W3CDTF">2021-06-29T16:48:34Z</dcterms:created>
  <dcterms:modified xsi:type="dcterms:W3CDTF">2024-03-14T22:30:20Z</dcterms:modified>
</cp:coreProperties>
</file>