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20" r:id="rId2"/>
    <p:sldId id="327" r:id="rId3"/>
    <p:sldId id="321" r:id="rId4"/>
    <p:sldId id="322" r:id="rId5"/>
    <p:sldId id="324" r:id="rId6"/>
    <p:sldId id="325" r:id="rId7"/>
    <p:sldId id="32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C35"/>
    <a:srgbClr val="00BE32"/>
    <a:srgbClr val="20B9B3"/>
    <a:srgbClr val="F48735"/>
    <a:srgbClr val="F2BEAF"/>
    <a:srgbClr val="B6ECE9"/>
    <a:srgbClr val="E2F4C0"/>
    <a:srgbClr val="00BD9C"/>
    <a:srgbClr val="6AC0F1"/>
    <a:srgbClr val="EB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110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7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68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5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110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57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5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7942&amp;utm_language=FR&amp;utm_source=template-powerpoint&amp;utm_medium=content&amp;utm_campaign=ic-Project+Management+Maturity+Model+Levels-powerpoint-17942-fr&amp;lpa=ic+Project+Management+Maturity+Model+Levels+powerpoint+17942+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7309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PRÉSENTATION DU NIVEAU DE MATURITÉ DE LA GESTION DE PROJET</a:t>
            </a:r>
          </a:p>
        </p:txBody>
      </p:sp>
      <p:pic>
        <p:nvPicPr>
          <p:cNvPr id="4" name="Picture 3" descr="Shape, background pattern&#10;&#10;Description automatically generated">
            <a:extLst>
              <a:ext uri="{FF2B5EF4-FFF2-40B4-BE49-F238E27FC236}">
                <a16:creationId xmlns:a16="http://schemas.microsoft.com/office/drawing/2014/main" id="{8A63947A-0D81-4A42-94F5-BFEC7ABA1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93" y="874100"/>
            <a:ext cx="4800600" cy="580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956E8E-808B-1842-B823-B41F66CD278B}"/>
              </a:ext>
            </a:extLst>
          </p:cNvPr>
          <p:cNvSpPr/>
          <p:nvPr/>
        </p:nvSpPr>
        <p:spPr>
          <a:xfrm>
            <a:off x="870289" y="1598329"/>
            <a:ext cx="5225711" cy="4010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INSTRUCTIONS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50000"/>
              </a:lnSpc>
            </a:pPr>
            <a:r>
              <a:rPr lang="fr-FR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Utilisez ce modèle lorsque vous décrivez le degré de maturité d’un projet à votre organisation. Vous pouvez le personnaliser pour n’importe quel modèle de maturité de projet à cinq ou quatre niveaux. Cet outil vous permet également d’ajouter des notes ou des puces à la diapositive d’introduction de chaque niveau et de d’ajouter votre logo à chaque diapositive.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42CBEA-1816-2D4C-A06B-1CFBA5D9B7C3}"/>
              </a:ext>
            </a:extLst>
          </p:cNvPr>
          <p:cNvCxnSpPr>
            <a:cxnSpLocks/>
          </p:cNvCxnSpPr>
          <p:nvPr/>
        </p:nvCxnSpPr>
        <p:spPr>
          <a:xfrm>
            <a:off x="577516" y="1552074"/>
            <a:ext cx="0" cy="4307305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8EB5A221-FFE5-88C3-26AB-C955A7C932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175" y="180000"/>
            <a:ext cx="2413828" cy="43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1019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NIVEAUX DE MATURITÉ DE LA GESTION DE PROJET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1323621" y="4457398"/>
            <a:ext cx="2834640" cy="1188720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fr-FR" sz="2900">
                <a:latin typeface="Century Gothic" panose="020B0502020202020204" pitchFamily="34" charset="0"/>
              </a:rPr>
              <a:t>Niveau </a:t>
            </a:r>
            <a:r>
              <a:rPr lang="fr-FR" sz="480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84BEACA-D176-EA44-A82A-A6835A32C1E7}"/>
              </a:ext>
            </a:extLst>
          </p:cNvPr>
          <p:cNvSpPr/>
          <p:nvPr/>
        </p:nvSpPr>
        <p:spPr>
          <a:xfrm>
            <a:off x="3229612" y="3624228"/>
            <a:ext cx="2834640" cy="1188720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fr-FR" sz="2900">
                <a:latin typeface="Century Gothic" panose="020B0502020202020204" pitchFamily="34" charset="0"/>
              </a:rPr>
              <a:t>Niveau </a:t>
            </a:r>
            <a:r>
              <a:rPr lang="fr-FR" sz="480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01BCD0E-369F-7440-BE8D-A2AA08F9642C}"/>
              </a:ext>
            </a:extLst>
          </p:cNvPr>
          <p:cNvSpPr/>
          <p:nvPr/>
        </p:nvSpPr>
        <p:spPr>
          <a:xfrm>
            <a:off x="5135603" y="2791058"/>
            <a:ext cx="2834640" cy="1188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fr-FR" sz="2900">
                <a:latin typeface="Century Gothic" panose="020B0502020202020204" pitchFamily="34" charset="0"/>
              </a:rPr>
              <a:t>Niveau </a:t>
            </a:r>
            <a:r>
              <a:rPr lang="fr-FR" sz="480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81F20A4-5D75-A949-91F4-1912C1338A68}"/>
              </a:ext>
            </a:extLst>
          </p:cNvPr>
          <p:cNvSpPr/>
          <p:nvPr/>
        </p:nvSpPr>
        <p:spPr>
          <a:xfrm>
            <a:off x="7041594" y="1957888"/>
            <a:ext cx="2834640" cy="1188720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fr-FR" sz="2900">
                <a:latin typeface="Century Gothic" panose="020B0502020202020204" pitchFamily="34" charset="0"/>
              </a:rPr>
              <a:t>Niveau </a:t>
            </a:r>
            <a:r>
              <a:rPr lang="fr-FR" sz="480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3A1AB2D-7DC7-2E4E-9456-563385870553}"/>
              </a:ext>
            </a:extLst>
          </p:cNvPr>
          <p:cNvSpPr/>
          <p:nvPr/>
        </p:nvSpPr>
        <p:spPr>
          <a:xfrm>
            <a:off x="8947585" y="951759"/>
            <a:ext cx="2834640" cy="1188720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fr-FR" sz="2900">
                <a:latin typeface="Century Gothic" panose="020B0502020202020204" pitchFamily="34" charset="0"/>
              </a:rPr>
              <a:t>Niveau </a:t>
            </a:r>
            <a:r>
              <a:rPr lang="fr-FR" sz="4800">
                <a:latin typeface="Century Gothic" panose="020B0502020202020204" pitchFamily="34" charset="0"/>
              </a:rPr>
              <a:t>5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BA75C8C-4729-6B43-94B5-2655FD1169D6}"/>
              </a:ext>
            </a:extLst>
          </p:cNvPr>
          <p:cNvCxnSpPr>
            <a:cxnSpLocks/>
          </p:cNvCxnSpPr>
          <p:nvPr/>
        </p:nvCxnSpPr>
        <p:spPr>
          <a:xfrm flipV="1">
            <a:off x="1049363" y="1124718"/>
            <a:ext cx="0" cy="4826903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AF8527-4E6D-D94A-9156-6F1D70A00690}"/>
              </a:ext>
            </a:extLst>
          </p:cNvPr>
          <p:cNvCxnSpPr>
            <a:cxnSpLocks/>
          </p:cNvCxnSpPr>
          <p:nvPr/>
        </p:nvCxnSpPr>
        <p:spPr>
          <a:xfrm>
            <a:off x="1049363" y="5951621"/>
            <a:ext cx="10819414" cy="0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0" scaled="0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740A961-F81D-DA47-A1D8-79A72B2EDC30}"/>
              </a:ext>
            </a:extLst>
          </p:cNvPr>
          <p:cNvSpPr/>
          <p:nvPr/>
        </p:nvSpPr>
        <p:spPr>
          <a:xfrm>
            <a:off x="866274" y="5739063"/>
            <a:ext cx="360947" cy="360947"/>
          </a:xfrm>
          <a:prstGeom prst="ellipse">
            <a:avLst/>
          </a:prstGeom>
          <a:solidFill>
            <a:srgbClr val="D24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C2A9D-2B10-3545-9CB5-BA856453694C}"/>
              </a:ext>
            </a:extLst>
          </p:cNvPr>
          <p:cNvSpPr txBox="1"/>
          <p:nvPr/>
        </p:nvSpPr>
        <p:spPr>
          <a:xfrm rot="16200000">
            <a:off x="-705531" y="3093030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3200" spc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MATURITÉ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7D89F-B878-6D4A-9C1A-A413BB6567FF}"/>
              </a:ext>
            </a:extLst>
          </p:cNvPr>
          <p:cNvSpPr txBox="1"/>
          <p:nvPr/>
        </p:nvSpPr>
        <p:spPr>
          <a:xfrm>
            <a:off x="5188504" y="6011161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3200" spc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DURÉE</a:t>
            </a:r>
          </a:p>
        </p:txBody>
      </p:sp>
    </p:spTree>
    <p:extLst>
      <p:ext uri="{BB962C8B-B14F-4D97-AF65-F5344CB8AC3E}">
        <p14:creationId xmlns:p14="http://schemas.microsoft.com/office/powerpoint/2010/main" val="26355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33A4A875-F70E-4F47-9EA7-0F1DE4C82FAE}"/>
              </a:ext>
            </a:extLst>
          </p:cNvPr>
          <p:cNvSpPr/>
          <p:nvPr/>
        </p:nvSpPr>
        <p:spPr>
          <a:xfrm>
            <a:off x="494197" y="820982"/>
            <a:ext cx="10972800" cy="738478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fr-FR" sz="4400">
                <a:latin typeface="Century Gothic" panose="020B0502020202020204" pitchFamily="34" charset="0"/>
              </a:rPr>
              <a:t>SAISIR DU TEXTE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B979EE6-CC5A-104B-AC3C-55156CE7AE0F}"/>
              </a:ext>
            </a:extLst>
          </p:cNvPr>
          <p:cNvSpPr/>
          <p:nvPr/>
        </p:nvSpPr>
        <p:spPr>
          <a:xfrm>
            <a:off x="494197" y="1559170"/>
            <a:ext cx="10972800" cy="548640"/>
          </a:xfrm>
          <a:prstGeom prst="rect">
            <a:avLst/>
          </a:prstGeom>
          <a:gradFill>
            <a:gsLst>
              <a:gs pos="14000">
                <a:srgbClr val="D24C35"/>
              </a:gs>
              <a:gs pos="100000">
                <a:srgbClr val="F2BEAF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fr-FR" sz="2800">
                <a:solidFill>
                  <a:schemeClr val="tx1"/>
                </a:solidFill>
                <a:latin typeface="Century Gothic" panose="020B0502020202020204" pitchFamily="34" charset="0"/>
              </a:rPr>
              <a:t>sous-rubrique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2BED20C-3D29-B14E-81BD-3515BF416363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Première puce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Deuxième puce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Troisième puce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F0577-C938-7048-93E7-8B15B5B427FC}"/>
              </a:ext>
            </a:extLst>
          </p:cNvPr>
          <p:cNvSpPr txBox="1"/>
          <p:nvPr/>
        </p:nvSpPr>
        <p:spPr>
          <a:xfrm>
            <a:off x="725003" y="808688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fr-FR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Niveau un</a:t>
            </a:r>
          </a:p>
        </p:txBody>
      </p:sp>
    </p:spTree>
    <p:extLst>
      <p:ext uri="{BB962C8B-B14F-4D97-AF65-F5344CB8AC3E}">
        <p14:creationId xmlns:p14="http://schemas.microsoft.com/office/powerpoint/2010/main" val="37362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F0B6E772-4783-3B41-BF4B-9DCB9137D4E0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fr-FR" sz="4400" dirty="0">
                <a:latin typeface="Century Gothic" panose="020B0502020202020204" pitchFamily="34" charset="0"/>
              </a:rPr>
              <a:t>SAISIR DU TEXTE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7F68E7-3D08-2C4F-9410-DA4AB807CD25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9000">
                <a:srgbClr val="F48735"/>
              </a:gs>
              <a:gs pos="100000">
                <a:srgbClr val="FFC19B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fr-FR" sz="2800">
                <a:solidFill>
                  <a:schemeClr val="tx1"/>
                </a:solidFill>
                <a:latin typeface="Century Gothic" panose="020B0502020202020204" pitchFamily="34" charset="0"/>
              </a:rPr>
              <a:t>sous-rubrique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098923-4218-0847-94E5-DB01333C8CDE}"/>
              </a:ext>
            </a:extLst>
          </p:cNvPr>
          <p:cNvSpPr txBox="1"/>
          <p:nvPr/>
        </p:nvSpPr>
        <p:spPr>
          <a:xfrm>
            <a:off x="725003" y="808687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fr-FR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Niveau deux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22A1FD-2026-8F43-BB54-D461FBDBAD58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Première puce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Deuxième puce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Troisième puce</a:t>
            </a:r>
          </a:p>
        </p:txBody>
      </p:sp>
    </p:spTree>
    <p:extLst>
      <p:ext uri="{BB962C8B-B14F-4D97-AF65-F5344CB8AC3E}">
        <p14:creationId xmlns:p14="http://schemas.microsoft.com/office/powerpoint/2010/main" val="21780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30400" rtlCol="0" anchor="b" anchorCtr="0"/>
          <a:lstStyle/>
          <a:p>
            <a:pPr algn="r" rtl="0"/>
            <a:r>
              <a:rPr lang="fr-FR" sz="4400" dirty="0">
                <a:latin typeface="Century Gothic" panose="020B0502020202020204" pitchFamily="34" charset="0"/>
              </a:rPr>
              <a:t> SAISIR DU TEXTE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98833-47A7-AE44-9B8E-6CF9DC3D8BD6}"/>
              </a:ext>
            </a:extLst>
          </p:cNvPr>
          <p:cNvSpPr/>
          <p:nvPr/>
        </p:nvSpPr>
        <p:spPr>
          <a:xfrm>
            <a:off x="494197" y="1552202"/>
            <a:ext cx="10972800" cy="548640"/>
          </a:xfrm>
          <a:prstGeom prst="rect">
            <a:avLst/>
          </a:prstGeom>
          <a:gradFill>
            <a:gsLst>
              <a:gs pos="2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fr-FR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sous-rubrique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042E8B-E71F-B943-8D1A-A606FE0E98A2}"/>
              </a:ext>
            </a:extLst>
          </p:cNvPr>
          <p:cNvSpPr txBox="1"/>
          <p:nvPr/>
        </p:nvSpPr>
        <p:spPr>
          <a:xfrm>
            <a:off x="725003" y="806926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fr-FR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Niveau trois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20F801-0B5E-604C-A95B-000A7DDE5424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Première puce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Deuxième puce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Troisième puce</a:t>
            </a:r>
          </a:p>
        </p:txBody>
      </p:sp>
    </p:spTree>
    <p:extLst>
      <p:ext uri="{BB962C8B-B14F-4D97-AF65-F5344CB8AC3E}">
        <p14:creationId xmlns:p14="http://schemas.microsoft.com/office/powerpoint/2010/main" val="129080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0A0D0A0-5A89-8545-A703-28527FD02657}"/>
              </a:ext>
            </a:extLst>
          </p:cNvPr>
          <p:cNvSpPr/>
          <p:nvPr/>
        </p:nvSpPr>
        <p:spPr>
          <a:xfrm>
            <a:off x="494197" y="808687"/>
            <a:ext cx="10972800" cy="738478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fr-FR" sz="4400">
                <a:ln w="15875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SAISIR DU TEXTE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B027E8-A01A-9B44-A0F2-CB4A8F83E786}"/>
              </a:ext>
            </a:extLst>
          </p:cNvPr>
          <p:cNvSpPr/>
          <p:nvPr/>
        </p:nvSpPr>
        <p:spPr>
          <a:xfrm>
            <a:off x="494197" y="1546875"/>
            <a:ext cx="10972800" cy="548640"/>
          </a:xfrm>
          <a:prstGeom prst="rect">
            <a:avLst/>
          </a:prstGeom>
          <a:gradFill>
            <a:gsLst>
              <a:gs pos="28000">
                <a:srgbClr val="20B9B3"/>
              </a:gs>
              <a:gs pos="100000">
                <a:srgbClr val="B6ECE9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fr-FR" sz="2800">
                <a:solidFill>
                  <a:schemeClr val="tx1"/>
                </a:solidFill>
                <a:latin typeface="Century Gothic" panose="020B0502020202020204" pitchFamily="34" charset="0"/>
              </a:rPr>
              <a:t>sous-rubrique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78B303-6856-D646-AD01-2C4F89A11818}"/>
              </a:ext>
            </a:extLst>
          </p:cNvPr>
          <p:cNvSpPr txBox="1"/>
          <p:nvPr/>
        </p:nvSpPr>
        <p:spPr>
          <a:xfrm>
            <a:off x="725003" y="8020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fr-FR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Niveau quatre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05F2AF-41D9-2740-A420-6382BCFBDDFB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Première puce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Deuxième puce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Troisième puce</a:t>
            </a:r>
          </a:p>
        </p:txBody>
      </p:sp>
    </p:spTree>
    <p:extLst>
      <p:ext uri="{BB962C8B-B14F-4D97-AF65-F5344CB8AC3E}">
        <p14:creationId xmlns:p14="http://schemas.microsoft.com/office/powerpoint/2010/main" val="31100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10E4FDE-2BBE-EA43-9078-41467D41BE07}"/>
              </a:ext>
            </a:extLst>
          </p:cNvPr>
          <p:cNvSpPr/>
          <p:nvPr/>
        </p:nvSpPr>
        <p:spPr>
          <a:xfrm>
            <a:off x="494197" y="808688"/>
            <a:ext cx="10972800" cy="738478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fr-FR" sz="4400">
                <a:latin typeface="Century Gothic" panose="020B0502020202020204" pitchFamily="34" charset="0"/>
              </a:rPr>
              <a:t>SAISIR DU TEXTE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94103C-4CF7-794B-969B-83C5AE92C646}"/>
              </a:ext>
            </a:extLst>
          </p:cNvPr>
          <p:cNvSpPr/>
          <p:nvPr/>
        </p:nvSpPr>
        <p:spPr>
          <a:xfrm>
            <a:off x="494197" y="1546876"/>
            <a:ext cx="10972800" cy="548640"/>
          </a:xfrm>
          <a:prstGeom prst="rect">
            <a:avLst/>
          </a:prstGeom>
          <a:gradFill>
            <a:gsLst>
              <a:gs pos="35000">
                <a:srgbClr val="00BE32"/>
              </a:gs>
              <a:gs pos="100000">
                <a:srgbClr val="E2F4C0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fr-FR" sz="2800">
                <a:solidFill>
                  <a:schemeClr val="tx1"/>
                </a:solidFill>
                <a:latin typeface="Century Gothic" panose="020B0502020202020204" pitchFamily="34" charset="0"/>
              </a:rPr>
              <a:t>sous-rubrique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AFF7C4E-55F5-C243-9F3B-D86E37EF9877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Première puce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Deuxième puce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Century Gothic" panose="020B0502020202020204" pitchFamily="34" charset="0"/>
              </a:rPr>
              <a:t>Troisième puce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47BE9A-5E51-3E4D-BA36-04239184B3A3}"/>
              </a:ext>
            </a:extLst>
          </p:cNvPr>
          <p:cNvSpPr txBox="1"/>
          <p:nvPr/>
        </p:nvSpPr>
        <p:spPr>
          <a:xfrm>
            <a:off x="725003" y="804940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fr-FR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Niveau cinq</a:t>
            </a:r>
          </a:p>
        </p:txBody>
      </p:sp>
    </p:spTree>
    <p:extLst>
      <p:ext uri="{BB962C8B-B14F-4D97-AF65-F5344CB8AC3E}">
        <p14:creationId xmlns:p14="http://schemas.microsoft.com/office/powerpoint/2010/main" val="21763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99077AB-E260-4EB0-8263-848C85E8B6EB}" vid="{FF925A25-836C-4E47-9E75-88ED6AF92D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IC-Agile-Maturity-Assessment-Presentation-Template_PowerPoint - sr edit</Template>
  <TotalTime>3215</TotalTime>
  <Words>279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20</cp:revision>
  <cp:lastPrinted>2020-08-31T22:23:58Z</cp:lastPrinted>
  <dcterms:created xsi:type="dcterms:W3CDTF">2021-07-27T17:38:02Z</dcterms:created>
  <dcterms:modified xsi:type="dcterms:W3CDTF">2024-03-07T23:30:10Z</dcterms:modified>
</cp:coreProperties>
</file>