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0"/>
  </p:notesMasterIdLst>
  <p:sldIdLst>
    <p:sldId id="342" r:id="rId2"/>
    <p:sldId id="353" r:id="rId3"/>
    <p:sldId id="354" r:id="rId4"/>
    <p:sldId id="367" r:id="rId5"/>
    <p:sldId id="355" r:id="rId6"/>
    <p:sldId id="368" r:id="rId7"/>
    <p:sldId id="369" r:id="rId8"/>
    <p:sldId id="370" r:id="rId9"/>
    <p:sldId id="371" r:id="rId10"/>
    <p:sldId id="372" r:id="rId11"/>
    <p:sldId id="373" r:id="rId12"/>
    <p:sldId id="376" r:id="rId13"/>
    <p:sldId id="377" r:id="rId14"/>
    <p:sldId id="378" r:id="rId15"/>
    <p:sldId id="379" r:id="rId16"/>
    <p:sldId id="374" r:id="rId17"/>
    <p:sldId id="375" r:id="rId18"/>
    <p:sldId id="29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4F4F"/>
    <a:srgbClr val="6A6A6A"/>
    <a:srgbClr val="484848"/>
    <a:srgbClr val="FFF1CE"/>
    <a:srgbClr val="8BEDF2"/>
    <a:srgbClr val="CEDA9F"/>
    <a:srgbClr val="FFDBD1"/>
    <a:srgbClr val="E7CDA0"/>
    <a:srgbClr val="E7DBBB"/>
    <a:srgbClr val="F3E5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5" autoAdjust="0"/>
    <p:restoredTop sz="86447"/>
  </p:normalViewPr>
  <p:slideViewPr>
    <p:cSldViewPr snapToGrid="0" snapToObjects="1">
      <p:cViewPr varScale="1">
        <p:scale>
          <a:sx n="128" d="100"/>
          <a:sy n="128" d="100"/>
        </p:scale>
        <p:origin x="456" y="168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13" Type="http://schemas.openxmlformats.org/officeDocument/2006/relationships/slide" Target="slides/slide14.xml"/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12" Type="http://schemas.openxmlformats.org/officeDocument/2006/relationships/slide" Target="slides/slide13.xml"/><Relationship Id="rId17" Type="http://schemas.openxmlformats.org/officeDocument/2006/relationships/slide" Target="slides/slide18.xml"/><Relationship Id="rId2" Type="http://schemas.openxmlformats.org/officeDocument/2006/relationships/slide" Target="slides/slide3.xml"/><Relationship Id="rId16" Type="http://schemas.openxmlformats.org/officeDocument/2006/relationships/slide" Target="slides/slide17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11" Type="http://schemas.openxmlformats.org/officeDocument/2006/relationships/slide" Target="slides/slide12.xml"/><Relationship Id="rId5" Type="http://schemas.openxmlformats.org/officeDocument/2006/relationships/slide" Target="slides/slide6.xml"/><Relationship Id="rId15" Type="http://schemas.openxmlformats.org/officeDocument/2006/relationships/slide" Target="slides/slide16.xml"/><Relationship Id="rId10" Type="http://schemas.openxmlformats.org/officeDocument/2006/relationships/slide" Target="slides/slide11.xml"/><Relationship Id="rId4" Type="http://schemas.openxmlformats.org/officeDocument/2006/relationships/slide" Target="slides/slide5.xml"/><Relationship Id="rId9" Type="http://schemas.openxmlformats.org/officeDocument/2006/relationships/slide" Target="slides/slide10.xml"/><Relationship Id="rId14" Type="http://schemas.openxmlformats.org/officeDocument/2006/relationships/slide" Target="slides/slide1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4/3/24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207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991280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932953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70146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923801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850761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819069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242789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884845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44231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329088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991227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638481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81703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890046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941122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05201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4/3/24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4/3/24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4/3/24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4/3/24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s://fr.smartsheet.com/try-it?trp=17966&amp;utm_language=FR&amp;utm_source=template-powerpoint&amp;utm_medium=content&amp;utm_campaign=ic-Brand+Communication+Presentation+Plan-powerpoint-17966-fr&amp;lpa=ic+Brand+Communication+Presentation+Plan+powerpoint+17966+fr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sv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sv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sv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sv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3.sv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sv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8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">
            <a:extLst>
              <a:ext uri="{FF2B5EF4-FFF2-40B4-BE49-F238E27FC236}">
                <a16:creationId xmlns:a16="http://schemas.microsoft.com/office/drawing/2014/main" id="{1AE65A14-F267-A448-B5E0-4329D1561F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74613" y="253847"/>
            <a:ext cx="4997547" cy="6042008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56431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22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MODÈLE DE PRÉSENTATION DU PLAN DE COMMUNICATION DE MARQUE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dirty="0">
                <a:solidFill>
                  <a:schemeClr val="bg1"/>
                </a:solidFill>
                <a:latin typeface="Century Gothic" panose="020B0502020202020204" pitchFamily="34" charset="0"/>
              </a:rPr>
              <a:t>PLAN DE COMMUNICATION DE MARQUE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15002CF0-EA59-CE43-9D0C-B9955C66D425}"/>
              </a:ext>
            </a:extLst>
          </p:cNvPr>
          <p:cNvSpPr txBox="1"/>
          <p:nvPr/>
        </p:nvSpPr>
        <p:spPr>
          <a:xfrm>
            <a:off x="552992" y="1801243"/>
            <a:ext cx="115319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4400" dirty="0">
                <a:latin typeface="Century Gothic" panose="020B0502020202020204" pitchFamily="34" charset="0"/>
              </a:rPr>
              <a:t>PLAN DE COMMUNICATION DE MARQUE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202D8FA-97A9-1F4C-B19E-615D761DF0CF}"/>
              </a:ext>
            </a:extLst>
          </p:cNvPr>
          <p:cNvSpPr txBox="1"/>
          <p:nvPr/>
        </p:nvSpPr>
        <p:spPr>
          <a:xfrm>
            <a:off x="552992" y="2983645"/>
            <a:ext cx="8138087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360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[ VOTRE ORGANISATION ]</a:t>
            </a:r>
          </a:p>
          <a:p>
            <a:pPr rtl="0"/>
            <a:r>
              <a:rPr lang="fr-FR" sz="2000">
                <a:solidFill>
                  <a:schemeClr val="tx2"/>
                </a:solidFill>
                <a:latin typeface="Century Gothic" panose="020B0502020202020204" pitchFamily="34" charset="0"/>
              </a:rPr>
              <a:t> </a:t>
            </a:r>
          </a:p>
          <a:p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rtl="0"/>
            <a:r>
              <a:rPr lang="fr-FR" sz="1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1111 Main Street</a:t>
            </a:r>
          </a:p>
          <a:p>
            <a:pPr rtl="0"/>
            <a:r>
              <a:rPr lang="fr-FR" sz="1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Ville, État 12345</a:t>
            </a:r>
          </a:p>
          <a:p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rtl="0"/>
            <a:r>
              <a:rPr lang="fr-FR" sz="1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000-000-0000</a:t>
            </a:r>
          </a:p>
          <a:p>
            <a:pPr rtl="0"/>
            <a:r>
              <a:rPr lang="fr-FR" sz="1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Adresse e-mail</a:t>
            </a:r>
          </a:p>
          <a:p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rtl="0"/>
            <a:r>
              <a:rPr lang="fr-FR" sz="140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Nom de l’auteur</a:t>
            </a:r>
          </a:p>
          <a:p>
            <a:pPr rtl="0"/>
            <a:r>
              <a:rPr lang="fr-FR" sz="140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00/00/0000</a:t>
            </a:r>
          </a:p>
          <a:p>
            <a:pPr rtl="0"/>
            <a:r>
              <a:rPr lang="fr-FR" sz="140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 </a:t>
            </a:r>
          </a:p>
        </p:txBody>
      </p: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CA3131A8-9212-A843-9129-EE771E22C0FA}"/>
              </a:ext>
            </a:extLst>
          </p:cNvPr>
          <p:cNvCxnSpPr>
            <a:cxnSpLocks/>
          </p:cNvCxnSpPr>
          <p:nvPr/>
        </p:nvCxnSpPr>
        <p:spPr>
          <a:xfrm>
            <a:off x="552992" y="2632087"/>
            <a:ext cx="110709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" name="Picture 1">
            <a:hlinkClick r:id="rId4"/>
            <a:extLst>
              <a:ext uri="{FF2B5EF4-FFF2-40B4-BE49-F238E27FC236}">
                <a16:creationId xmlns:a16="http://schemas.microsoft.com/office/drawing/2014/main" id="{A262F6EC-1407-2FA7-68F7-D76D87D373E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98689" y="100153"/>
            <a:ext cx="2493893" cy="457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BED5"/>
            </a:gs>
            <a:gs pos="100000">
              <a:srgbClr val="EEE2F7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484848"/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</a:rPr>
              <a:t>CANAUX MÉDIATIQUES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41889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3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6. CANAUX MÉDIATIQUES</a:t>
            </a:r>
          </a:p>
        </p:txBody>
      </p:sp>
      <p:pic>
        <p:nvPicPr>
          <p:cNvPr id="8" name="Graphic 7" descr="Online Network with solid fill">
            <a:extLst>
              <a:ext uri="{FF2B5EF4-FFF2-40B4-BE49-F238E27FC236}">
                <a16:creationId xmlns:a16="http://schemas.microsoft.com/office/drawing/2014/main" id="{72956F95-6DA7-5146-9209-07B90796D5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9332161" y="3429000"/>
            <a:ext cx="2795954" cy="279595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4F0FC30-93FE-C548-A8F1-3908088EEC39}"/>
              </a:ext>
            </a:extLst>
          </p:cNvPr>
          <p:cNvSpPr txBox="1"/>
          <p:nvPr/>
        </p:nvSpPr>
        <p:spPr>
          <a:xfrm>
            <a:off x="808892" y="1043354"/>
            <a:ext cx="8654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>
                <a:latin typeface="Century Gothic" panose="020B0502020202020204" pitchFamily="34" charset="0"/>
              </a:rPr>
              <a:t>Description</a:t>
            </a:r>
          </a:p>
        </p:txBody>
      </p:sp>
    </p:spTree>
    <p:extLst>
      <p:ext uri="{BB962C8B-B14F-4D97-AF65-F5344CB8AC3E}">
        <p14:creationId xmlns:p14="http://schemas.microsoft.com/office/powerpoint/2010/main" val="42910686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7CDA0"/>
            </a:gs>
            <a:gs pos="100000">
              <a:srgbClr val="FFF1CE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484848"/>
              </a:gs>
              <a:gs pos="50000">
                <a:srgbClr val="6A6A6A"/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</a:rPr>
              <a:t>STRATÉGIE CRÉATIVE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45608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3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7. STRATÉGIE MÉDIATIQUE</a:t>
            </a:r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9F876503-E9CE-AC4A-B5C2-83991F2C573E}"/>
              </a:ext>
            </a:extLst>
          </p:cNvPr>
          <p:cNvSpPr/>
          <p:nvPr/>
        </p:nvSpPr>
        <p:spPr>
          <a:xfrm>
            <a:off x="9642407" y="4553295"/>
            <a:ext cx="1070962" cy="1929656"/>
          </a:xfrm>
          <a:custGeom>
            <a:avLst/>
            <a:gdLst>
              <a:gd name="connsiteX0" fmla="*/ 918490 w 1070962"/>
              <a:gd name="connsiteY0" fmla="*/ 1595015 h 1929656"/>
              <a:gd name="connsiteX1" fmla="*/ 976739 w 1070962"/>
              <a:gd name="connsiteY1" fmla="*/ 1497448 h 1929656"/>
              <a:gd name="connsiteX2" fmla="*/ 976739 w 1070962"/>
              <a:gd name="connsiteY2" fmla="*/ 1487837 h 1929656"/>
              <a:gd name="connsiteX3" fmla="*/ 889365 w 1070962"/>
              <a:gd name="connsiteY3" fmla="*/ 1378911 h 1929656"/>
              <a:gd name="connsiteX4" fmla="*/ 889365 w 1070962"/>
              <a:gd name="connsiteY4" fmla="*/ 1259792 h 1929656"/>
              <a:gd name="connsiteX5" fmla="*/ 934508 w 1070962"/>
              <a:gd name="connsiteY5" fmla="*/ 958062 h 1929656"/>
              <a:gd name="connsiteX6" fmla="*/ 672388 w 1070962"/>
              <a:gd name="connsiteY6" fmla="*/ 730308 h 1929656"/>
              <a:gd name="connsiteX7" fmla="*/ 614139 w 1070962"/>
              <a:gd name="connsiteY7" fmla="*/ 662157 h 1929656"/>
              <a:gd name="connsiteX8" fmla="*/ 707920 w 1070962"/>
              <a:gd name="connsiteY8" fmla="*/ 681088 h 1929656"/>
              <a:gd name="connsiteX9" fmla="*/ 817719 w 1070962"/>
              <a:gd name="connsiteY9" fmla="*/ 725648 h 1929656"/>
              <a:gd name="connsiteX10" fmla="*/ 960138 w 1070962"/>
              <a:gd name="connsiteY10" fmla="*/ 721571 h 1929656"/>
              <a:gd name="connsiteX11" fmla="*/ 1065860 w 1070962"/>
              <a:gd name="connsiteY11" fmla="*/ 509544 h 1929656"/>
              <a:gd name="connsiteX12" fmla="*/ 841601 w 1070962"/>
              <a:gd name="connsiteY12" fmla="*/ 316449 h 1929656"/>
              <a:gd name="connsiteX13" fmla="*/ 833738 w 1070962"/>
              <a:gd name="connsiteY13" fmla="*/ 261404 h 1929656"/>
              <a:gd name="connsiteX14" fmla="*/ 649088 w 1070962"/>
              <a:gd name="connsiteY14" fmla="*/ 126848 h 1929656"/>
              <a:gd name="connsiteX15" fmla="*/ 637147 w 1070962"/>
              <a:gd name="connsiteY15" fmla="*/ 10350 h 1929656"/>
              <a:gd name="connsiteX16" fmla="*/ 93683 w 1070962"/>
              <a:gd name="connsiteY16" fmla="*/ 296353 h 1929656"/>
              <a:gd name="connsiteX17" fmla="*/ 85529 w 1070962"/>
              <a:gd name="connsiteY17" fmla="*/ 966217 h 1929656"/>
              <a:gd name="connsiteX18" fmla="*/ 189212 w 1070962"/>
              <a:gd name="connsiteY18" fmla="*/ 1228338 h 1929656"/>
              <a:gd name="connsiteX19" fmla="*/ 189212 w 1070962"/>
              <a:gd name="connsiteY19" fmla="*/ 1378911 h 1929656"/>
              <a:gd name="connsiteX20" fmla="*/ 101838 w 1070962"/>
              <a:gd name="connsiteY20" fmla="*/ 1487837 h 1929656"/>
              <a:gd name="connsiteX21" fmla="*/ 101838 w 1070962"/>
              <a:gd name="connsiteY21" fmla="*/ 1497448 h 1929656"/>
              <a:gd name="connsiteX22" fmla="*/ 160087 w 1070962"/>
              <a:gd name="connsiteY22" fmla="*/ 1595015 h 1929656"/>
              <a:gd name="connsiteX23" fmla="*/ 160087 w 1070962"/>
              <a:gd name="connsiteY23" fmla="*/ 1696660 h 1929656"/>
              <a:gd name="connsiteX24" fmla="*/ 43589 w 1070962"/>
              <a:gd name="connsiteY24" fmla="*/ 1696660 h 1929656"/>
              <a:gd name="connsiteX25" fmla="*/ 43589 w 1070962"/>
              <a:gd name="connsiteY25" fmla="*/ 1929656 h 1929656"/>
              <a:gd name="connsiteX26" fmla="*/ 1033823 w 1070962"/>
              <a:gd name="connsiteY26" fmla="*/ 1929656 h 1929656"/>
              <a:gd name="connsiteX27" fmla="*/ 1033823 w 1070962"/>
              <a:gd name="connsiteY27" fmla="*/ 1696660 h 1929656"/>
              <a:gd name="connsiteX28" fmla="*/ 917325 w 1070962"/>
              <a:gd name="connsiteY28" fmla="*/ 1696660 h 1929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070962" h="1929656">
                <a:moveTo>
                  <a:pt x="918490" y="1595015"/>
                </a:moveTo>
                <a:cubicBezTo>
                  <a:pt x="954124" y="1575420"/>
                  <a:pt x="976398" y="1538112"/>
                  <a:pt x="976739" y="1497448"/>
                </a:cubicBezTo>
                <a:lnTo>
                  <a:pt x="976739" y="1487837"/>
                </a:lnTo>
                <a:cubicBezTo>
                  <a:pt x="976427" y="1435649"/>
                  <a:pt x="940243" y="1390538"/>
                  <a:pt x="889365" y="1378911"/>
                </a:cubicBezTo>
                <a:lnTo>
                  <a:pt x="889365" y="1259792"/>
                </a:lnTo>
                <a:cubicBezTo>
                  <a:pt x="963735" y="1177451"/>
                  <a:pt x="981521" y="1058562"/>
                  <a:pt x="934508" y="958062"/>
                </a:cubicBezTo>
                <a:cubicBezTo>
                  <a:pt x="898977" y="877096"/>
                  <a:pt x="732093" y="763219"/>
                  <a:pt x="672388" y="730308"/>
                </a:cubicBezTo>
                <a:cubicBezTo>
                  <a:pt x="645450" y="715283"/>
                  <a:pt x="624784" y="691107"/>
                  <a:pt x="614139" y="662157"/>
                </a:cubicBezTo>
                <a:cubicBezTo>
                  <a:pt x="641245" y="681603"/>
                  <a:pt x="675390" y="688497"/>
                  <a:pt x="707920" y="681088"/>
                </a:cubicBezTo>
                <a:cubicBezTo>
                  <a:pt x="760053" y="662157"/>
                  <a:pt x="805196" y="710212"/>
                  <a:pt x="817719" y="725648"/>
                </a:cubicBezTo>
                <a:cubicBezTo>
                  <a:pt x="850047" y="761472"/>
                  <a:pt x="908005" y="743706"/>
                  <a:pt x="960138" y="721571"/>
                </a:cubicBezTo>
                <a:cubicBezTo>
                  <a:pt x="1042138" y="685891"/>
                  <a:pt x="1086707" y="596507"/>
                  <a:pt x="1065860" y="509544"/>
                </a:cubicBezTo>
                <a:cubicBezTo>
                  <a:pt x="1064404" y="464984"/>
                  <a:pt x="841601" y="316449"/>
                  <a:pt x="841601" y="316449"/>
                </a:cubicBezTo>
                <a:lnTo>
                  <a:pt x="833738" y="261404"/>
                </a:lnTo>
                <a:cubicBezTo>
                  <a:pt x="833738" y="251792"/>
                  <a:pt x="799371" y="152478"/>
                  <a:pt x="649088" y="126848"/>
                </a:cubicBezTo>
                <a:cubicBezTo>
                  <a:pt x="649088" y="126848"/>
                  <a:pt x="676174" y="29572"/>
                  <a:pt x="637147" y="10350"/>
                </a:cubicBezTo>
                <a:cubicBezTo>
                  <a:pt x="555598" y="-27220"/>
                  <a:pt x="258528" y="30737"/>
                  <a:pt x="93683" y="296353"/>
                </a:cubicBezTo>
                <a:cubicBezTo>
                  <a:pt x="-28348" y="492944"/>
                  <a:pt x="-31261" y="730891"/>
                  <a:pt x="85529" y="966217"/>
                </a:cubicBezTo>
                <a:cubicBezTo>
                  <a:pt x="114653" y="1024466"/>
                  <a:pt x="189212" y="1140964"/>
                  <a:pt x="189212" y="1228338"/>
                </a:cubicBezTo>
                <a:lnTo>
                  <a:pt x="189212" y="1378911"/>
                </a:lnTo>
                <a:cubicBezTo>
                  <a:pt x="138334" y="1390538"/>
                  <a:pt x="102150" y="1435649"/>
                  <a:pt x="101838" y="1487837"/>
                </a:cubicBezTo>
                <a:lnTo>
                  <a:pt x="101838" y="1497448"/>
                </a:lnTo>
                <a:cubicBezTo>
                  <a:pt x="102179" y="1538112"/>
                  <a:pt x="124453" y="1575420"/>
                  <a:pt x="160087" y="1595015"/>
                </a:cubicBezTo>
                <a:lnTo>
                  <a:pt x="160087" y="1696660"/>
                </a:lnTo>
                <a:lnTo>
                  <a:pt x="43589" y="1696660"/>
                </a:lnTo>
                <a:lnTo>
                  <a:pt x="43589" y="1929656"/>
                </a:lnTo>
                <a:lnTo>
                  <a:pt x="1033823" y="1929656"/>
                </a:lnTo>
                <a:lnTo>
                  <a:pt x="1033823" y="1696660"/>
                </a:lnTo>
                <a:lnTo>
                  <a:pt x="917325" y="1696660"/>
                </a:lnTo>
                <a:close/>
              </a:path>
            </a:pathLst>
          </a:custGeom>
          <a:solidFill>
            <a:srgbClr val="4F4F4F"/>
          </a:solidFill>
          <a:ln w="2907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00D8C592-673C-834E-A6B2-E40636ED1753}"/>
              </a:ext>
            </a:extLst>
          </p:cNvPr>
          <p:cNvSpPr/>
          <p:nvPr/>
        </p:nvSpPr>
        <p:spPr>
          <a:xfrm>
            <a:off x="10793893" y="5317971"/>
            <a:ext cx="990233" cy="1164980"/>
          </a:xfrm>
          <a:custGeom>
            <a:avLst/>
            <a:gdLst>
              <a:gd name="connsiteX0" fmla="*/ 873736 w 990233"/>
              <a:gd name="connsiteY0" fmla="*/ 931985 h 1164980"/>
              <a:gd name="connsiteX1" fmla="*/ 873736 w 990233"/>
              <a:gd name="connsiteY1" fmla="*/ 830340 h 1164980"/>
              <a:gd name="connsiteX2" fmla="*/ 931985 w 990233"/>
              <a:gd name="connsiteY2" fmla="*/ 732773 h 1164980"/>
              <a:gd name="connsiteX3" fmla="*/ 931985 w 990233"/>
              <a:gd name="connsiteY3" fmla="*/ 723162 h 1164980"/>
              <a:gd name="connsiteX4" fmla="*/ 820438 w 990233"/>
              <a:gd name="connsiteY4" fmla="*/ 611615 h 1164980"/>
              <a:gd name="connsiteX5" fmla="*/ 787818 w 990233"/>
              <a:gd name="connsiteY5" fmla="*/ 611615 h 1164980"/>
              <a:gd name="connsiteX6" fmla="*/ 755490 w 990233"/>
              <a:gd name="connsiteY6" fmla="*/ 0 h 1164980"/>
              <a:gd name="connsiteX7" fmla="*/ 234744 w 990233"/>
              <a:gd name="connsiteY7" fmla="*/ 0 h 1164980"/>
              <a:gd name="connsiteX8" fmla="*/ 202415 w 990233"/>
              <a:gd name="connsiteY8" fmla="*/ 611615 h 1164980"/>
              <a:gd name="connsiteX9" fmla="*/ 169796 w 990233"/>
              <a:gd name="connsiteY9" fmla="*/ 611615 h 1164980"/>
              <a:gd name="connsiteX10" fmla="*/ 58249 w 990233"/>
              <a:gd name="connsiteY10" fmla="*/ 723162 h 1164980"/>
              <a:gd name="connsiteX11" fmla="*/ 58249 w 990233"/>
              <a:gd name="connsiteY11" fmla="*/ 732773 h 1164980"/>
              <a:gd name="connsiteX12" fmla="*/ 116498 w 990233"/>
              <a:gd name="connsiteY12" fmla="*/ 830340 h 1164980"/>
              <a:gd name="connsiteX13" fmla="*/ 116498 w 990233"/>
              <a:gd name="connsiteY13" fmla="*/ 931985 h 1164980"/>
              <a:gd name="connsiteX14" fmla="*/ 0 w 990233"/>
              <a:gd name="connsiteY14" fmla="*/ 931985 h 1164980"/>
              <a:gd name="connsiteX15" fmla="*/ 0 w 990233"/>
              <a:gd name="connsiteY15" fmla="*/ 1164981 h 1164980"/>
              <a:gd name="connsiteX16" fmla="*/ 990234 w 990233"/>
              <a:gd name="connsiteY16" fmla="*/ 1164981 h 1164980"/>
              <a:gd name="connsiteX17" fmla="*/ 990234 w 990233"/>
              <a:gd name="connsiteY17" fmla="*/ 931985 h 1164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90233" h="1164980">
                <a:moveTo>
                  <a:pt x="873736" y="931985"/>
                </a:moveTo>
                <a:lnTo>
                  <a:pt x="873736" y="830340"/>
                </a:lnTo>
                <a:cubicBezTo>
                  <a:pt x="909370" y="810745"/>
                  <a:pt x="931644" y="773437"/>
                  <a:pt x="931985" y="732773"/>
                </a:cubicBezTo>
                <a:lnTo>
                  <a:pt x="931985" y="723162"/>
                </a:lnTo>
                <a:cubicBezTo>
                  <a:pt x="931824" y="661622"/>
                  <a:pt x="881978" y="611775"/>
                  <a:pt x="820438" y="611615"/>
                </a:cubicBezTo>
                <a:lnTo>
                  <a:pt x="787818" y="611615"/>
                </a:lnTo>
                <a:lnTo>
                  <a:pt x="755490" y="0"/>
                </a:lnTo>
                <a:lnTo>
                  <a:pt x="234744" y="0"/>
                </a:lnTo>
                <a:lnTo>
                  <a:pt x="202415" y="611615"/>
                </a:lnTo>
                <a:lnTo>
                  <a:pt x="169796" y="611615"/>
                </a:lnTo>
                <a:cubicBezTo>
                  <a:pt x="108256" y="611775"/>
                  <a:pt x="58409" y="661622"/>
                  <a:pt x="58249" y="723162"/>
                </a:cubicBezTo>
                <a:lnTo>
                  <a:pt x="58249" y="732773"/>
                </a:lnTo>
                <a:cubicBezTo>
                  <a:pt x="58590" y="773437"/>
                  <a:pt x="80864" y="810745"/>
                  <a:pt x="116498" y="830340"/>
                </a:cubicBezTo>
                <a:lnTo>
                  <a:pt x="116498" y="931985"/>
                </a:lnTo>
                <a:lnTo>
                  <a:pt x="0" y="931985"/>
                </a:lnTo>
                <a:lnTo>
                  <a:pt x="0" y="1164981"/>
                </a:lnTo>
                <a:lnTo>
                  <a:pt x="990234" y="1164981"/>
                </a:lnTo>
                <a:lnTo>
                  <a:pt x="990234" y="931985"/>
                </a:lnTo>
                <a:close/>
              </a:path>
            </a:pathLst>
          </a:custGeom>
          <a:solidFill>
            <a:srgbClr val="4F4F4F"/>
          </a:solidFill>
          <a:ln w="2907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4F5788CE-6CF0-0248-A9A6-40EBC4DA1533}"/>
              </a:ext>
            </a:extLst>
          </p:cNvPr>
          <p:cNvSpPr/>
          <p:nvPr/>
        </p:nvSpPr>
        <p:spPr>
          <a:xfrm>
            <a:off x="10939516" y="5084974"/>
            <a:ext cx="698988" cy="174747"/>
          </a:xfrm>
          <a:custGeom>
            <a:avLst/>
            <a:gdLst>
              <a:gd name="connsiteX0" fmla="*/ 611615 w 698988"/>
              <a:gd name="connsiteY0" fmla="*/ 0 h 174747"/>
              <a:gd name="connsiteX1" fmla="*/ 698989 w 698988"/>
              <a:gd name="connsiteY1" fmla="*/ 87374 h 174747"/>
              <a:gd name="connsiteX2" fmla="*/ 698989 w 698988"/>
              <a:gd name="connsiteY2" fmla="*/ 87374 h 174747"/>
              <a:gd name="connsiteX3" fmla="*/ 611615 w 698988"/>
              <a:gd name="connsiteY3" fmla="*/ 174747 h 174747"/>
              <a:gd name="connsiteX4" fmla="*/ 87374 w 698988"/>
              <a:gd name="connsiteY4" fmla="*/ 174747 h 174747"/>
              <a:gd name="connsiteX5" fmla="*/ 0 w 698988"/>
              <a:gd name="connsiteY5" fmla="*/ 87374 h 174747"/>
              <a:gd name="connsiteX6" fmla="*/ 0 w 698988"/>
              <a:gd name="connsiteY6" fmla="*/ 87374 h 174747"/>
              <a:gd name="connsiteX7" fmla="*/ 87374 w 698988"/>
              <a:gd name="connsiteY7" fmla="*/ 0 h 174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8988" h="174747">
                <a:moveTo>
                  <a:pt x="611615" y="0"/>
                </a:moveTo>
                <a:cubicBezTo>
                  <a:pt x="659870" y="0"/>
                  <a:pt x="698989" y="39119"/>
                  <a:pt x="698989" y="87374"/>
                </a:cubicBezTo>
                <a:lnTo>
                  <a:pt x="698989" y="87374"/>
                </a:lnTo>
                <a:cubicBezTo>
                  <a:pt x="698989" y="135629"/>
                  <a:pt x="659870" y="174747"/>
                  <a:pt x="611615" y="174747"/>
                </a:cubicBezTo>
                <a:lnTo>
                  <a:pt x="87374" y="174747"/>
                </a:lnTo>
                <a:cubicBezTo>
                  <a:pt x="39119" y="174747"/>
                  <a:pt x="0" y="135629"/>
                  <a:pt x="0" y="87374"/>
                </a:cubicBezTo>
                <a:lnTo>
                  <a:pt x="0" y="87374"/>
                </a:lnTo>
                <a:cubicBezTo>
                  <a:pt x="0" y="39119"/>
                  <a:pt x="39119" y="0"/>
                  <a:pt x="87374" y="0"/>
                </a:cubicBezTo>
                <a:close/>
              </a:path>
            </a:pathLst>
          </a:custGeom>
          <a:solidFill>
            <a:srgbClr val="4F4F4F"/>
          </a:solidFill>
          <a:ln w="2907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1915133D-CF37-3846-803A-72874D8889EB}"/>
              </a:ext>
            </a:extLst>
          </p:cNvPr>
          <p:cNvSpPr/>
          <p:nvPr/>
        </p:nvSpPr>
        <p:spPr>
          <a:xfrm>
            <a:off x="10939516" y="4589858"/>
            <a:ext cx="698988" cy="436867"/>
          </a:xfrm>
          <a:custGeom>
            <a:avLst/>
            <a:gdLst>
              <a:gd name="connsiteX0" fmla="*/ 698989 w 698988"/>
              <a:gd name="connsiteY0" fmla="*/ 0 h 436867"/>
              <a:gd name="connsiteX1" fmla="*/ 553366 w 698988"/>
              <a:gd name="connsiteY1" fmla="*/ 0 h 436867"/>
              <a:gd name="connsiteX2" fmla="*/ 553366 w 698988"/>
              <a:gd name="connsiteY2" fmla="*/ 116498 h 436867"/>
              <a:gd name="connsiteX3" fmla="*/ 495117 w 698988"/>
              <a:gd name="connsiteY3" fmla="*/ 116498 h 436867"/>
              <a:gd name="connsiteX4" fmla="*/ 495117 w 698988"/>
              <a:gd name="connsiteY4" fmla="*/ 0 h 436867"/>
              <a:gd name="connsiteX5" fmla="*/ 203872 w 698988"/>
              <a:gd name="connsiteY5" fmla="*/ 0 h 436867"/>
              <a:gd name="connsiteX6" fmla="*/ 203872 w 698988"/>
              <a:gd name="connsiteY6" fmla="*/ 116498 h 436867"/>
              <a:gd name="connsiteX7" fmla="*/ 145623 w 698988"/>
              <a:gd name="connsiteY7" fmla="*/ 116498 h 436867"/>
              <a:gd name="connsiteX8" fmla="*/ 145623 w 698988"/>
              <a:gd name="connsiteY8" fmla="*/ 0 h 436867"/>
              <a:gd name="connsiteX9" fmla="*/ 0 w 698988"/>
              <a:gd name="connsiteY9" fmla="*/ 0 h 436867"/>
              <a:gd name="connsiteX10" fmla="*/ 0 w 698988"/>
              <a:gd name="connsiteY10" fmla="*/ 349494 h 436867"/>
              <a:gd name="connsiteX11" fmla="*/ 67860 w 698988"/>
              <a:gd name="connsiteY11" fmla="*/ 349494 h 436867"/>
              <a:gd name="connsiteX12" fmla="*/ 82422 w 698988"/>
              <a:gd name="connsiteY12" fmla="*/ 436868 h 436867"/>
              <a:gd name="connsiteX13" fmla="*/ 349494 w 698988"/>
              <a:gd name="connsiteY13" fmla="*/ 436868 h 436867"/>
              <a:gd name="connsiteX14" fmla="*/ 616566 w 698988"/>
              <a:gd name="connsiteY14" fmla="*/ 436868 h 436867"/>
              <a:gd name="connsiteX15" fmla="*/ 631128 w 698988"/>
              <a:gd name="connsiteY15" fmla="*/ 349494 h 436867"/>
              <a:gd name="connsiteX16" fmla="*/ 698989 w 698988"/>
              <a:gd name="connsiteY16" fmla="*/ 349494 h 436867"/>
              <a:gd name="connsiteX17" fmla="*/ 698989 w 698988"/>
              <a:gd name="connsiteY17" fmla="*/ 0 h 436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98988" h="436867">
                <a:moveTo>
                  <a:pt x="698989" y="0"/>
                </a:moveTo>
                <a:lnTo>
                  <a:pt x="553366" y="0"/>
                </a:lnTo>
                <a:lnTo>
                  <a:pt x="553366" y="116498"/>
                </a:lnTo>
                <a:lnTo>
                  <a:pt x="495117" y="116498"/>
                </a:lnTo>
                <a:lnTo>
                  <a:pt x="495117" y="0"/>
                </a:lnTo>
                <a:lnTo>
                  <a:pt x="203872" y="0"/>
                </a:lnTo>
                <a:lnTo>
                  <a:pt x="203872" y="116498"/>
                </a:lnTo>
                <a:lnTo>
                  <a:pt x="145623" y="116498"/>
                </a:lnTo>
                <a:lnTo>
                  <a:pt x="145623" y="0"/>
                </a:lnTo>
                <a:lnTo>
                  <a:pt x="0" y="0"/>
                </a:lnTo>
                <a:lnTo>
                  <a:pt x="0" y="349494"/>
                </a:lnTo>
                <a:lnTo>
                  <a:pt x="67860" y="349494"/>
                </a:lnTo>
                <a:lnTo>
                  <a:pt x="82422" y="436868"/>
                </a:lnTo>
                <a:lnTo>
                  <a:pt x="349494" y="436868"/>
                </a:lnTo>
                <a:lnTo>
                  <a:pt x="616566" y="436868"/>
                </a:lnTo>
                <a:lnTo>
                  <a:pt x="631128" y="349494"/>
                </a:lnTo>
                <a:lnTo>
                  <a:pt x="698989" y="349494"/>
                </a:lnTo>
                <a:lnTo>
                  <a:pt x="698989" y="0"/>
                </a:lnTo>
                <a:close/>
              </a:path>
            </a:pathLst>
          </a:custGeom>
          <a:solidFill>
            <a:srgbClr val="4F4F4F"/>
          </a:solidFill>
          <a:ln w="2907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4F0FC30-93FE-C548-A8F1-3908088EEC39}"/>
              </a:ext>
            </a:extLst>
          </p:cNvPr>
          <p:cNvSpPr txBox="1"/>
          <p:nvPr/>
        </p:nvSpPr>
        <p:spPr>
          <a:xfrm>
            <a:off x="808892" y="1043354"/>
            <a:ext cx="8654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>
                <a:latin typeface="Century Gothic" panose="020B0502020202020204" pitchFamily="34" charset="0"/>
              </a:rPr>
              <a:t>Description</a:t>
            </a:r>
          </a:p>
        </p:txBody>
      </p:sp>
    </p:spTree>
    <p:extLst>
      <p:ext uri="{BB962C8B-B14F-4D97-AF65-F5344CB8AC3E}">
        <p14:creationId xmlns:p14="http://schemas.microsoft.com/office/powerpoint/2010/main" val="27548455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484848"/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</a:rPr>
              <a:t>CALENDRIER DES MÉDIAS NUMÉRIQUES - APERÇU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57054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3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8. CALENDRIER DES MÉDIAS NUMÉRIQUES</a:t>
            </a:r>
          </a:p>
        </p:txBody>
      </p:sp>
      <p:pic>
        <p:nvPicPr>
          <p:cNvPr id="8" name="Graphic 7" descr="Influencer with solid fill">
            <a:extLst>
              <a:ext uri="{FF2B5EF4-FFF2-40B4-BE49-F238E27FC236}">
                <a16:creationId xmlns:a16="http://schemas.microsoft.com/office/drawing/2014/main" id="{72956F95-6DA7-5146-9209-07B90796D5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9196628" y="3523744"/>
            <a:ext cx="2795954" cy="279595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4F0FC30-93FE-C548-A8F1-3908088EEC39}"/>
              </a:ext>
            </a:extLst>
          </p:cNvPr>
          <p:cNvSpPr txBox="1"/>
          <p:nvPr/>
        </p:nvSpPr>
        <p:spPr>
          <a:xfrm>
            <a:off x="808892" y="1043354"/>
            <a:ext cx="8654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>
                <a:latin typeface="Century Gothic" panose="020B0502020202020204" pitchFamily="34" charset="0"/>
              </a:rPr>
              <a:t>Description</a:t>
            </a:r>
          </a:p>
        </p:txBody>
      </p:sp>
    </p:spTree>
    <p:extLst>
      <p:ext uri="{BB962C8B-B14F-4D97-AF65-F5344CB8AC3E}">
        <p14:creationId xmlns:p14="http://schemas.microsoft.com/office/powerpoint/2010/main" val="28249024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484848"/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</a:rPr>
              <a:t>CALENDRIER DES MÉDIAS NUMÉRIQUES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57054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3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8. CALENDRIER DES MÉDIAS NUMÉRIQUES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3F9DF2F-FFA0-1B4D-B1DC-FB6204E733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6719862"/>
              </p:ext>
            </p:extLst>
          </p:nvPr>
        </p:nvGraphicFramePr>
        <p:xfrm>
          <a:off x="367748" y="958117"/>
          <a:ext cx="11379492" cy="51964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21948">
                  <a:extLst>
                    <a:ext uri="{9D8B030D-6E8A-4147-A177-3AD203B41FA5}">
                      <a16:colId xmlns:a16="http://schemas.microsoft.com/office/drawing/2014/main" val="2696511628"/>
                    </a:ext>
                  </a:extLst>
                </a:gridCol>
                <a:gridCol w="1507900">
                  <a:extLst>
                    <a:ext uri="{9D8B030D-6E8A-4147-A177-3AD203B41FA5}">
                      <a16:colId xmlns:a16="http://schemas.microsoft.com/office/drawing/2014/main" val="705925536"/>
                    </a:ext>
                  </a:extLst>
                </a:gridCol>
                <a:gridCol w="1508680">
                  <a:extLst>
                    <a:ext uri="{9D8B030D-6E8A-4147-A177-3AD203B41FA5}">
                      <a16:colId xmlns:a16="http://schemas.microsoft.com/office/drawing/2014/main" val="3304562120"/>
                    </a:ext>
                  </a:extLst>
                </a:gridCol>
                <a:gridCol w="1756094">
                  <a:extLst>
                    <a:ext uri="{9D8B030D-6E8A-4147-A177-3AD203B41FA5}">
                      <a16:colId xmlns:a16="http://schemas.microsoft.com/office/drawing/2014/main" val="1719593867"/>
                    </a:ext>
                  </a:extLst>
                </a:gridCol>
                <a:gridCol w="4284870">
                  <a:extLst>
                    <a:ext uri="{9D8B030D-6E8A-4147-A177-3AD203B41FA5}">
                      <a16:colId xmlns:a16="http://schemas.microsoft.com/office/drawing/2014/main" val="3001723393"/>
                    </a:ext>
                  </a:extLst>
                </a:gridCol>
              </a:tblGrid>
              <a:tr h="305676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RÉSEAU SOCIAL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DATE(S)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FRÉQUENCE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TYPE DE CONTENU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DESCRIPTION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8722539"/>
                  </a:ext>
                </a:extLst>
              </a:tr>
              <a:tr h="815137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8932258"/>
                  </a:ext>
                </a:extLst>
              </a:tr>
              <a:tr h="815137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4702092"/>
                  </a:ext>
                </a:extLst>
              </a:tr>
              <a:tr h="815137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7335946"/>
                  </a:ext>
                </a:extLst>
              </a:tr>
              <a:tr h="815137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0891700"/>
                  </a:ext>
                </a:extLst>
              </a:tr>
              <a:tr h="815137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9744991"/>
                  </a:ext>
                </a:extLst>
              </a:tr>
              <a:tr h="815137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97026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79001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100000">
              <a:schemeClr val="bg1">
                <a:lumMod val="95000"/>
              </a:schemeClr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484848"/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</a:rPr>
              <a:t>CALENDRIER DE LA PRESSE ÉCRITE - APERÇU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52517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3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9. CALENDRIER DE LA PRESSE ÉCRITE</a:t>
            </a:r>
          </a:p>
        </p:txBody>
      </p:sp>
      <p:pic>
        <p:nvPicPr>
          <p:cNvPr id="8" name="Graphic 7" descr="Newspaper with solid fill">
            <a:extLst>
              <a:ext uri="{FF2B5EF4-FFF2-40B4-BE49-F238E27FC236}">
                <a16:creationId xmlns:a16="http://schemas.microsoft.com/office/drawing/2014/main" id="{72956F95-6DA7-5146-9209-07B90796D5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9196628" y="3523744"/>
            <a:ext cx="2795954" cy="279595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4F0FC30-93FE-C548-A8F1-3908088EEC39}"/>
              </a:ext>
            </a:extLst>
          </p:cNvPr>
          <p:cNvSpPr txBox="1"/>
          <p:nvPr/>
        </p:nvSpPr>
        <p:spPr>
          <a:xfrm>
            <a:off x="808892" y="1043354"/>
            <a:ext cx="8654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>
                <a:latin typeface="Century Gothic" panose="020B0502020202020204" pitchFamily="34" charset="0"/>
              </a:rPr>
              <a:t>Description</a:t>
            </a:r>
          </a:p>
        </p:txBody>
      </p:sp>
    </p:spTree>
    <p:extLst>
      <p:ext uri="{BB962C8B-B14F-4D97-AF65-F5344CB8AC3E}">
        <p14:creationId xmlns:p14="http://schemas.microsoft.com/office/powerpoint/2010/main" val="15441811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100000">
              <a:schemeClr val="bg1">
                <a:lumMod val="95000"/>
              </a:schemeClr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484848"/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</a:rPr>
              <a:t>CALENDRIER DE LA PRESSE ÉCRITE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52517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3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9. CALENDRIER DE LA PRESSE ÉCRITE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3F9DF2F-FFA0-1B4D-B1DC-FB6204E733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8963332"/>
              </p:ext>
            </p:extLst>
          </p:nvPr>
        </p:nvGraphicFramePr>
        <p:xfrm>
          <a:off x="367748" y="958117"/>
          <a:ext cx="11379492" cy="51964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21948">
                  <a:extLst>
                    <a:ext uri="{9D8B030D-6E8A-4147-A177-3AD203B41FA5}">
                      <a16:colId xmlns:a16="http://schemas.microsoft.com/office/drawing/2014/main" val="2696511628"/>
                    </a:ext>
                  </a:extLst>
                </a:gridCol>
                <a:gridCol w="1507900">
                  <a:extLst>
                    <a:ext uri="{9D8B030D-6E8A-4147-A177-3AD203B41FA5}">
                      <a16:colId xmlns:a16="http://schemas.microsoft.com/office/drawing/2014/main" val="705925536"/>
                    </a:ext>
                  </a:extLst>
                </a:gridCol>
                <a:gridCol w="1508680">
                  <a:extLst>
                    <a:ext uri="{9D8B030D-6E8A-4147-A177-3AD203B41FA5}">
                      <a16:colId xmlns:a16="http://schemas.microsoft.com/office/drawing/2014/main" val="3304562120"/>
                    </a:ext>
                  </a:extLst>
                </a:gridCol>
                <a:gridCol w="1756094">
                  <a:extLst>
                    <a:ext uri="{9D8B030D-6E8A-4147-A177-3AD203B41FA5}">
                      <a16:colId xmlns:a16="http://schemas.microsoft.com/office/drawing/2014/main" val="1719593867"/>
                    </a:ext>
                  </a:extLst>
                </a:gridCol>
                <a:gridCol w="4284870">
                  <a:extLst>
                    <a:ext uri="{9D8B030D-6E8A-4147-A177-3AD203B41FA5}">
                      <a16:colId xmlns:a16="http://schemas.microsoft.com/office/drawing/2014/main" val="3001723393"/>
                    </a:ext>
                  </a:extLst>
                </a:gridCol>
              </a:tblGrid>
              <a:tr h="305676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ORGANE DE PRESSE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DATE(S)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FRÉQUENCE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FORMAT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DESCRIPTION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8722539"/>
                  </a:ext>
                </a:extLst>
              </a:tr>
              <a:tr h="815137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8932258"/>
                  </a:ext>
                </a:extLst>
              </a:tr>
              <a:tr h="815137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4702092"/>
                  </a:ext>
                </a:extLst>
              </a:tr>
              <a:tr h="815137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7335946"/>
                  </a:ext>
                </a:extLst>
              </a:tr>
              <a:tr h="815137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0891700"/>
                  </a:ext>
                </a:extLst>
              </a:tr>
              <a:tr h="815137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9744991"/>
                  </a:ext>
                </a:extLst>
              </a:tr>
              <a:tr h="815137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97026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16919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B0E3BE"/>
            </a:gs>
            <a:gs pos="100000">
              <a:srgbClr val="E7FFE1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484848"/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</a:rPr>
              <a:t>BUDGETS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26356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3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10. BUDGETS</a:t>
            </a:r>
          </a:p>
        </p:txBody>
      </p:sp>
      <p:pic>
        <p:nvPicPr>
          <p:cNvPr id="8" name="Graphic 7" descr="Bar chart with solid fill">
            <a:extLst>
              <a:ext uri="{FF2B5EF4-FFF2-40B4-BE49-F238E27FC236}">
                <a16:creationId xmlns:a16="http://schemas.microsoft.com/office/drawing/2014/main" id="{72956F95-6DA7-5146-9209-07B90796D5E5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9315824" y="3569678"/>
            <a:ext cx="2795954" cy="279595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4F0FC30-93FE-C548-A8F1-3908088EEC39}"/>
              </a:ext>
            </a:extLst>
          </p:cNvPr>
          <p:cNvSpPr txBox="1"/>
          <p:nvPr/>
        </p:nvSpPr>
        <p:spPr>
          <a:xfrm>
            <a:off x="808892" y="1043354"/>
            <a:ext cx="8654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>
                <a:latin typeface="Century Gothic" panose="020B0502020202020204" pitchFamily="34" charset="0"/>
              </a:rPr>
              <a:t>Description</a:t>
            </a:r>
          </a:p>
        </p:txBody>
      </p:sp>
    </p:spTree>
    <p:extLst>
      <p:ext uri="{BB962C8B-B14F-4D97-AF65-F5344CB8AC3E}">
        <p14:creationId xmlns:p14="http://schemas.microsoft.com/office/powerpoint/2010/main" val="14661745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0000"/>
                <a:lumOff val="40000"/>
              </a:schemeClr>
            </a:gs>
            <a:gs pos="100000">
              <a:schemeClr val="accent4">
                <a:lumMod val="20000"/>
                <a:lumOff val="80000"/>
              </a:schemeClr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484848"/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</a:rPr>
              <a:t>INDICATEURS DE RÉUSSITE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44037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3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11. INDICATEURS DE RÉUSSITE</a:t>
            </a:r>
          </a:p>
        </p:txBody>
      </p:sp>
      <p:pic>
        <p:nvPicPr>
          <p:cNvPr id="8" name="Graphic 7" descr="Completed with solid fill">
            <a:extLst>
              <a:ext uri="{FF2B5EF4-FFF2-40B4-BE49-F238E27FC236}">
                <a16:creationId xmlns:a16="http://schemas.microsoft.com/office/drawing/2014/main" id="{72956F95-6DA7-5146-9209-07B90796D5E5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8393723" y="3429000"/>
            <a:ext cx="3718055" cy="371805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4F0FC30-93FE-C548-A8F1-3908088EEC39}"/>
              </a:ext>
            </a:extLst>
          </p:cNvPr>
          <p:cNvSpPr txBox="1"/>
          <p:nvPr/>
        </p:nvSpPr>
        <p:spPr>
          <a:xfrm>
            <a:off x="808892" y="1043354"/>
            <a:ext cx="8654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>
                <a:latin typeface="Century Gothic" panose="020B0502020202020204" pitchFamily="34" charset="0"/>
              </a:rPr>
              <a:t>Description</a:t>
            </a:r>
          </a:p>
        </p:txBody>
      </p:sp>
    </p:spTree>
    <p:extLst>
      <p:ext uri="{BB962C8B-B14F-4D97-AF65-F5344CB8AC3E}">
        <p14:creationId xmlns:p14="http://schemas.microsoft.com/office/powerpoint/2010/main" val="3700499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EXCLUSION DE RESPONSABILITÉ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proposés par Smartsheet sur le site web sont fournis à titre de référence uniquement. Bien que nous nous efforcions de maintenir les informations à jour et exactes, nous ne faisons aucune déclaration, ni n’offrons aucune garantie, de quelque nature que ce soit, expresse ou implicite, quant à l’exhaustivité, l’exactitude, la fiabilité, la pertinence ou la disponibilité du site web, ou des informations, articles, modèles ou graphiques liés, contenus sur le site. Toute la confiance que vous accordez à ces informations relève de votre propre responsabilité, à vos propres risques.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85000"/>
              </a:schemeClr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2196549" y="6477000"/>
            <a:ext cx="9550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</a:rPr>
              <a:t>PLAN DE COMMUNICATION DE MARQUE | TABLE DES MATIÈRES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E760FD-6E50-FD4F-B597-7E228EDE51FD}"/>
              </a:ext>
            </a:extLst>
          </p:cNvPr>
          <p:cNvSpPr txBox="1"/>
          <p:nvPr/>
        </p:nvSpPr>
        <p:spPr>
          <a:xfrm>
            <a:off x="367748" y="248400"/>
            <a:ext cx="41617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3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TABLE DES MATIÈRES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087209E-8C45-1E47-A06D-D69E46F1665D}"/>
              </a:ext>
            </a:extLst>
          </p:cNvPr>
          <p:cNvSpPr txBox="1"/>
          <p:nvPr/>
        </p:nvSpPr>
        <p:spPr>
          <a:xfrm>
            <a:off x="883564" y="938682"/>
            <a:ext cx="4270894" cy="537955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rtl="0">
              <a:lnSpc>
                <a:spcPct val="150000"/>
              </a:lnSpc>
              <a:spcBef>
                <a:spcPts val="600"/>
              </a:spcBef>
            </a:pPr>
            <a:r>
              <a:rPr lang="fr-FR">
                <a:latin typeface="Century Gothic" panose="020B0502020202020204" pitchFamily="34" charset="0"/>
              </a:rPr>
              <a:t>Buts et objectifs de la marque</a:t>
            </a:r>
          </a:p>
          <a:p>
            <a:pPr rtl="0">
              <a:lnSpc>
                <a:spcPct val="150000"/>
              </a:lnSpc>
              <a:spcBef>
                <a:spcPts val="600"/>
              </a:spcBef>
            </a:pPr>
            <a:r>
              <a:rPr lang="fr-FR">
                <a:latin typeface="Century Gothic" panose="020B0502020202020204" pitchFamily="34" charset="0"/>
              </a:rPr>
              <a:t>Public cible</a:t>
            </a:r>
          </a:p>
          <a:p>
            <a:pPr rtl="0">
              <a:lnSpc>
                <a:spcPct val="150000"/>
              </a:lnSpc>
              <a:spcBef>
                <a:spcPts val="600"/>
              </a:spcBef>
            </a:pPr>
            <a:r>
              <a:rPr lang="fr-FR">
                <a:latin typeface="Century Gothic" panose="020B0502020202020204" pitchFamily="34" charset="0"/>
              </a:rPr>
              <a:t>Analyse concurrentielle </a:t>
            </a:r>
          </a:p>
          <a:p>
            <a:pPr rtl="0">
              <a:lnSpc>
                <a:spcPct val="150000"/>
              </a:lnSpc>
              <a:spcBef>
                <a:spcPts val="600"/>
              </a:spcBef>
            </a:pPr>
            <a:r>
              <a:rPr lang="fr-FR">
                <a:latin typeface="Century Gothic" panose="020B0502020202020204" pitchFamily="34" charset="0"/>
              </a:rPr>
              <a:t>Piliers de la marque</a:t>
            </a:r>
          </a:p>
          <a:p>
            <a:pPr rtl="0">
              <a:lnSpc>
                <a:spcPct val="150000"/>
              </a:lnSpc>
              <a:spcBef>
                <a:spcPts val="600"/>
              </a:spcBef>
            </a:pPr>
            <a:r>
              <a:rPr lang="fr-FR">
                <a:latin typeface="Century Gothic" panose="020B0502020202020204" pitchFamily="34" charset="0"/>
              </a:rPr>
              <a:t>Communication de marque </a:t>
            </a:r>
          </a:p>
          <a:p>
            <a:pPr rtl="0">
              <a:lnSpc>
                <a:spcPct val="150000"/>
              </a:lnSpc>
              <a:spcBef>
                <a:spcPts val="600"/>
              </a:spcBef>
            </a:pPr>
            <a:r>
              <a:rPr lang="fr-FR">
                <a:latin typeface="Century Gothic" panose="020B0502020202020204" pitchFamily="34" charset="0"/>
              </a:rPr>
              <a:t>Canaux médiatiques </a:t>
            </a:r>
          </a:p>
          <a:p>
            <a:pPr rtl="0">
              <a:lnSpc>
                <a:spcPct val="150000"/>
              </a:lnSpc>
              <a:spcBef>
                <a:spcPts val="600"/>
              </a:spcBef>
            </a:pPr>
            <a:r>
              <a:rPr lang="fr-FR">
                <a:latin typeface="Century Gothic" panose="020B0502020202020204" pitchFamily="34" charset="0"/>
              </a:rPr>
              <a:t>Stratégie créative </a:t>
            </a:r>
          </a:p>
          <a:p>
            <a:pPr rtl="0">
              <a:lnSpc>
                <a:spcPct val="150000"/>
              </a:lnSpc>
              <a:spcBef>
                <a:spcPts val="600"/>
              </a:spcBef>
            </a:pPr>
            <a:r>
              <a:rPr lang="fr-FR">
                <a:latin typeface="Century Gothic" panose="020B0502020202020204" pitchFamily="34" charset="0"/>
              </a:rPr>
              <a:t>Calendrier des médias numériques</a:t>
            </a:r>
          </a:p>
          <a:p>
            <a:pPr rtl="0">
              <a:lnSpc>
                <a:spcPct val="150000"/>
              </a:lnSpc>
              <a:spcBef>
                <a:spcPts val="600"/>
              </a:spcBef>
            </a:pPr>
            <a:r>
              <a:rPr lang="fr-FR">
                <a:latin typeface="Century Gothic" panose="020B0502020202020204" pitchFamily="34" charset="0"/>
              </a:rPr>
              <a:t>Calendrier de la presse écrite </a:t>
            </a:r>
          </a:p>
          <a:p>
            <a:pPr rtl="0">
              <a:lnSpc>
                <a:spcPct val="150000"/>
              </a:lnSpc>
              <a:spcBef>
                <a:spcPts val="600"/>
              </a:spcBef>
            </a:pPr>
            <a:r>
              <a:rPr lang="fr-FR">
                <a:latin typeface="Century Gothic" panose="020B0502020202020204" pitchFamily="34" charset="0"/>
              </a:rPr>
              <a:t>Budgets</a:t>
            </a:r>
          </a:p>
          <a:p>
            <a:pPr rtl="0">
              <a:lnSpc>
                <a:spcPct val="150000"/>
              </a:lnSpc>
              <a:spcBef>
                <a:spcPts val="600"/>
              </a:spcBef>
            </a:pPr>
            <a:r>
              <a:rPr lang="fr-FR">
                <a:latin typeface="Century Gothic" panose="020B0502020202020204" pitchFamily="34" charset="0"/>
              </a:rPr>
              <a:t>Indicateurs de réussite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912F814-D179-264A-96E2-2790AF8762EE}"/>
              </a:ext>
            </a:extLst>
          </p:cNvPr>
          <p:cNvSpPr txBox="1"/>
          <p:nvPr/>
        </p:nvSpPr>
        <p:spPr>
          <a:xfrm>
            <a:off x="367748" y="938682"/>
            <a:ext cx="515816" cy="537955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r" rtl="0">
              <a:lnSpc>
                <a:spcPct val="150000"/>
              </a:lnSpc>
              <a:spcBef>
                <a:spcPts val="600"/>
              </a:spcBef>
            </a:pPr>
            <a:r>
              <a:rPr lang="fr-FR">
                <a:solidFill>
                  <a:srgbClr val="F0A622"/>
                </a:solidFill>
                <a:latin typeface="Century Gothic" panose="020B0502020202020204" pitchFamily="34" charset="0"/>
              </a:rPr>
              <a:t>1</a:t>
            </a:r>
          </a:p>
          <a:p>
            <a:pPr algn="r" rtl="0">
              <a:lnSpc>
                <a:spcPct val="150000"/>
              </a:lnSpc>
              <a:spcBef>
                <a:spcPts val="600"/>
              </a:spcBef>
            </a:pPr>
            <a:r>
              <a:rPr lang="fr-FR">
                <a:solidFill>
                  <a:srgbClr val="F0A622"/>
                </a:solidFill>
                <a:latin typeface="Century Gothic" panose="020B0502020202020204" pitchFamily="34" charset="0"/>
              </a:rPr>
              <a:t>2</a:t>
            </a:r>
          </a:p>
          <a:p>
            <a:pPr algn="r" rtl="0">
              <a:lnSpc>
                <a:spcPct val="150000"/>
              </a:lnSpc>
              <a:spcBef>
                <a:spcPts val="600"/>
              </a:spcBef>
            </a:pPr>
            <a:r>
              <a:rPr lang="fr-FR">
                <a:solidFill>
                  <a:srgbClr val="F0A622"/>
                </a:solidFill>
                <a:latin typeface="Century Gothic" panose="020B0502020202020204" pitchFamily="34" charset="0"/>
              </a:rPr>
              <a:t>3</a:t>
            </a:r>
          </a:p>
          <a:p>
            <a:pPr algn="r" rtl="0">
              <a:lnSpc>
                <a:spcPct val="150000"/>
              </a:lnSpc>
              <a:spcBef>
                <a:spcPts val="600"/>
              </a:spcBef>
            </a:pPr>
            <a:r>
              <a:rPr lang="fr-FR">
                <a:solidFill>
                  <a:srgbClr val="F0A622"/>
                </a:solidFill>
                <a:latin typeface="Century Gothic" panose="020B0502020202020204" pitchFamily="34" charset="0"/>
              </a:rPr>
              <a:t>4</a:t>
            </a:r>
          </a:p>
          <a:p>
            <a:pPr algn="r" rtl="0">
              <a:lnSpc>
                <a:spcPct val="150000"/>
              </a:lnSpc>
              <a:spcBef>
                <a:spcPts val="600"/>
              </a:spcBef>
            </a:pPr>
            <a:r>
              <a:rPr lang="fr-FR">
                <a:solidFill>
                  <a:srgbClr val="F0A622"/>
                </a:solidFill>
                <a:latin typeface="Century Gothic" panose="020B0502020202020204" pitchFamily="34" charset="0"/>
              </a:rPr>
              <a:t>5</a:t>
            </a:r>
          </a:p>
          <a:p>
            <a:pPr algn="r" rtl="0">
              <a:lnSpc>
                <a:spcPct val="150000"/>
              </a:lnSpc>
              <a:spcBef>
                <a:spcPts val="600"/>
              </a:spcBef>
            </a:pPr>
            <a:r>
              <a:rPr lang="fr-FR">
                <a:solidFill>
                  <a:srgbClr val="F0A622"/>
                </a:solidFill>
                <a:latin typeface="Century Gothic" panose="020B0502020202020204" pitchFamily="34" charset="0"/>
              </a:rPr>
              <a:t>6</a:t>
            </a:r>
          </a:p>
          <a:p>
            <a:pPr algn="r" rtl="0">
              <a:lnSpc>
                <a:spcPct val="150000"/>
              </a:lnSpc>
              <a:spcBef>
                <a:spcPts val="600"/>
              </a:spcBef>
            </a:pPr>
            <a:r>
              <a:rPr lang="fr-FR">
                <a:solidFill>
                  <a:srgbClr val="F0A622"/>
                </a:solidFill>
                <a:latin typeface="Century Gothic" panose="020B0502020202020204" pitchFamily="34" charset="0"/>
              </a:rPr>
              <a:t>7</a:t>
            </a:r>
          </a:p>
          <a:p>
            <a:pPr algn="r" rtl="0">
              <a:lnSpc>
                <a:spcPct val="150000"/>
              </a:lnSpc>
              <a:spcBef>
                <a:spcPts val="600"/>
              </a:spcBef>
            </a:pPr>
            <a:r>
              <a:rPr lang="fr-FR">
                <a:solidFill>
                  <a:srgbClr val="F0A622"/>
                </a:solidFill>
                <a:latin typeface="Century Gothic" panose="020B0502020202020204" pitchFamily="34" charset="0"/>
              </a:rPr>
              <a:t>8</a:t>
            </a:r>
          </a:p>
          <a:p>
            <a:pPr algn="r" rtl="0">
              <a:lnSpc>
                <a:spcPct val="150000"/>
              </a:lnSpc>
              <a:spcBef>
                <a:spcPts val="600"/>
              </a:spcBef>
            </a:pPr>
            <a:r>
              <a:rPr lang="fr-FR">
                <a:solidFill>
                  <a:srgbClr val="F0A622"/>
                </a:solidFill>
                <a:latin typeface="Century Gothic" panose="020B0502020202020204" pitchFamily="34" charset="0"/>
              </a:rPr>
              <a:t>9</a:t>
            </a:r>
          </a:p>
          <a:p>
            <a:pPr algn="r" rtl="0">
              <a:lnSpc>
                <a:spcPct val="150000"/>
              </a:lnSpc>
              <a:spcBef>
                <a:spcPts val="600"/>
              </a:spcBef>
            </a:pPr>
            <a:r>
              <a:rPr lang="fr-FR">
                <a:solidFill>
                  <a:srgbClr val="F0A622"/>
                </a:solidFill>
                <a:latin typeface="Century Gothic" panose="020B0502020202020204" pitchFamily="34" charset="0"/>
              </a:rPr>
              <a:t>10</a:t>
            </a:r>
          </a:p>
          <a:p>
            <a:pPr algn="r" rtl="0">
              <a:lnSpc>
                <a:spcPct val="150000"/>
              </a:lnSpc>
              <a:spcBef>
                <a:spcPts val="600"/>
              </a:spcBef>
            </a:pPr>
            <a:r>
              <a:rPr lang="fr-FR">
                <a:solidFill>
                  <a:srgbClr val="F0A622"/>
                </a:solidFill>
                <a:latin typeface="Century Gothic" panose="020B0502020202020204" pitchFamily="34" charset="0"/>
              </a:rPr>
              <a:t>11</a:t>
            </a:r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62D9CAD0-6D0F-CD41-AD4D-C7722330F15A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7107105" y="255512"/>
            <a:ext cx="4997547" cy="6042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924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D786F"/>
            </a:gs>
            <a:gs pos="100000">
              <a:srgbClr val="FFDBD1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</a:rPr>
              <a:t>BUTS ET OBJECTIFS DE LA MARQUE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70262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3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1. BUTS ET OBJECTIFS DE LA MARQUE</a:t>
            </a:r>
          </a:p>
        </p:txBody>
      </p:sp>
      <p:pic>
        <p:nvPicPr>
          <p:cNvPr id="4" name="Graphic 3" descr="Bullseye with solid fill">
            <a:extLst>
              <a:ext uri="{FF2B5EF4-FFF2-40B4-BE49-F238E27FC236}">
                <a16:creationId xmlns:a16="http://schemas.microsoft.com/office/drawing/2014/main" id="{98D2823E-8A87-664C-A4D9-37C24DA79B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284678" y="3697414"/>
            <a:ext cx="2780770" cy="278077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478CD71-0DA3-5C42-88A5-A41AB38F9F6C}"/>
              </a:ext>
            </a:extLst>
          </p:cNvPr>
          <p:cNvSpPr txBox="1"/>
          <p:nvPr/>
        </p:nvSpPr>
        <p:spPr>
          <a:xfrm>
            <a:off x="808892" y="1043354"/>
            <a:ext cx="8654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>
                <a:latin typeface="Century Gothic" panose="020B0502020202020204" pitchFamily="34" charset="0"/>
              </a:rPr>
              <a:t>Description</a:t>
            </a:r>
          </a:p>
        </p:txBody>
      </p:sp>
    </p:spTree>
    <p:extLst>
      <p:ext uri="{BB962C8B-B14F-4D97-AF65-F5344CB8AC3E}">
        <p14:creationId xmlns:p14="http://schemas.microsoft.com/office/powerpoint/2010/main" val="3634812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BEDF2"/>
            </a:gs>
            <a:gs pos="100000">
              <a:srgbClr val="D2F2F2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</a:rPr>
              <a:t>PUBLIC CIBLE - VUE D’ENSEMBLE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42787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3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2. PUBLIC CIBLE</a:t>
            </a:r>
          </a:p>
        </p:txBody>
      </p:sp>
      <p:pic>
        <p:nvPicPr>
          <p:cNvPr id="39" name="Graphic 38" descr="Target Audience with solid fill">
            <a:extLst>
              <a:ext uri="{FF2B5EF4-FFF2-40B4-BE49-F238E27FC236}">
                <a16:creationId xmlns:a16="http://schemas.microsoft.com/office/drawing/2014/main" id="{269234B2-C6A7-FF47-8A25-6FBC49019E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9284678" y="3697414"/>
            <a:ext cx="2780770" cy="2780770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9942E994-2F03-3843-B39A-945A3E19769D}"/>
              </a:ext>
            </a:extLst>
          </p:cNvPr>
          <p:cNvSpPr txBox="1"/>
          <p:nvPr/>
        </p:nvSpPr>
        <p:spPr>
          <a:xfrm>
            <a:off x="808892" y="1043354"/>
            <a:ext cx="8654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>
                <a:latin typeface="Century Gothic" panose="020B0502020202020204" pitchFamily="34" charset="0"/>
              </a:rPr>
              <a:t>Description</a:t>
            </a:r>
          </a:p>
        </p:txBody>
      </p:sp>
    </p:spTree>
    <p:extLst>
      <p:ext uri="{BB962C8B-B14F-4D97-AF65-F5344CB8AC3E}">
        <p14:creationId xmlns:p14="http://schemas.microsoft.com/office/powerpoint/2010/main" val="3652727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BEDF2"/>
            </a:gs>
            <a:gs pos="100000">
              <a:srgbClr val="D2F2F2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91F09F4-BCA4-2749-A181-95FCAD9912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9358073"/>
              </p:ext>
            </p:extLst>
          </p:nvPr>
        </p:nvGraphicFramePr>
        <p:xfrm>
          <a:off x="367748" y="841402"/>
          <a:ext cx="11285037" cy="5120640"/>
        </p:xfrm>
        <a:graphic>
          <a:graphicData uri="http://schemas.openxmlformats.org/drawingml/2006/table">
            <a:tbl>
              <a:tblPr>
                <a:effectLst>
                  <a:outerShdw blurRad="127000" dist="88900" dir="8100000" algn="tr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</a:tblPr>
              <a:tblGrid>
                <a:gridCol w="2939357">
                  <a:extLst>
                    <a:ext uri="{9D8B030D-6E8A-4147-A177-3AD203B41FA5}">
                      <a16:colId xmlns:a16="http://schemas.microsoft.com/office/drawing/2014/main" val="4136967170"/>
                    </a:ext>
                  </a:extLst>
                </a:gridCol>
                <a:gridCol w="2939357">
                  <a:extLst>
                    <a:ext uri="{9D8B030D-6E8A-4147-A177-3AD203B41FA5}">
                      <a16:colId xmlns:a16="http://schemas.microsoft.com/office/drawing/2014/main" val="4155828514"/>
                    </a:ext>
                  </a:extLst>
                </a:gridCol>
                <a:gridCol w="2939357">
                  <a:extLst>
                    <a:ext uri="{9D8B030D-6E8A-4147-A177-3AD203B41FA5}">
                      <a16:colId xmlns:a16="http://schemas.microsoft.com/office/drawing/2014/main" val="3872078189"/>
                    </a:ext>
                  </a:extLst>
                </a:gridCol>
                <a:gridCol w="2466966">
                  <a:extLst>
                    <a:ext uri="{9D8B030D-6E8A-4147-A177-3AD203B41FA5}">
                      <a16:colId xmlns:a16="http://schemas.microsoft.com/office/drawing/2014/main" val="3816280040"/>
                    </a:ext>
                  </a:extLst>
                </a:gridCol>
              </a:tblGrid>
              <a:tr h="755461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SOCIODÉMOGRAPHIQUE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ED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GÉOGRAPHIQUE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PSYCHOGRAPHIQUE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CANAUX DE COMMUNICATION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072260"/>
                  </a:ext>
                </a:extLst>
              </a:tr>
              <a:tr h="43651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880" marR="182880" marT="182880" marB="182880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182880" marT="182880" marB="182880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182880" marT="182880" marB="182880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182880" marT="182880" marB="182880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206045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</a:rPr>
              <a:t>PUBLIC CIBLE - VENTILATION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87962E-5860-EE4B-8E11-F26497387CF9}"/>
              </a:ext>
            </a:extLst>
          </p:cNvPr>
          <p:cNvSpPr txBox="1"/>
          <p:nvPr/>
        </p:nvSpPr>
        <p:spPr>
          <a:xfrm>
            <a:off x="367748" y="248400"/>
            <a:ext cx="74350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3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2. PUBLIC CIBLE - VENTILATION</a:t>
            </a:r>
          </a:p>
        </p:txBody>
      </p:sp>
    </p:spTree>
    <p:extLst>
      <p:ext uri="{BB962C8B-B14F-4D97-AF65-F5344CB8AC3E}">
        <p14:creationId xmlns:p14="http://schemas.microsoft.com/office/powerpoint/2010/main" val="76597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40000"/>
                <a:lumOff val="60000"/>
              </a:schemeClr>
            </a:gs>
            <a:gs pos="100000">
              <a:srgbClr val="EAEEF3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</a:rPr>
              <a:t>APERÇU DE L’ANALYSE CONCURRENTIELLE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51732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3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3. ANALYSE CONCURRENTIELLE</a:t>
            </a:r>
          </a:p>
        </p:txBody>
      </p:sp>
      <p:pic>
        <p:nvPicPr>
          <p:cNvPr id="39" name="Graphic 38" descr="Statistics with solid fill">
            <a:extLst>
              <a:ext uri="{FF2B5EF4-FFF2-40B4-BE49-F238E27FC236}">
                <a16:creationId xmlns:a16="http://schemas.microsoft.com/office/drawing/2014/main" id="{D7B37B00-737F-5048-80AA-38701E96DF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9284678" y="3697414"/>
            <a:ext cx="2780770" cy="2780770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1232DF5D-E47D-EB43-96E7-B6A4F3E4110D}"/>
              </a:ext>
            </a:extLst>
          </p:cNvPr>
          <p:cNvSpPr txBox="1"/>
          <p:nvPr/>
        </p:nvSpPr>
        <p:spPr>
          <a:xfrm>
            <a:off x="808892" y="1043354"/>
            <a:ext cx="8654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>
                <a:latin typeface="Century Gothic" panose="020B0502020202020204" pitchFamily="34" charset="0"/>
              </a:rPr>
              <a:t>Description</a:t>
            </a:r>
          </a:p>
        </p:txBody>
      </p:sp>
    </p:spTree>
    <p:extLst>
      <p:ext uri="{BB962C8B-B14F-4D97-AF65-F5344CB8AC3E}">
        <p14:creationId xmlns:p14="http://schemas.microsoft.com/office/powerpoint/2010/main" val="94274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40000"/>
                <a:lumOff val="60000"/>
              </a:schemeClr>
            </a:gs>
            <a:gs pos="100000">
              <a:schemeClr val="tx2">
                <a:lumMod val="20000"/>
                <a:lumOff val="8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</a:rPr>
              <a:t>ANALYSE CONCURRENTIELLE - VENTILATION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87962E-5860-EE4B-8E11-F26497387CF9}"/>
              </a:ext>
            </a:extLst>
          </p:cNvPr>
          <p:cNvSpPr txBox="1"/>
          <p:nvPr/>
        </p:nvSpPr>
        <p:spPr>
          <a:xfrm>
            <a:off x="367748" y="248400"/>
            <a:ext cx="82157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3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3. ANALYSE CONCURRENTIELLE - VENTILATION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6239CBD-8B9C-BD44-AC36-62C4AFFA68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9582092"/>
              </p:ext>
            </p:extLst>
          </p:nvPr>
        </p:nvGraphicFramePr>
        <p:xfrm>
          <a:off x="340321" y="993286"/>
          <a:ext cx="11406919" cy="52316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43699">
                  <a:extLst>
                    <a:ext uri="{9D8B030D-6E8A-4147-A177-3AD203B41FA5}">
                      <a16:colId xmlns:a16="http://schemas.microsoft.com/office/drawing/2014/main" val="4234254906"/>
                    </a:ext>
                  </a:extLst>
                </a:gridCol>
                <a:gridCol w="2491740">
                  <a:extLst>
                    <a:ext uri="{9D8B030D-6E8A-4147-A177-3AD203B41FA5}">
                      <a16:colId xmlns:a16="http://schemas.microsoft.com/office/drawing/2014/main" val="4099127749"/>
                    </a:ext>
                  </a:extLst>
                </a:gridCol>
                <a:gridCol w="2501738">
                  <a:extLst>
                    <a:ext uri="{9D8B030D-6E8A-4147-A177-3AD203B41FA5}">
                      <a16:colId xmlns:a16="http://schemas.microsoft.com/office/drawing/2014/main" val="1498398470"/>
                    </a:ext>
                  </a:extLst>
                </a:gridCol>
                <a:gridCol w="2534871">
                  <a:extLst>
                    <a:ext uri="{9D8B030D-6E8A-4147-A177-3AD203B41FA5}">
                      <a16:colId xmlns:a16="http://schemas.microsoft.com/office/drawing/2014/main" val="1712966338"/>
                    </a:ext>
                  </a:extLst>
                </a:gridCol>
                <a:gridCol w="2534871">
                  <a:extLst>
                    <a:ext uri="{9D8B030D-6E8A-4147-A177-3AD203B41FA5}">
                      <a16:colId xmlns:a16="http://schemas.microsoft.com/office/drawing/2014/main" val="3179765895"/>
                    </a:ext>
                  </a:extLst>
                </a:gridCol>
              </a:tblGrid>
              <a:tr h="697155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CONCURRENT 1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CONCURRENT 2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CONCURRENT 3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CONCURRENT 4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3511245"/>
                  </a:ext>
                </a:extLst>
              </a:tr>
              <a:tr h="1195122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PERSONNALITÉ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1702376"/>
                  </a:ext>
                </a:extLst>
              </a:tr>
              <a:tr h="1195122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ATTRIBUTS/</a:t>
                      </a:r>
                      <a:b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VALEURS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1179481"/>
                  </a:ext>
                </a:extLst>
              </a:tr>
              <a:tr h="1195122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FAIBLESSES 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9773433"/>
                  </a:ext>
                </a:extLst>
              </a:tr>
              <a:tr h="949147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SCORE GLOBAL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ÉCHELLE DE 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1-10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0376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6122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0A622"/>
            </a:gs>
            <a:gs pos="100000">
              <a:schemeClr val="accent4">
                <a:lumMod val="40000"/>
                <a:lumOff val="60000"/>
              </a:schemeClr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484848"/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</a:rPr>
              <a:t>PILIERS DE LA MARQUE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36215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3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4. PILIERS DE LA MARQUE</a:t>
            </a:r>
          </a:p>
        </p:txBody>
      </p:sp>
      <p:pic>
        <p:nvPicPr>
          <p:cNvPr id="8" name="Graphic 7" descr="Greek Pillar with solid fill">
            <a:extLst>
              <a:ext uri="{FF2B5EF4-FFF2-40B4-BE49-F238E27FC236}">
                <a16:creationId xmlns:a16="http://schemas.microsoft.com/office/drawing/2014/main" id="{72956F95-6DA7-5146-9209-07B90796D5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32161" y="3980943"/>
            <a:ext cx="2795954" cy="2795954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44339DAF-A9E2-BE43-BB5C-7F84B37D04A5}"/>
              </a:ext>
            </a:extLst>
          </p:cNvPr>
          <p:cNvSpPr txBox="1"/>
          <p:nvPr/>
        </p:nvSpPr>
        <p:spPr>
          <a:xfrm>
            <a:off x="808892" y="1043354"/>
            <a:ext cx="8654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>
                <a:latin typeface="Century Gothic" panose="020B0502020202020204" pitchFamily="34" charset="0"/>
              </a:rPr>
              <a:t>Description</a:t>
            </a:r>
          </a:p>
        </p:txBody>
      </p:sp>
    </p:spTree>
    <p:extLst>
      <p:ext uri="{BB962C8B-B14F-4D97-AF65-F5344CB8AC3E}">
        <p14:creationId xmlns:p14="http://schemas.microsoft.com/office/powerpoint/2010/main" val="3593098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EDA9F"/>
            </a:gs>
            <a:gs pos="100000">
              <a:srgbClr val="E6F2C9">
                <a:alpha val="49000"/>
              </a:srgbClr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484848"/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</a:rPr>
              <a:t>COMMUNICATION DE MARQUE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45704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3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5. COMMUNICATION DE MARQUE</a:t>
            </a:r>
          </a:p>
        </p:txBody>
      </p:sp>
      <p:pic>
        <p:nvPicPr>
          <p:cNvPr id="8" name="Graphic 7" descr="Chat bubble with solid fill">
            <a:extLst>
              <a:ext uri="{FF2B5EF4-FFF2-40B4-BE49-F238E27FC236}">
                <a16:creationId xmlns:a16="http://schemas.microsoft.com/office/drawing/2014/main" id="{72956F95-6DA7-5146-9209-07B90796D5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9332161" y="3980943"/>
            <a:ext cx="2795954" cy="279595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40A6A63-CC75-7E40-9664-34B68DBB2F53}"/>
              </a:ext>
            </a:extLst>
          </p:cNvPr>
          <p:cNvSpPr txBox="1"/>
          <p:nvPr/>
        </p:nvSpPr>
        <p:spPr>
          <a:xfrm>
            <a:off x="808892" y="1043354"/>
            <a:ext cx="8654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>
                <a:latin typeface="Century Gothic" panose="020B0502020202020204" pitchFamily="34" charset="0"/>
              </a:rPr>
              <a:t>Description</a:t>
            </a:r>
          </a:p>
        </p:txBody>
      </p:sp>
    </p:spTree>
    <p:extLst>
      <p:ext uri="{BB962C8B-B14F-4D97-AF65-F5344CB8AC3E}">
        <p14:creationId xmlns:p14="http://schemas.microsoft.com/office/powerpoint/2010/main" val="19913518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13AE1947-76C3-4CDE-873E-96D84EBDC806}" vid="{4FA4E18F-BCD0-4700-967D-97BB9CAF6C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Office</Template>
  <TotalTime>6</TotalTime>
  <Words>527</Words>
  <Application>Microsoft Macintosh PowerPoint</Application>
  <PresentationFormat>Widescreen</PresentationFormat>
  <Paragraphs>193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Key</dc:creator>
  <cp:lastModifiedBy>Brittany Johnston</cp:lastModifiedBy>
  <cp:revision>6</cp:revision>
  <dcterms:created xsi:type="dcterms:W3CDTF">2022-02-25T18:28:22Z</dcterms:created>
  <dcterms:modified xsi:type="dcterms:W3CDTF">2024-04-03T14:41:07Z</dcterms:modified>
</cp:coreProperties>
</file>