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42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29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9EF"/>
    <a:srgbClr val="E4F6C6"/>
    <a:srgbClr val="FEAD27"/>
    <a:srgbClr val="FB6F79"/>
    <a:srgbClr val="FE6735"/>
    <a:srgbClr val="00D6F1"/>
    <a:srgbClr val="9AC700"/>
    <a:srgbClr val="00B4CB"/>
    <a:srgbClr val="ECC86E"/>
    <a:srgbClr val="9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2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88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19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8984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8565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66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9042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0023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49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74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914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6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6117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975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fr.smartsheet.com/try-it?trp=17966&amp;utm_language=FR&amp;utm_source=template-powerpoint&amp;utm_medium=content&amp;utm_campaign=ic-Brand+Strategy+Presentation-powerpoint-17966-fr&amp;lpa=ic+Brand+Strategy+Presentation+powerpoint+17966+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91E5059C-43DD-AC48-AE82-AC78B4418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677" y="457200"/>
            <a:ext cx="2527300" cy="64008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329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PRÉSENTATION DE LA STRATÉGIE DE MARQUE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552992" y="1007974"/>
            <a:ext cx="3663408" cy="176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5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MARQUE </a:t>
            </a:r>
          </a:p>
          <a:p>
            <a:pPr rtl="0"/>
            <a:r>
              <a:rPr lang="fr-FR" sz="5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STRATÉGIE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983645"/>
            <a:ext cx="7384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[ NOM DE LA MARQUE 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552991" y="4820816"/>
            <a:ext cx="81380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NOM DU RESPONSABLE DE LA MARQUE</a:t>
            </a:r>
          </a:p>
          <a:p>
            <a:pPr rtl="0"/>
            <a:r>
              <a:rPr lang="fr-FR" sz="1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RESPONSABLE DE LA MARQUE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106740C5-3888-0DA7-B2CB-0FC2E0ACBB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4050" y="116232"/>
            <a:ext cx="2712554" cy="4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7289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PROPOSITION DE VALEUR UNIQUE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EF84E435-34A9-264C-9347-AE2038EBE21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641" y="0"/>
            <a:ext cx="27533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7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52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POSITION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picture containing text, outdoor object&#10;&#10;Description automatically generated">
            <a:extLst>
              <a:ext uri="{FF2B5EF4-FFF2-40B4-BE49-F238E27FC236}">
                <a16:creationId xmlns:a16="http://schemas.microsoft.com/office/drawing/2014/main" id="{23D7470F-45A3-7740-861C-CEDAF27CA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697" y="0"/>
            <a:ext cx="36813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40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nip Single Corner Rectangle 13">
            <a:extLst>
              <a:ext uri="{FF2B5EF4-FFF2-40B4-BE49-F238E27FC236}">
                <a16:creationId xmlns:a16="http://schemas.microsoft.com/office/drawing/2014/main" id="{4DA6C4E2-015B-5442-9FA6-0AE9A15009FA}"/>
              </a:ext>
            </a:extLst>
          </p:cNvPr>
          <p:cNvSpPr/>
          <p:nvPr/>
        </p:nvSpPr>
        <p:spPr>
          <a:xfrm>
            <a:off x="2387600" y="3025170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>
            <a:extLst>
              <a:ext uri="{FF2B5EF4-FFF2-40B4-BE49-F238E27FC236}">
                <a16:creationId xmlns:a16="http://schemas.microsoft.com/office/drawing/2014/main" id="{D21C603E-37E1-2A48-8831-98EA52C3A75D}"/>
              </a:ext>
            </a:extLst>
          </p:cNvPr>
          <p:cNvSpPr/>
          <p:nvPr/>
        </p:nvSpPr>
        <p:spPr>
          <a:xfrm>
            <a:off x="2387600" y="4989899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nip Single Corner Rectangle 2">
            <a:extLst>
              <a:ext uri="{FF2B5EF4-FFF2-40B4-BE49-F238E27FC236}">
                <a16:creationId xmlns:a16="http://schemas.microsoft.com/office/drawing/2014/main" id="{EED14E36-119C-E345-BA05-7B0CCF4EB251}"/>
              </a:ext>
            </a:extLst>
          </p:cNvPr>
          <p:cNvSpPr/>
          <p:nvPr/>
        </p:nvSpPr>
        <p:spPr>
          <a:xfrm>
            <a:off x="2387600" y="1041529"/>
            <a:ext cx="9321800" cy="1651000"/>
          </a:xfrm>
          <a:prstGeom prst="snip1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101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COMMUNICATION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2527301" y="1157646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FE86C-135B-F044-B631-3BDF1EE49B51}"/>
              </a:ext>
            </a:extLst>
          </p:cNvPr>
          <p:cNvSpPr txBox="1"/>
          <p:nvPr/>
        </p:nvSpPr>
        <p:spPr>
          <a:xfrm>
            <a:off x="118367" y="1041529"/>
            <a:ext cx="1899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Ton </a:t>
            </a:r>
          </a:p>
          <a:p>
            <a:pPr rtl="0"/>
            <a:r>
              <a:rPr lang="fr-FR" sz="3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+ Ton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58A24D-0C32-7840-A6EB-BD823E9B6DF2}"/>
              </a:ext>
            </a:extLst>
          </p:cNvPr>
          <p:cNvSpPr txBox="1"/>
          <p:nvPr/>
        </p:nvSpPr>
        <p:spPr>
          <a:xfrm>
            <a:off x="2527301" y="3177570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A7CAA5-9C9B-1042-8998-C10A253F6B25}"/>
              </a:ext>
            </a:extLst>
          </p:cNvPr>
          <p:cNvSpPr txBox="1"/>
          <p:nvPr/>
        </p:nvSpPr>
        <p:spPr>
          <a:xfrm>
            <a:off x="118367" y="3025170"/>
            <a:ext cx="2337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Slogans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C08C4-A175-B646-BD92-CA21668A66FE}"/>
              </a:ext>
            </a:extLst>
          </p:cNvPr>
          <p:cNvSpPr txBox="1"/>
          <p:nvPr/>
        </p:nvSpPr>
        <p:spPr>
          <a:xfrm>
            <a:off x="2527301" y="510241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202BA7-F41A-9C46-AB3F-F17EB1A4CF2D}"/>
              </a:ext>
            </a:extLst>
          </p:cNvPr>
          <p:cNvSpPr txBox="1"/>
          <p:nvPr/>
        </p:nvSpPr>
        <p:spPr>
          <a:xfrm>
            <a:off x="118367" y="4950014"/>
            <a:ext cx="31764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2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Autres accroches</a:t>
            </a:r>
          </a:p>
        </p:txBody>
      </p:sp>
    </p:spTree>
    <p:extLst>
      <p:ext uri="{BB962C8B-B14F-4D97-AF65-F5344CB8AC3E}">
        <p14:creationId xmlns:p14="http://schemas.microsoft.com/office/powerpoint/2010/main" val="2991921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tableware, dishware, plate&#10;&#10;Description automatically generated">
            <a:extLst>
              <a:ext uri="{FF2B5EF4-FFF2-40B4-BE49-F238E27FC236}">
                <a16:creationId xmlns:a16="http://schemas.microsoft.com/office/drawing/2014/main" id="{5E189275-535F-F847-B5A5-481028D739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498" y="1920874"/>
            <a:ext cx="8550567" cy="1528985"/>
          </a:xfrm>
          <a:prstGeom prst="rect">
            <a:avLst/>
          </a:prstGeom>
        </p:spPr>
      </p:pic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9EE65D5C-E300-8145-9239-3B5E99EC6B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024" y="4362450"/>
            <a:ext cx="7832582" cy="207645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IMAGE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1189893" y="1043354"/>
            <a:ext cx="151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D234A-1B11-0A45-A085-E61DA88E95CC}"/>
              </a:ext>
            </a:extLst>
          </p:cNvPr>
          <p:cNvSpPr txBox="1"/>
          <p:nvPr/>
        </p:nvSpPr>
        <p:spPr>
          <a:xfrm>
            <a:off x="1189892" y="3608754"/>
            <a:ext cx="2328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Couleurs</a:t>
            </a:r>
          </a:p>
        </p:txBody>
      </p:sp>
    </p:spTree>
    <p:extLst>
      <p:ext uri="{BB962C8B-B14F-4D97-AF65-F5344CB8AC3E}">
        <p14:creationId xmlns:p14="http://schemas.microsoft.com/office/powerpoint/2010/main" val="172756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7B0D579-9D26-124D-B17C-19B88B2B1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300" y="4617035"/>
            <a:ext cx="9458960" cy="2009035"/>
          </a:xfrm>
          <a:prstGeom prst="rect">
            <a:avLst/>
          </a:prstGeom>
        </p:spPr>
      </p:pic>
      <p:pic>
        <p:nvPicPr>
          <p:cNvPr id="9" name="Picture 8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F620A58C-CCD4-5C4D-8607-4266BA5E87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91966" y="-923133"/>
            <a:ext cx="2463486" cy="624078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781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IMAGE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1189893" y="1043354"/>
            <a:ext cx="2096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Style visuel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8D234A-1B11-0A45-A085-E61DA88E95CC}"/>
              </a:ext>
            </a:extLst>
          </p:cNvPr>
          <p:cNvSpPr txBox="1"/>
          <p:nvPr/>
        </p:nvSpPr>
        <p:spPr>
          <a:xfrm>
            <a:off x="1189892" y="3608754"/>
            <a:ext cx="3087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Typographie</a:t>
            </a:r>
          </a:p>
        </p:txBody>
      </p:sp>
    </p:spTree>
    <p:extLst>
      <p:ext uri="{BB962C8B-B14F-4D97-AF65-F5344CB8AC3E}">
        <p14:creationId xmlns:p14="http://schemas.microsoft.com/office/powerpoint/2010/main" val="397251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677395" y="938682"/>
            <a:ext cx="5360667" cy="58412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OBJECTIF DE LA MARQUE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VALEURS FONDAMENTALES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VISION DE LA MARQUE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MISSION DE LA MARQUE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PUBLIC CIBLE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PROFILS TYPES D’ACHETEURS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ANALYSE DE LA CONCURRENCE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PROPOSITION DE VALEUR UNIQUE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POSITION DE LA MARQUE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COMMUNICATION DE LA MARQUE</a:t>
            </a:r>
          </a:p>
          <a:p>
            <a:pPr marL="285750" indent="-28575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000" dirty="0">
                <a:latin typeface="Century Gothic" panose="020B0502020202020204" pitchFamily="34" charset="0"/>
              </a:rPr>
              <a:t>IMAGE DE LA MARQUE</a:t>
            </a:r>
          </a:p>
        </p:txBody>
      </p:sp>
      <p:pic>
        <p:nvPicPr>
          <p:cNvPr id="10" name="Picture 9" descr="A group of colorful kites&#10;&#10;Description automatically generated with low confidence">
            <a:extLst>
              <a:ext uri="{FF2B5EF4-FFF2-40B4-BE49-F238E27FC236}">
                <a16:creationId xmlns:a16="http://schemas.microsoft.com/office/drawing/2014/main" id="{E804595E-F050-2F41-8507-903019294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00" y="369417"/>
            <a:ext cx="4267751" cy="648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19FE5FAB-33D5-2D44-AA42-3A525A9DE8F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" b="74306"/>
          <a:stretch/>
        </p:blipFill>
        <p:spPr bwMode="auto">
          <a:xfrm>
            <a:off x="9163050" y="196826"/>
            <a:ext cx="2527300" cy="1645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OBJECTIF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9A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877F3AE0-C57F-7144-9F3B-2E9EFDB444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6" b="58199"/>
          <a:stretch/>
        </p:blipFill>
        <p:spPr bwMode="auto">
          <a:xfrm>
            <a:off x="9163050" y="133326"/>
            <a:ext cx="2527300" cy="2743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6215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VALEURS FONDAMENTALES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00D6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6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E038D982-05AE-964A-AADA-76967FBC7F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001"/>
          <a:stretch/>
        </p:blipFill>
        <p:spPr bwMode="auto">
          <a:xfrm>
            <a:off x="9163050" y="223000"/>
            <a:ext cx="2527300" cy="384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746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VISION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FEA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5962479F-0F9E-FE41-A598-DD30510BE2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57"/>
          <a:stretch/>
        </p:blipFill>
        <p:spPr bwMode="auto">
          <a:xfrm>
            <a:off x="9163050" y="223000"/>
            <a:ext cx="2527300" cy="4937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12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MISSION DE LA MARQUE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rgbClr val="FB6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utdoor object, sport kite, colorful, envelope&#10;&#10;Description automatically generated">
            <a:extLst>
              <a:ext uri="{FF2B5EF4-FFF2-40B4-BE49-F238E27FC236}">
                <a16:creationId xmlns:a16="http://schemas.microsoft.com/office/drawing/2014/main" id="{0687025D-C838-EF45-A6F7-70B35C26CFF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958" y="223000"/>
            <a:ext cx="2527300" cy="64008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738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PUBLIC CIBLE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78CD71-0DA3-5C42-88A5-A41AB38F9F6C}"/>
              </a:ext>
            </a:extLst>
          </p:cNvPr>
          <p:cNvSpPr txBox="1"/>
          <p:nvPr/>
        </p:nvSpPr>
        <p:spPr>
          <a:xfrm>
            <a:off x="808892" y="1043354"/>
            <a:ext cx="619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latin typeface="Century Gothic" panose="020B0502020202020204" pitchFamily="34" charset="0"/>
              </a:rPr>
              <a:t>Texte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453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PROFILS TYPES D’ACHETEURS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C8C8DB-3CF4-2F42-B8E6-34C13AB29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17915"/>
              </p:ext>
            </p:extLst>
          </p:nvPr>
        </p:nvGraphicFramePr>
        <p:xfrm>
          <a:off x="228600" y="956286"/>
          <a:ext cx="11595652" cy="5578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82">
                  <a:extLst>
                    <a:ext uri="{9D8B030D-6E8A-4147-A177-3AD203B41FA5}">
                      <a16:colId xmlns:a16="http://schemas.microsoft.com/office/drawing/2014/main" val="819285150"/>
                    </a:ext>
                  </a:extLst>
                </a:gridCol>
                <a:gridCol w="4759000">
                  <a:extLst>
                    <a:ext uri="{9D8B030D-6E8A-4147-A177-3AD203B41FA5}">
                      <a16:colId xmlns:a16="http://schemas.microsoft.com/office/drawing/2014/main" val="2913506686"/>
                    </a:ext>
                  </a:extLst>
                </a:gridCol>
                <a:gridCol w="4987070">
                  <a:extLst>
                    <a:ext uri="{9D8B030D-6E8A-4147-A177-3AD203B41FA5}">
                      <a16:colId xmlns:a16="http://schemas.microsoft.com/office/drawing/2014/main" val="1011456006"/>
                    </a:ext>
                  </a:extLst>
                </a:gridCol>
              </a:tblGrid>
              <a:tr h="38920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7254" marR="5725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PROFIL TYPE 1</a:t>
                      </a:r>
                    </a:p>
                  </a:txBody>
                  <a:tcPr marL="57254" marR="57254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PROFIL TYPE 2</a:t>
                      </a:r>
                    </a:p>
                  </a:txBody>
                  <a:tcPr marL="57254" marR="57254" marT="0" marB="0"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856346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Âge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507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Genre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854492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Statut de la relation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691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Profession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36798"/>
                  </a:ext>
                </a:extLst>
              </a:tr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Revenu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4401"/>
                  </a:ext>
                </a:extLst>
              </a:tr>
              <a:tr h="5838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Sources d’information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60127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Objectifs et valeurs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34823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Défis et points faibles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48584"/>
                  </a:ext>
                </a:extLst>
              </a:tr>
              <a:tr h="875702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Comment votre marque résout ses problèmes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3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7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852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ANALYSE DE LA CONCURRENCE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63DB686-9C4C-0C45-8178-7840BD57A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42445"/>
              </p:ext>
            </p:extLst>
          </p:nvPr>
        </p:nvGraphicFramePr>
        <p:xfrm>
          <a:off x="189842" y="956286"/>
          <a:ext cx="11634410" cy="5771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5213">
                  <a:extLst>
                    <a:ext uri="{9D8B030D-6E8A-4147-A177-3AD203B41FA5}">
                      <a16:colId xmlns:a16="http://schemas.microsoft.com/office/drawing/2014/main" val="819285150"/>
                    </a:ext>
                  </a:extLst>
                </a:gridCol>
                <a:gridCol w="4791153">
                  <a:extLst>
                    <a:ext uri="{9D8B030D-6E8A-4147-A177-3AD203B41FA5}">
                      <a16:colId xmlns:a16="http://schemas.microsoft.com/office/drawing/2014/main" val="2913506686"/>
                    </a:ext>
                  </a:extLst>
                </a:gridCol>
                <a:gridCol w="5038044">
                  <a:extLst>
                    <a:ext uri="{9D8B030D-6E8A-4147-A177-3AD203B41FA5}">
                      <a16:colId xmlns:a16="http://schemas.microsoft.com/office/drawing/2014/main" val="1011456006"/>
                    </a:ext>
                  </a:extLst>
                </a:gridCol>
              </a:tblGrid>
              <a:tr h="389201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 de la marque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 de la marque 1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 de la marque 2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714020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Objectif et valeurs de la marque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26507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Proposition de valeur unique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6854492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Slogan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691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 cible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336798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Produits de base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034401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Canaux marketing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060127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Forces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634823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Faiblesses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4248584"/>
                  </a:ext>
                </a:extLst>
              </a:tr>
              <a:tr h="597979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Autre</a:t>
                      </a:r>
                    </a:p>
                  </a:txBody>
                  <a:tcPr marL="60965" marR="83761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82880" marR="5725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832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287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7</TotalTime>
  <Words>364</Words>
  <Application>Microsoft Macintosh PowerPoint</Application>
  <PresentationFormat>Widescreen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2022-02-24T23:59:18Z</dcterms:created>
  <dcterms:modified xsi:type="dcterms:W3CDTF">2024-04-03T14:47:32Z</dcterms:modified>
</cp:coreProperties>
</file>