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B78"/>
    <a:srgbClr val="22A8A2"/>
    <a:srgbClr val="E7FAF4"/>
    <a:srgbClr val="F1FFFD"/>
    <a:srgbClr val="FFBF0E"/>
    <a:srgbClr val="B8E7DF"/>
    <a:srgbClr val="FDE6C4"/>
    <a:srgbClr val="69C1BE"/>
    <a:srgbClr val="E02C26"/>
    <a:srgbClr val="FEA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28" autoAdjust="0"/>
    <p:restoredTop sz="86447"/>
  </p:normalViewPr>
  <p:slideViewPr>
    <p:cSldViewPr snapToGrid="0" snapToObjects="1">
      <p:cViewPr varScale="1">
        <p:scale>
          <a:sx n="124" d="100"/>
          <a:sy n="124" d="100"/>
        </p:scale>
        <p:origin x="208" y="25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fr.smartsheet.com/try-it?trp=17966&amp;utm_language=FR&amp;utm_source=template-powerpoint&amp;utm_medium=content&amp;utm_campaign=ic-Brand+Strategy+Roadmap-powerpoint-17966-fr&amp;lpa=ic+Brand+Strategy+Roadmap+powerpoint+17966+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E000AED8-88C6-A841-9F3A-573536D0530B}"/>
              </a:ext>
            </a:extLst>
          </p:cNvPr>
          <p:cNvSpPr txBox="1"/>
          <p:nvPr/>
        </p:nvSpPr>
        <p:spPr>
          <a:xfrm>
            <a:off x="300446" y="253847"/>
            <a:ext cx="904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FEUILLE DE ROUTE DE LA STRATÉGIE DE MARQUE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5BEB6C-E626-464D-A3D5-9619AFA6F4D9}"/>
              </a:ext>
            </a:extLst>
          </p:cNvPr>
          <p:cNvSpPr txBox="1"/>
          <p:nvPr/>
        </p:nvSpPr>
        <p:spPr>
          <a:xfrm>
            <a:off x="421240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pc="600">
                <a:solidFill>
                  <a:schemeClr val="bg1"/>
                </a:solidFill>
                <a:latin typeface="Century Gothic" panose="020B0502020202020204" pitchFamily="34" charset="0"/>
              </a:rPr>
              <a:t>VISION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9C6617-6366-A148-B75E-2E979198F7B3}"/>
              </a:ext>
            </a:extLst>
          </p:cNvPr>
          <p:cNvSpPr txBox="1"/>
          <p:nvPr/>
        </p:nvSpPr>
        <p:spPr>
          <a:xfrm>
            <a:off x="3252929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pc="600">
                <a:solidFill>
                  <a:schemeClr val="bg1"/>
                </a:solidFill>
                <a:latin typeface="Century Gothic" panose="020B0502020202020204" pitchFamily="34" charset="0"/>
              </a:rPr>
              <a:t>BUT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2B85151-403D-4E4F-B240-1750BF62A5DA}"/>
              </a:ext>
            </a:extLst>
          </p:cNvPr>
          <p:cNvSpPr txBox="1"/>
          <p:nvPr/>
        </p:nvSpPr>
        <p:spPr>
          <a:xfrm>
            <a:off x="6084618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pc="600">
                <a:solidFill>
                  <a:schemeClr val="bg1"/>
                </a:solidFill>
                <a:latin typeface="Century Gothic" panose="020B0502020202020204" pitchFamily="34" charset="0"/>
              </a:rPr>
              <a:t>VALEURS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8E014-7EBC-A44B-85D9-9A6C3C263D5C}"/>
              </a:ext>
            </a:extLst>
          </p:cNvPr>
          <p:cNvSpPr/>
          <p:nvPr/>
        </p:nvSpPr>
        <p:spPr>
          <a:xfrm>
            <a:off x="421240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2782F4D-21D4-FA44-9F12-7CDB4F2453F7}"/>
              </a:ext>
            </a:extLst>
          </p:cNvPr>
          <p:cNvSpPr/>
          <p:nvPr/>
        </p:nvSpPr>
        <p:spPr>
          <a:xfrm>
            <a:off x="3252929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4781D-B4BD-A14A-AEA0-AD899E298859}"/>
              </a:ext>
            </a:extLst>
          </p:cNvPr>
          <p:cNvSpPr/>
          <p:nvPr/>
        </p:nvSpPr>
        <p:spPr>
          <a:xfrm>
            <a:off x="6084618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AF7CDEE-58D5-2640-9AD2-05285021A3FC}"/>
              </a:ext>
            </a:extLst>
          </p:cNvPr>
          <p:cNvSpPr txBox="1"/>
          <p:nvPr/>
        </p:nvSpPr>
        <p:spPr>
          <a:xfrm>
            <a:off x="8916307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pc="600">
                <a:solidFill>
                  <a:schemeClr val="bg1"/>
                </a:solidFill>
                <a:latin typeface="Century Gothic" panose="020B0502020202020204" pitchFamily="34" charset="0"/>
              </a:rPr>
              <a:t>BUTS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8195CC8-08A9-AC4B-93B2-269578DB5B27}"/>
              </a:ext>
            </a:extLst>
          </p:cNvPr>
          <p:cNvSpPr/>
          <p:nvPr/>
        </p:nvSpPr>
        <p:spPr>
          <a:xfrm>
            <a:off x="8916307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4E1E3EB-6743-9A46-91D5-E479C4999106}"/>
              </a:ext>
            </a:extLst>
          </p:cNvPr>
          <p:cNvSpPr txBox="1"/>
          <p:nvPr/>
        </p:nvSpPr>
        <p:spPr>
          <a:xfrm>
            <a:off x="-26337" y="2976971"/>
            <a:ext cx="2249881" cy="954107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r" rtl="0"/>
            <a:r>
              <a:rPr lang="fr-FR" sz="2800" spc="600" dirty="0">
                <a:solidFill>
                  <a:srgbClr val="FFBF0E"/>
                </a:solidFill>
                <a:latin typeface="Century Gothic" panose="020B0502020202020204" pitchFamily="34" charset="0"/>
              </a:rPr>
              <a:t>MARQUE</a:t>
            </a:r>
          </a:p>
          <a:p>
            <a:pPr algn="r" rtl="0"/>
            <a:r>
              <a:rPr lang="fr-FR" sz="2800" spc="600" dirty="0">
                <a:solidFill>
                  <a:srgbClr val="FFBF0E"/>
                </a:solidFill>
                <a:latin typeface="Century Gothic" panose="020B0502020202020204" pitchFamily="34" charset="0"/>
              </a:rPr>
              <a:t>IDÉE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3A5A771-2DE0-3549-8642-339A9EE4B8A9}"/>
              </a:ext>
            </a:extLst>
          </p:cNvPr>
          <p:cNvSpPr/>
          <p:nvPr/>
        </p:nvSpPr>
        <p:spPr>
          <a:xfrm>
            <a:off x="2223544" y="2965752"/>
            <a:ext cx="7744912" cy="1005840"/>
          </a:xfrm>
          <a:prstGeom prst="rect">
            <a:avLst/>
          </a:prstGeom>
          <a:solidFill>
            <a:schemeClr val="bg1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0" rtlCol="0" anchor="ctr"/>
          <a:lstStyle/>
          <a:p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2E9D674-C822-AA45-8BE5-19E9951F6115}"/>
              </a:ext>
            </a:extLst>
          </p:cNvPr>
          <p:cNvSpPr txBox="1"/>
          <p:nvPr/>
        </p:nvSpPr>
        <p:spPr>
          <a:xfrm>
            <a:off x="129540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rgbClr val="B8E7DF"/>
                </a:solidFill>
                <a:latin typeface="Century Gothic" panose="020B0502020202020204" pitchFamily="34" charset="0"/>
              </a:rPr>
              <a:t>PROMESSE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AE37F58-2B70-C64E-AAEE-6E28A102A00D}"/>
              </a:ext>
            </a:extLst>
          </p:cNvPr>
          <p:cNvSpPr txBox="1"/>
          <p:nvPr/>
        </p:nvSpPr>
        <p:spPr>
          <a:xfrm>
            <a:off x="321564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rgbClr val="B8E7DF"/>
                </a:solidFill>
                <a:latin typeface="Century Gothic" panose="020B0502020202020204" pitchFamily="34" charset="0"/>
              </a:rPr>
              <a:t>HISTOIRE DE LA MARQUE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751DE0-6EA3-6F4B-A818-1D0966DF850E}"/>
              </a:ext>
            </a:extLst>
          </p:cNvPr>
          <p:cNvSpPr txBox="1"/>
          <p:nvPr/>
        </p:nvSpPr>
        <p:spPr>
          <a:xfrm>
            <a:off x="513588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rgbClr val="B8E7DF"/>
                </a:solidFill>
                <a:latin typeface="Century Gothic" panose="020B0502020202020204" pitchFamily="34" charset="0"/>
              </a:rPr>
              <a:t>PERTINENCE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198E113-D4A7-F443-9451-1D03F8800348}"/>
              </a:ext>
            </a:extLst>
          </p:cNvPr>
          <p:cNvSpPr/>
          <p:nvPr/>
        </p:nvSpPr>
        <p:spPr>
          <a:xfrm>
            <a:off x="129540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EFC329-0690-F046-BC1F-FF4BD92DB953}"/>
              </a:ext>
            </a:extLst>
          </p:cNvPr>
          <p:cNvSpPr/>
          <p:nvPr/>
        </p:nvSpPr>
        <p:spPr>
          <a:xfrm>
            <a:off x="321564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808FFE3-6F6F-B440-8693-197EEC82FF5D}"/>
              </a:ext>
            </a:extLst>
          </p:cNvPr>
          <p:cNvSpPr/>
          <p:nvPr/>
        </p:nvSpPr>
        <p:spPr>
          <a:xfrm>
            <a:off x="513588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ADC7514-1D02-8A4A-B859-0AA3D3A6B423}"/>
              </a:ext>
            </a:extLst>
          </p:cNvPr>
          <p:cNvSpPr txBox="1"/>
          <p:nvPr/>
        </p:nvSpPr>
        <p:spPr>
          <a:xfrm>
            <a:off x="897636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rgbClr val="B8E7DF"/>
                </a:solidFill>
                <a:latin typeface="Century Gothic" panose="020B0502020202020204" pitchFamily="34" charset="0"/>
              </a:rPr>
              <a:t>PROBLÈMES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33BEF3F-3896-B549-B541-C5293CF7190F}"/>
              </a:ext>
            </a:extLst>
          </p:cNvPr>
          <p:cNvSpPr/>
          <p:nvPr/>
        </p:nvSpPr>
        <p:spPr>
          <a:xfrm>
            <a:off x="897636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968655F-35C2-784C-8921-371C7EAE5DCA}"/>
              </a:ext>
            </a:extLst>
          </p:cNvPr>
          <p:cNvSpPr txBox="1"/>
          <p:nvPr/>
        </p:nvSpPr>
        <p:spPr>
          <a:xfrm>
            <a:off x="705612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rgbClr val="B8E7DF"/>
                </a:solidFill>
                <a:latin typeface="Century Gothic" panose="020B0502020202020204" pitchFamily="34" charset="0"/>
              </a:rPr>
              <a:t>EXPÉRIENCE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DB4F9A9-3C1D-AC45-A826-7211FA595D2C}"/>
              </a:ext>
            </a:extLst>
          </p:cNvPr>
          <p:cNvSpPr/>
          <p:nvPr/>
        </p:nvSpPr>
        <p:spPr>
          <a:xfrm>
            <a:off x="705612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AE12B3C5-A375-ACAB-11A0-45C3F9194A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9945" y="114685"/>
            <a:ext cx="2610849" cy="47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7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A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D1F21BBD-DE61-9149-99CC-AE22305F50BA}"/>
              </a:ext>
            </a:extLst>
          </p:cNvPr>
          <p:cNvSpPr/>
          <p:nvPr/>
        </p:nvSpPr>
        <p:spPr>
          <a:xfrm>
            <a:off x="0" y="45522"/>
            <a:ext cx="968829" cy="6812478"/>
          </a:xfrm>
          <a:prstGeom prst="rect">
            <a:avLst/>
          </a:prstGeom>
          <a:solidFill>
            <a:srgbClr val="057B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8B780B-4CDA-B64D-9086-928B3220B80E}"/>
              </a:ext>
            </a:extLst>
          </p:cNvPr>
          <p:cNvSpPr txBox="1"/>
          <p:nvPr/>
        </p:nvSpPr>
        <p:spPr>
          <a:xfrm>
            <a:off x="1158240" y="1029571"/>
            <a:ext cx="24688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STRATÉGIE 1 </a:t>
            </a:r>
          </a:p>
          <a:p>
            <a:pPr algn="ctr"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Description </a:t>
            </a:r>
          </a:p>
          <a:p>
            <a:pPr algn="ctr"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de la stratégie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A08ED11-42E2-5645-AAE4-813033831A18}"/>
              </a:ext>
            </a:extLst>
          </p:cNvPr>
          <p:cNvSpPr txBox="1"/>
          <p:nvPr/>
        </p:nvSpPr>
        <p:spPr>
          <a:xfrm>
            <a:off x="3627120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STRATÉGIE 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EADD6D3-8239-0A4B-9E87-8FF1A4630DE3}"/>
              </a:ext>
            </a:extLst>
          </p:cNvPr>
          <p:cNvSpPr txBox="1"/>
          <p:nvPr/>
        </p:nvSpPr>
        <p:spPr>
          <a:xfrm>
            <a:off x="6086985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STRATÉGIE 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E7D9558-B947-584A-BAAF-84FF5293AE08}"/>
              </a:ext>
            </a:extLst>
          </p:cNvPr>
          <p:cNvSpPr txBox="1"/>
          <p:nvPr/>
        </p:nvSpPr>
        <p:spPr>
          <a:xfrm>
            <a:off x="8555865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STRATÉGIE 4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FD799BD-9959-CE47-BBD8-22819B3D5F54}"/>
              </a:ext>
            </a:extLst>
          </p:cNvPr>
          <p:cNvSpPr/>
          <p:nvPr/>
        </p:nvSpPr>
        <p:spPr>
          <a:xfrm>
            <a:off x="1158240" y="1883231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1 - Tactique 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7A8B043-7AEB-DC49-8601-DA255F386340}"/>
              </a:ext>
            </a:extLst>
          </p:cNvPr>
          <p:cNvSpPr txBox="1"/>
          <p:nvPr/>
        </p:nvSpPr>
        <p:spPr>
          <a:xfrm rot="16200000">
            <a:off x="-148923" y="861653"/>
            <a:ext cx="176259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fr-FR" spc="300">
                <a:solidFill>
                  <a:srgbClr val="E7FAF4"/>
                </a:solidFill>
                <a:latin typeface="Century Gothic" panose="020B0502020202020204" pitchFamily="34" charset="0"/>
              </a:rPr>
              <a:t>STRATÉGIES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23A18E0-A6AD-6A41-B160-C7A859FDEAAC}"/>
              </a:ext>
            </a:extLst>
          </p:cNvPr>
          <p:cNvSpPr txBox="1"/>
          <p:nvPr/>
        </p:nvSpPr>
        <p:spPr>
          <a:xfrm rot="16200000">
            <a:off x="-1542135" y="4017458"/>
            <a:ext cx="454901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fr-FR" spc="300">
                <a:solidFill>
                  <a:srgbClr val="E7FAF4"/>
                </a:solidFill>
                <a:latin typeface="Century Gothic" panose="020B0502020202020204" pitchFamily="34" charset="0"/>
              </a:rPr>
              <a:t>TACTIQUES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3FD34E-8397-524C-8C63-CB051E2123FE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1BE388B-A9F3-9042-B300-E2C85FC00CE2}"/>
              </a:ext>
            </a:extLst>
          </p:cNvPr>
          <p:cNvSpPr/>
          <p:nvPr/>
        </p:nvSpPr>
        <p:spPr>
          <a:xfrm>
            <a:off x="362712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2 - Tactique 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2 - Tactique 2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5E8B48E-72D7-4041-A84B-563C25F8A884}"/>
              </a:ext>
            </a:extLst>
          </p:cNvPr>
          <p:cNvSpPr/>
          <p:nvPr/>
        </p:nvSpPr>
        <p:spPr>
          <a:xfrm>
            <a:off x="609600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3 - Tactique 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3 - Tactique 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3 - Tactique 3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5FC12A2-CE13-584A-B43D-E28587107C7B}"/>
              </a:ext>
            </a:extLst>
          </p:cNvPr>
          <p:cNvSpPr/>
          <p:nvPr/>
        </p:nvSpPr>
        <p:spPr>
          <a:xfrm>
            <a:off x="856488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4 - Tactique 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4 - Tactique 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4 - Tactique 3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 4 - Tactique 4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75998"/>
              </p:ext>
            </p:extLst>
          </p:nvPr>
        </p:nvGraphicFramePr>
        <p:xfrm>
          <a:off x="787791" y="1050352"/>
          <a:ext cx="1006144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144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600" b="0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57150" cap="flat" cmpd="sng" algn="ctr">
                      <a:solidFill>
                        <a:srgbClr val="B8E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Roadmap-Template_PowerPoint" id="{AFC76018-7F3D-934F-852F-DD765C88A11A}" vid="{2AAA016D-387A-9447-806B-8BD757D5E6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</TotalTime>
  <Words>205</Words>
  <Application>Microsoft Macintosh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2022-02-26T01:19:11Z</dcterms:created>
  <dcterms:modified xsi:type="dcterms:W3CDTF">2024-04-03T14:13:03Z</dcterms:modified>
</cp:coreProperties>
</file>