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408" r:id="rId2"/>
    <p:sldId id="353" r:id="rId3"/>
    <p:sldId id="354" r:id="rId4"/>
    <p:sldId id="409" r:id="rId5"/>
    <p:sldId id="410" r:id="rId6"/>
    <p:sldId id="411" r:id="rId7"/>
    <p:sldId id="412" r:id="rId8"/>
    <p:sldId id="414" r:id="rId9"/>
    <p:sldId id="413" r:id="rId10"/>
    <p:sldId id="338" r:id="rId11"/>
    <p:sldId id="4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DA1A1-CFA3-47E8-AAC9-DCE72D1A7DCB}" v="3" dt="2023-09-24T18:01:2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08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1EDA1A1-CFA3-47E8-AAC9-DCE72D1A7DCB}"/>
    <pc:docChg chg="modSld">
      <pc:chgData name="Bess Dunlevy" userId="dd4b9a8537dbe9d0" providerId="LiveId" clId="{91EDA1A1-CFA3-47E8-AAC9-DCE72D1A7DCB}" dt="2023-09-24T18:01:27.906" v="69"/>
      <pc:docMkLst>
        <pc:docMk/>
      </pc:docMkLst>
      <pc:sldChg chg="setBg">
        <pc:chgData name="Bess Dunlevy" userId="dd4b9a8537dbe9d0" providerId="LiveId" clId="{91EDA1A1-CFA3-47E8-AAC9-DCE72D1A7DCB}" dt="2023-09-24T18:01:27.906" v="69"/>
        <pc:sldMkLst>
          <pc:docMk/>
          <pc:sldMk cId="2882744607" sldId="338"/>
        </pc:sldMkLst>
      </pc:sldChg>
      <pc:sldChg chg="modSp mod setBg">
        <pc:chgData name="Bess Dunlevy" userId="dd4b9a8537dbe9d0" providerId="LiveId" clId="{91EDA1A1-CFA3-47E8-AAC9-DCE72D1A7DCB}" dt="2023-09-24T18:01:27.906" v="69"/>
        <pc:sldMkLst>
          <pc:docMk/>
          <pc:sldMk cId="1179924037" sldId="353"/>
        </pc:sldMkLst>
        <pc:spChg chg="mod">
          <ac:chgData name="Bess Dunlevy" userId="dd4b9a8537dbe9d0" providerId="LiveId" clId="{91EDA1A1-CFA3-47E8-AAC9-DCE72D1A7DCB}" dt="2023-09-24T18:00:25.142" v="66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634812223" sldId="354"/>
        </pc:sldMkLst>
      </pc:sldChg>
      <pc:sldChg chg="modSp mod setBg">
        <pc:chgData name="Bess Dunlevy" userId="dd4b9a8537dbe9d0" providerId="LiveId" clId="{91EDA1A1-CFA3-47E8-AAC9-DCE72D1A7DCB}" dt="2023-09-24T18:01:10.063" v="68"/>
        <pc:sldMkLst>
          <pc:docMk/>
          <pc:sldMk cId="2079832875" sldId="408"/>
        </pc:sldMkLst>
        <pc:spChg chg="mod">
          <ac:chgData name="Bess Dunlevy" userId="dd4b9a8537dbe9d0" providerId="LiveId" clId="{91EDA1A1-CFA3-47E8-AAC9-DCE72D1A7DCB}" dt="2023-09-24T18:00:16.187" v="64" actId="1076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91EDA1A1-CFA3-47E8-AAC9-DCE72D1A7DCB}" dt="2023-09-24T18:00:19.145" v="65" actId="20577"/>
          <ac:spMkLst>
            <pc:docMk/>
            <pc:sldMk cId="2079832875" sldId="408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507051280" sldId="409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986114593" sldId="410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510856216" sldId="411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282589506" sldId="412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303516070" sldId="413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453029406" sldId="414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518768116" sldId="4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75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5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77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97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2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17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fr.smartsheet.com/try-it?trp=1183903" TargetMode="External"/><Relationship Id="rId9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095768" y="649530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PRÉSENTATION D’UN MODÈLE DE STATUT DE PROJET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71513" y="291588"/>
            <a:ext cx="3071219" cy="5860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88116" y="272791"/>
            <a:ext cx="5456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RAPPORT POWERPOINT BASIQUE SUR LE STATUT D’UN PROJET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457DF-4369-553F-C39B-527FABAF7F72}"/>
              </a:ext>
            </a:extLst>
          </p:cNvPr>
          <p:cNvSpPr txBox="1"/>
          <p:nvPr/>
        </p:nvSpPr>
        <p:spPr>
          <a:xfrm>
            <a:off x="221258" y="246914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6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EED31C-1F71-3D9B-3771-BCD7E1804AA5}"/>
              </a:ext>
            </a:extLst>
          </p:cNvPr>
          <p:cNvCxnSpPr>
            <a:cxnSpLocks/>
          </p:cNvCxnSpPr>
          <p:nvPr/>
        </p:nvCxnSpPr>
        <p:spPr>
          <a:xfrm>
            <a:off x="221258" y="367053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41833"/>
              </p:ext>
            </p:extLst>
          </p:nvPr>
        </p:nvGraphicFramePr>
        <p:xfrm>
          <a:off x="221258" y="3799392"/>
          <a:ext cx="11070972" cy="2180992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DU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PÉRIODE COUVERTE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CODE DU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Code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D’ENTRÉE DU STATUT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D’ACHÈVEMENT PRÉVUE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5654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8D61A-B763-8CB6-9EC8-EB7FB842B1F5}"/>
              </a:ext>
            </a:extLst>
          </p:cNvPr>
          <p:cNvGrpSpPr/>
          <p:nvPr/>
        </p:nvGrpSpPr>
        <p:grpSpPr>
          <a:xfrm>
            <a:off x="367747" y="1639581"/>
            <a:ext cx="599819" cy="599819"/>
            <a:chOff x="8339779" y="346394"/>
            <a:chExt cx="684363" cy="684363"/>
          </a:xfrm>
        </p:grpSpPr>
        <p:pic>
          <p:nvPicPr>
            <p:cNvPr id="18" name="Graphic 17" descr="Speedometer Low outline">
              <a:extLst>
                <a:ext uri="{FF2B5EF4-FFF2-40B4-BE49-F238E27FC236}">
                  <a16:creationId xmlns:a16="http://schemas.microsoft.com/office/drawing/2014/main" id="{59910CA2-3B98-45CE-FD8B-ECE6446B1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442557" y="361951"/>
              <a:ext cx="472532" cy="472533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103A70-EDA6-0037-83E2-F1387B4633A9}"/>
                </a:ext>
              </a:extLst>
            </p:cNvPr>
            <p:cNvSpPr/>
            <p:nvPr/>
          </p:nvSpPr>
          <p:spPr>
            <a:xfrm>
              <a:off x="8339779" y="346394"/>
              <a:ext cx="684363" cy="684363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4C3007-6B83-0141-05C1-8EE065A7D8A9}"/>
              </a:ext>
            </a:extLst>
          </p:cNvPr>
          <p:cNvGrpSpPr/>
          <p:nvPr/>
        </p:nvGrpSpPr>
        <p:grpSpPr>
          <a:xfrm>
            <a:off x="2216446" y="1639581"/>
            <a:ext cx="599819" cy="599819"/>
            <a:chOff x="8862200" y="209758"/>
            <a:chExt cx="599819" cy="5998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039004-B698-893D-BF33-1ECEDA720613}"/>
                </a:ext>
              </a:extLst>
            </p:cNvPr>
            <p:cNvSpPr/>
            <p:nvPr/>
          </p:nvSpPr>
          <p:spPr>
            <a:xfrm>
              <a:off x="8862200" y="209758"/>
              <a:ext cx="599819" cy="59981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 descr="Gauge outline">
              <a:extLst>
                <a:ext uri="{FF2B5EF4-FFF2-40B4-BE49-F238E27FC236}">
                  <a16:creationId xmlns:a16="http://schemas.microsoft.com/office/drawing/2014/main" id="{283E99CE-B07B-8F56-AE0B-47815897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2CFFBD-9C85-2D1A-E418-91BE216A850A}"/>
              </a:ext>
            </a:extLst>
          </p:cNvPr>
          <p:cNvGrpSpPr/>
          <p:nvPr/>
        </p:nvGrpSpPr>
        <p:grpSpPr>
          <a:xfrm>
            <a:off x="1269489" y="1613712"/>
            <a:ext cx="599819" cy="599819"/>
            <a:chOff x="8862202" y="913132"/>
            <a:chExt cx="599819" cy="59981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E79EB5-58D1-D007-6E23-A8365E2A82D1}"/>
                </a:ext>
              </a:extLst>
            </p:cNvPr>
            <p:cNvSpPr/>
            <p:nvPr/>
          </p:nvSpPr>
          <p:spPr>
            <a:xfrm>
              <a:off x="8862202" y="913132"/>
              <a:ext cx="599819" cy="5998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peedometer Middle outline">
              <a:extLst>
                <a:ext uri="{FF2B5EF4-FFF2-40B4-BE49-F238E27FC236}">
                  <a16:creationId xmlns:a16="http://schemas.microsoft.com/office/drawing/2014/main" id="{04DC4E9A-0C97-B1F9-1935-5660C8EF6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  <a:solidFill>
            <a:srgbClr val="ECF8C2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 1 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 2 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 3 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 4 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JALON 5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SITUATION CHRONOLOGIQUE ACTUELLE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OBSTACLE 1</a:t>
              </a:r>
            </a:p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OBSTACLE 2</a:t>
              </a:r>
            </a:p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fr-FR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Détails</a:t>
              </a: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587990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fr-FR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DATE DE DÉBUT DE PROJET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fr-FR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9558709" y="3025192"/>
            <a:ext cx="1130438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fr-FR" sz="10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DATE DE FIN DE PROJET</a:t>
            </a:r>
          </a:p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fr-FR" sz="1100" b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4934AF5-EB3F-1119-D70B-7385FF34F67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2A4D1F3-6441-C296-531B-257E29AFAE1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80D28-FE68-0B75-AB9C-12172F000F8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CALENDRIER DU PROJET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681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MODÈLE DE PRÉSENTATION DE RAPPORT SUR LE STATUT D’UN PROJET|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9" y="1252258"/>
            <a:ext cx="268493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RAPPORT SUR LE STATUT DU PROJET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641334"/>
            <a:ext cx="220944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COMPOSANTES DU PROJET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TRAVAIL ACCOMPLI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ÉLÉMENTS IMPORTANTS ET POINTS À RETENIR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3995127"/>
            <a:ext cx="3133819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PLANNING DU PROJET (HEBDOMADAIRE)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66760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RISQUES ET OBSTACLES</a:t>
            </a:r>
          </a:p>
        </p:txBody>
      </p:sp>
      <p:sp>
        <p:nvSpPr>
          <p:cNvPr id="8" name="TextBox 7">
            <a:hlinkClick r:id="rId7" action="ppaction://hlinksldjump"/>
            <a:extLst>
              <a:ext uri="{FF2B5EF4-FFF2-40B4-BE49-F238E27FC236}">
                <a16:creationId xmlns:a16="http://schemas.microsoft.com/office/drawing/2014/main" id="{AE2F8BAE-3767-9650-FDB7-B8E9B9892313}"/>
              </a:ext>
            </a:extLst>
          </p:cNvPr>
          <p:cNvSpPr txBox="1"/>
          <p:nvPr/>
        </p:nvSpPr>
        <p:spPr>
          <a:xfrm>
            <a:off x="8363223" y="89129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fr-FR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3A608-567A-F53F-CF08-E69B4929DDDA}"/>
              </a:ext>
            </a:extLst>
          </p:cNvPr>
          <p:cNvSpPr txBox="1"/>
          <p:nvPr/>
        </p:nvSpPr>
        <p:spPr>
          <a:xfrm>
            <a:off x="8995033" y="1235102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CALENDRIER DU PROJET (JALONS)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150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RAPPORT SUR LE STATUT DU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SUR LE STATUT DU PROJET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60475"/>
              </p:ext>
            </p:extLst>
          </p:nvPr>
        </p:nvGraphicFramePr>
        <p:xfrm>
          <a:off x="457802" y="700540"/>
          <a:ext cx="11276392" cy="468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13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8136979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pPr algn="ctr" rtl="0"/>
                      <a:r>
                        <a:rPr lang="fr-FR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STATUT GLOBAL DU PROJET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RÉCAPITULATIF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Saisissez ici des informations sur le statut général et les faits marquants : « Le temps perdu par rapport à la période </a:t>
                      </a:r>
                      <a:b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précédente a été récupéré » ; « L’assurance qualité a commencé deux jours plus tôt que prévu » ; « Retard (minime) </a:t>
                      </a:r>
                      <a:b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dans le retour d’information de certains clients ».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JALONS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Saisissez les jalons du projet ici.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2951927" y="5604451"/>
            <a:ext cx="2142229" cy="599819"/>
            <a:chOff x="8339779" y="346394"/>
            <a:chExt cx="2444174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1759811" cy="351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fr-FR" sz="14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EN BONNE VOIE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Arrow: Straight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1721418" cy="1580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382647" y="5604451"/>
            <a:ext cx="2929303" cy="599819"/>
            <a:chOff x="8862201" y="209758"/>
            <a:chExt cx="2929303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1" y="209758"/>
              <a:ext cx="2929303" cy="599819"/>
              <a:chOff x="8339779" y="346394"/>
              <a:chExt cx="3342185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657822" cy="3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fr-FR" sz="1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OBSTACLE/DÉPASSEMENT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4" y="845851"/>
                <a:ext cx="2608209" cy="2727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Stop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73911" y="315208"/>
              <a:ext cx="368060" cy="3680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8562213" y="5604451"/>
            <a:ext cx="3286773" cy="599819"/>
            <a:chOff x="8862203" y="913132"/>
            <a:chExt cx="3286773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3" y="913132"/>
              <a:ext cx="3286773" cy="599819"/>
              <a:chOff x="8339779" y="346394"/>
              <a:chExt cx="3750039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3065676" cy="3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fr-FR" sz="1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RISQUES/RETARDS POTENTIELS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6" y="845851"/>
                <a:ext cx="3025522" cy="3118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Warning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956659" y="985338"/>
              <a:ext cx="368060" cy="36806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76951" y="5670670"/>
            <a:ext cx="2329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Choisissez une icône à droite pour indiquer le STATUT GLOBAL DU PROJET. Faites glisser l’icône et placez-la dans la cellule en haut à droite.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2B46FA-7737-4BDF-D32C-0D3B720D482A}"/>
              </a:ext>
            </a:extLst>
          </p:cNvPr>
          <p:cNvGrpSpPr/>
          <p:nvPr/>
        </p:nvGrpSpPr>
        <p:grpSpPr>
          <a:xfrm>
            <a:off x="3878441" y="875109"/>
            <a:ext cx="2472024" cy="599819"/>
            <a:chOff x="8339779" y="346394"/>
            <a:chExt cx="2820453" cy="68436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B71C4C-154B-A39C-431F-1A58D4114E90}"/>
                </a:ext>
              </a:extLst>
            </p:cNvPr>
            <p:cNvSpPr txBox="1"/>
            <p:nvPr/>
          </p:nvSpPr>
          <p:spPr>
            <a:xfrm>
              <a:off x="9024143" y="502980"/>
              <a:ext cx="2136089" cy="351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fr-FR" sz="14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EN BONNE VOIE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2AB2D9F-BEEE-957A-E97A-2D8B4D5EE641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4" name="Graphic 43" descr="Arrow: Straight outline">
                <a:extLst>
                  <a:ext uri="{FF2B5EF4-FFF2-40B4-BE49-F238E27FC236}">
                    <a16:creationId xmlns:a16="http://schemas.microsoft.com/office/drawing/2014/main" id="{F205278C-300D-CF59-DB56-FFBC0AE78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6C5AAFA-5B19-7A07-4813-AC32B3A6812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A616D2-9862-ECA9-A0C3-12C0E83AB764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1721418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COMPOSANTES DU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COMPOSANTES DU PROJET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644074"/>
              </p:ext>
            </p:extLst>
          </p:nvPr>
        </p:nvGraphicFramePr>
        <p:xfrm>
          <a:off x="457802" y="700540"/>
          <a:ext cx="11276391" cy="42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998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244443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COMPOSANTES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PROPRIÉTAIRE/ÉQUIPE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888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RESSOURCES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algn="l" rtl="0"/>
                      <a:r>
                        <a:rPr lang="fr-FR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CALENDRIER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l" rtl="0"/>
                      <a:r>
                        <a:rPr lang="fr-FR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PÉRIMÈTRE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2162438" y="5422735"/>
            <a:ext cx="3075178" cy="599819"/>
            <a:chOff x="8339779" y="346394"/>
            <a:chExt cx="3508616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2824253" cy="351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fr-FR" sz="14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INFÉRIEUR AUX PRÉVISIONS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Speedometer Low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/>
            </p:blipFill>
            <p:spPr>
              <a:xfrm>
                <a:off x="8442557" y="361951"/>
                <a:ext cx="472532" cy="472533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1" y="845851"/>
              <a:ext cx="2712534" cy="25844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427336" y="5422735"/>
            <a:ext cx="3115251" cy="599819"/>
            <a:chOff x="8862199" y="209758"/>
            <a:chExt cx="3115251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199" y="209758"/>
              <a:ext cx="3115251" cy="599819"/>
              <a:chOff x="8339779" y="346394"/>
              <a:chExt cx="3554343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869980" cy="3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fr-FR" sz="1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SUPÉRIEUR AUX PRÉVISIONS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81686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Gauge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8789214" y="5422735"/>
            <a:ext cx="3265933" cy="599819"/>
            <a:chOff x="8862206" y="913132"/>
            <a:chExt cx="3265933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6" y="913132"/>
              <a:ext cx="3265933" cy="599819"/>
              <a:chOff x="8339779" y="346394"/>
              <a:chExt cx="3726260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3041898" cy="3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fr-FR" sz="1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CONFORME AUX PRÉVISIONS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942058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Speedometer Middle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277925" y="5240184"/>
            <a:ext cx="182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Choisissez une icône à droite pour indiquer le STATUT de chaque composante. Faites glisser l’icône et placez-la dans chaque cellule de la colonne Statut.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B7E10E-AE60-9B8E-7E26-3800D228A127}"/>
              </a:ext>
            </a:extLst>
          </p:cNvPr>
          <p:cNvGrpSpPr/>
          <p:nvPr/>
        </p:nvGrpSpPr>
        <p:grpSpPr>
          <a:xfrm>
            <a:off x="1885152" y="1381395"/>
            <a:ext cx="3844873" cy="599820"/>
            <a:chOff x="8862205" y="913132"/>
            <a:chExt cx="3844873" cy="59982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C8A82DE-41CC-7BF9-63FD-0FC7366796A6}"/>
                </a:ext>
              </a:extLst>
            </p:cNvPr>
            <p:cNvGrpSpPr/>
            <p:nvPr/>
          </p:nvGrpSpPr>
          <p:grpSpPr>
            <a:xfrm>
              <a:off x="8862205" y="913132"/>
              <a:ext cx="3844873" cy="599820"/>
              <a:chOff x="8339779" y="346394"/>
              <a:chExt cx="4386801" cy="68436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E33841-0A39-41D8-EA0D-295F12BC686E}"/>
                  </a:ext>
                </a:extLst>
              </p:cNvPr>
              <p:cNvSpPr txBox="1"/>
              <p:nvPr/>
            </p:nvSpPr>
            <p:spPr>
              <a:xfrm>
                <a:off x="9024141" y="502980"/>
                <a:ext cx="3702439" cy="351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fr-FR" sz="1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CONFORME AUX PRÉVISIONS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12DDEAC-010E-59C6-EBA4-DD247B71EBFC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142383-AA3A-3D28-2EB2-FCCD3C0D6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921193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Graphic 18" descr="Speedometer Middle outline">
              <a:extLst>
                <a:ext uri="{FF2B5EF4-FFF2-40B4-BE49-F238E27FC236}">
                  <a16:creationId xmlns:a16="http://schemas.microsoft.com/office/drawing/2014/main" id="{55119FA4-0C6D-34F5-4543-1E58B73F1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0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970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TRAVAIL ACCOMPLI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TRAVAIL ACCOMPLI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23932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TÂCHE N°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PROPRIÉTAIRE/ÉQUIPE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RÉCEPTION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4208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RISQUES ET OBSTACLES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RISQUES ET OBSTACLES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76631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RISQUE N°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PROPRIÉTAIRE/ÉQUIPE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RÉCEPTION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fr-FR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Warning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5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51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ÉLÉMENTS IMPORTANTS ET POINTS À RETENIR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ÉLÉMENTS IMPORTANTS ET POINTS À RETENIR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35938"/>
              </p:ext>
            </p:extLst>
          </p:nvPr>
        </p:nvGraphicFramePr>
        <p:xfrm>
          <a:off x="457802" y="987724"/>
          <a:ext cx="11276391" cy="506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50680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Fournir une liste du bon travail effectué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Qui gère quoi 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À quel moment les équipes pivotent-elles 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Commentaires reçus au cours de la semaine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1177038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 dirty="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70"/>
              <a:ext cx="1152756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 dirty="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099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 dirty="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59716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1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2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3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4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PLANNING DU PROJET</a:t>
            </a:r>
          </a:p>
        </p:txBody>
      </p:sp>
    </p:spTree>
    <p:extLst>
      <p:ext uri="{BB962C8B-B14F-4D97-AF65-F5344CB8AC3E}">
        <p14:creationId xmlns:p14="http://schemas.microsoft.com/office/powerpoint/2010/main" val="14530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1177731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 dirty="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20" y="4828981"/>
              <a:ext cx="640080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699" y="4305370"/>
              <a:ext cx="1154486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800">
                  <a:latin typeface="Century Gothic" panose="020B0502020202020204" pitchFamily="34" charset="0"/>
                </a:rPr>
                <a:t>TÂCHE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fr-FR" sz="1800" i="1">
                  <a:latin typeface="Century Gothic" panose="020B0502020202020204" pitchFamily="34" charset="0"/>
                </a:rPr>
                <a:t>STATUT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000">
                  <a:latin typeface="Century Gothic" panose="020B0502020202020204" pitchFamily="34" charset="0"/>
                </a:rPr>
                <a:t>Détails de la tâche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290042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5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6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7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800" u="none" strike="noStrike">
                          <a:effectLst/>
                          <a:latin typeface="Century Gothic" panose="020B0502020202020204" pitchFamily="34" charset="0"/>
                        </a:rPr>
                        <a:t>SEMAINE 8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PLANNING DU PROJET</a:t>
            </a:r>
          </a:p>
        </p:txBody>
      </p:sp>
    </p:spTree>
    <p:extLst>
      <p:ext uri="{BB962C8B-B14F-4D97-AF65-F5344CB8AC3E}">
        <p14:creationId xmlns:p14="http://schemas.microsoft.com/office/powerpoint/2010/main" val="2303516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5096</TotalTime>
  <Words>762</Words>
  <Application>Microsoft Macintosh PowerPoint</Application>
  <PresentationFormat>Widescreen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Allison Okonczak</cp:lastModifiedBy>
  <cp:revision>37</cp:revision>
  <dcterms:created xsi:type="dcterms:W3CDTF">2022-01-31T17:15:25Z</dcterms:created>
  <dcterms:modified xsi:type="dcterms:W3CDTF">2024-06-04T14:44:24Z</dcterms:modified>
</cp:coreProperties>
</file>