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EA0E1B-EF4F-4309-9803-D8B9A2BB2623}" v="7" dt="2023-09-24T17:54:19.9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7" autoAdjust="0"/>
    <p:restoredTop sz="96327"/>
  </p:normalViewPr>
  <p:slideViewPr>
    <p:cSldViewPr snapToGrid="0" snapToObjects="1">
      <p:cViewPr varScale="1">
        <p:scale>
          <a:sx n="83" d="100"/>
          <a:sy n="83" d="100"/>
        </p:scale>
        <p:origin x="80" y="150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BEA0E1B-EF4F-4309-9803-D8B9A2BB2623}"/>
    <pc:docChg chg="undo custSel modSld">
      <pc:chgData name="Bess Dunlevy" userId="dd4b9a8537dbe9d0" providerId="LiveId" clId="{5BEA0E1B-EF4F-4309-9803-D8B9A2BB2623}" dt="2023-09-24T17:54:19.916" v="157"/>
      <pc:docMkLst>
        <pc:docMk/>
      </pc:docMkLst>
      <pc:sldChg chg="modSp mod">
        <pc:chgData name="Bess Dunlevy" userId="dd4b9a8537dbe9d0" providerId="LiveId" clId="{5BEA0E1B-EF4F-4309-9803-D8B9A2BB2623}" dt="2023-09-24T17:49:16.589" v="66" actId="20577"/>
        <pc:sldMkLst>
          <pc:docMk/>
          <pc:sldMk cId="1508588292" sldId="342"/>
        </pc:sldMkLst>
        <pc:spChg chg="mod">
          <ac:chgData name="Bess Dunlevy" userId="dd4b9a8537dbe9d0" providerId="LiveId" clId="{5BEA0E1B-EF4F-4309-9803-D8B9A2BB2623}" dt="2023-09-24T17:49:09.325" v="49" actId="20577"/>
          <ac:spMkLst>
            <pc:docMk/>
            <pc:sldMk cId="1508588292" sldId="342"/>
            <ac:spMk id="33" creationId="{143A449B-AAB7-994A-92CE-8F48E2CA7DF6}"/>
          </ac:spMkLst>
        </pc:spChg>
        <pc:spChg chg="mod">
          <ac:chgData name="Bess Dunlevy" userId="dd4b9a8537dbe9d0" providerId="LiveId" clId="{5BEA0E1B-EF4F-4309-9803-D8B9A2BB2623}" dt="2023-09-24T17:49:16.589" v="66" actId="20577"/>
          <ac:spMkLst>
            <pc:docMk/>
            <pc:sldMk cId="1508588292" sldId="342"/>
            <ac:spMk id="36" creationId="{C7DC0BFC-32CE-0544-BDE7-E4E8CD4C8E4D}"/>
          </ac:spMkLst>
        </pc:spChg>
      </pc:sldChg>
      <pc:sldChg chg="modSp mod">
        <pc:chgData name="Bess Dunlevy" userId="dd4b9a8537dbe9d0" providerId="LiveId" clId="{5BEA0E1B-EF4F-4309-9803-D8B9A2BB2623}" dt="2023-09-24T17:51:36.379" v="147" actId="20577"/>
        <pc:sldMkLst>
          <pc:docMk/>
          <pc:sldMk cId="1179924037" sldId="353"/>
        </pc:sldMkLst>
        <pc:spChg chg="mod">
          <ac:chgData name="Bess Dunlevy" userId="dd4b9a8537dbe9d0" providerId="LiveId" clId="{5BEA0E1B-EF4F-4309-9803-D8B9A2BB2623}" dt="2023-09-24T17:51:36.379" v="147" actId="20577"/>
          <ac:spMkLst>
            <pc:docMk/>
            <pc:sldMk cId="1179924037" sldId="353"/>
            <ac:spMk id="9" creationId="{CB9D49A6-86F7-B744-828A-D7C1D9D15D8C}"/>
          </ac:spMkLst>
        </pc:spChg>
      </pc:sldChg>
      <pc:sldChg chg="addSp delSp modSp mod">
        <pc:chgData name="Bess Dunlevy" userId="dd4b9a8537dbe9d0" providerId="LiveId" clId="{5BEA0E1B-EF4F-4309-9803-D8B9A2BB2623}" dt="2023-09-24T17:53:24.408" v="151" actId="478"/>
        <pc:sldMkLst>
          <pc:docMk/>
          <pc:sldMk cId="3652727983" sldId="367"/>
        </pc:sldMkLst>
        <pc:picChg chg="add del mod">
          <ac:chgData name="Bess Dunlevy" userId="dd4b9a8537dbe9d0" providerId="LiveId" clId="{5BEA0E1B-EF4F-4309-9803-D8B9A2BB2623}" dt="2023-09-24T17:53:23.807" v="150"/>
          <ac:picMkLst>
            <pc:docMk/>
            <pc:sldMk cId="3652727983" sldId="367"/>
            <ac:picMk id="2" creationId="{F926F68E-5E9E-3BC8-D639-5D62A7D159A8}"/>
          </ac:picMkLst>
        </pc:picChg>
        <pc:picChg chg="add del">
          <ac:chgData name="Bess Dunlevy" userId="dd4b9a8537dbe9d0" providerId="LiveId" clId="{5BEA0E1B-EF4F-4309-9803-D8B9A2BB2623}" dt="2023-09-24T17:53:24.408" v="151" actId="478"/>
          <ac:picMkLst>
            <pc:docMk/>
            <pc:sldMk cId="3652727983" sldId="367"/>
            <ac:picMk id="4" creationId="{0F443B3E-2A01-5487-8BD2-F1DAAA36F306}"/>
          </ac:picMkLst>
        </pc:picChg>
      </pc:sldChg>
      <pc:sldChg chg="addSp delSp modSp mod">
        <pc:chgData name="Bess Dunlevy" userId="dd4b9a8537dbe9d0" providerId="LiveId" clId="{5BEA0E1B-EF4F-4309-9803-D8B9A2BB2623}" dt="2023-09-24T17:51:16.180" v="142" actId="29295"/>
        <pc:sldMkLst>
          <pc:docMk/>
          <pc:sldMk cId="2728107442" sldId="399"/>
        </pc:sldMkLst>
        <pc:spChg chg="mod">
          <ac:chgData name="Bess Dunlevy" userId="dd4b9a8537dbe9d0" providerId="LiveId" clId="{5BEA0E1B-EF4F-4309-9803-D8B9A2BB2623}" dt="2023-09-24T17:50:51.585" v="110" actId="14100"/>
          <ac:spMkLst>
            <pc:docMk/>
            <pc:sldMk cId="2728107442" sldId="399"/>
            <ac:spMk id="12" creationId="{E6138981-03C3-494F-8F6E-EB790F07F244}"/>
          </ac:spMkLst>
        </pc:spChg>
        <pc:spChg chg="mod">
          <ac:chgData name="Bess Dunlevy" userId="dd4b9a8537dbe9d0" providerId="LiveId" clId="{5BEA0E1B-EF4F-4309-9803-D8B9A2BB2623}" dt="2023-09-24T17:49:24.096" v="67"/>
          <ac:spMkLst>
            <pc:docMk/>
            <pc:sldMk cId="2728107442" sldId="399"/>
            <ac:spMk id="36" creationId="{C7DC0BFC-32CE-0544-BDE7-E4E8CD4C8E4D}"/>
          </ac:spMkLst>
        </pc:spChg>
        <pc:spChg chg="del mod">
          <ac:chgData name="Bess Dunlevy" userId="dd4b9a8537dbe9d0" providerId="LiveId" clId="{5BEA0E1B-EF4F-4309-9803-D8B9A2BB2623}" dt="2023-09-24T17:50:40.371" v="106" actId="478"/>
          <ac:spMkLst>
            <pc:docMk/>
            <pc:sldMk cId="2728107442" sldId="399"/>
            <ac:spMk id="92" creationId="{15002CF0-EA59-CE43-9D0C-B9955C66D425}"/>
          </ac:spMkLst>
        </pc:spChg>
        <pc:graphicFrameChg chg="mod modGraphic">
          <ac:chgData name="Bess Dunlevy" userId="dd4b9a8537dbe9d0" providerId="LiveId" clId="{5BEA0E1B-EF4F-4309-9803-D8B9A2BB2623}" dt="2023-09-24T17:50:55.241" v="111" actId="1076"/>
          <ac:graphicFrameMkLst>
            <pc:docMk/>
            <pc:sldMk cId="2728107442" sldId="399"/>
            <ac:graphicFrameMk id="2" creationId="{41EF0A05-BAC1-918A-53D7-36EA2B44B908}"/>
          </ac:graphicFrameMkLst>
        </pc:graphicFrameChg>
        <pc:picChg chg="add mod ord">
          <ac:chgData name="Bess Dunlevy" userId="dd4b9a8537dbe9d0" providerId="LiveId" clId="{5BEA0E1B-EF4F-4309-9803-D8B9A2BB2623}" dt="2023-09-24T17:51:16.180" v="142" actId="29295"/>
          <ac:picMkLst>
            <pc:docMk/>
            <pc:sldMk cId="2728107442" sldId="399"/>
            <ac:picMk id="3" creationId="{4572AAF9-AE38-D704-A296-1088FC7F400E}"/>
          </ac:picMkLst>
        </pc:picChg>
        <pc:picChg chg="del">
          <ac:chgData name="Bess Dunlevy" userId="dd4b9a8537dbe9d0" providerId="LiveId" clId="{5BEA0E1B-EF4F-4309-9803-D8B9A2BB2623}" dt="2023-09-24T17:50:06.106" v="79" actId="478"/>
          <ac:picMkLst>
            <pc:docMk/>
            <pc:sldMk cId="2728107442" sldId="399"/>
            <ac:picMk id="11" creationId="{7C8B43FF-07FE-DC4E-93B9-3BDF41733F2A}"/>
          </ac:picMkLst>
        </pc:picChg>
      </pc:sldChg>
      <pc:sldChg chg="addSp delSp modSp mod">
        <pc:chgData name="Bess Dunlevy" userId="dd4b9a8537dbe9d0" providerId="LiveId" clId="{5BEA0E1B-EF4F-4309-9803-D8B9A2BB2623}" dt="2023-09-24T17:53:40.395" v="153"/>
        <pc:sldMkLst>
          <pc:docMk/>
          <pc:sldMk cId="2827377622" sldId="400"/>
        </pc:sldMkLst>
        <pc:picChg chg="add mod">
          <ac:chgData name="Bess Dunlevy" userId="dd4b9a8537dbe9d0" providerId="LiveId" clId="{5BEA0E1B-EF4F-4309-9803-D8B9A2BB2623}" dt="2023-09-24T17:53:40.395" v="153"/>
          <ac:picMkLst>
            <pc:docMk/>
            <pc:sldMk cId="2827377622" sldId="400"/>
            <ac:picMk id="2" creationId="{194BDDCF-34AB-E489-F698-6A737BD6A481}"/>
          </ac:picMkLst>
        </pc:picChg>
        <pc:picChg chg="del">
          <ac:chgData name="Bess Dunlevy" userId="dd4b9a8537dbe9d0" providerId="LiveId" clId="{5BEA0E1B-EF4F-4309-9803-D8B9A2BB2623}" dt="2023-09-24T17:53:33.912" v="152" actId="478"/>
          <ac:picMkLst>
            <pc:docMk/>
            <pc:sldMk cId="2827377622" sldId="400"/>
            <ac:picMk id="3" creationId="{17EC2159-EAF9-731D-93FE-4F37A3285504}"/>
          </ac:picMkLst>
        </pc:picChg>
      </pc:sldChg>
      <pc:sldChg chg="addSp delSp modSp mod">
        <pc:chgData name="Bess Dunlevy" userId="dd4b9a8537dbe9d0" providerId="LiveId" clId="{5BEA0E1B-EF4F-4309-9803-D8B9A2BB2623}" dt="2023-09-24T17:54:10.903" v="155"/>
        <pc:sldMkLst>
          <pc:docMk/>
          <pc:sldMk cId="1341688866" sldId="404"/>
        </pc:sldMkLst>
        <pc:picChg chg="add mod">
          <ac:chgData name="Bess Dunlevy" userId="dd4b9a8537dbe9d0" providerId="LiveId" clId="{5BEA0E1B-EF4F-4309-9803-D8B9A2BB2623}" dt="2023-09-24T17:54:10.903" v="155"/>
          <ac:picMkLst>
            <pc:docMk/>
            <pc:sldMk cId="1341688866" sldId="404"/>
            <ac:picMk id="2" creationId="{2002154A-7551-B31E-8098-783CDAEC030D}"/>
          </ac:picMkLst>
        </pc:picChg>
        <pc:picChg chg="del">
          <ac:chgData name="Bess Dunlevy" userId="dd4b9a8537dbe9d0" providerId="LiveId" clId="{5BEA0E1B-EF4F-4309-9803-D8B9A2BB2623}" dt="2023-09-24T17:54:07.265" v="154" actId="478"/>
          <ac:picMkLst>
            <pc:docMk/>
            <pc:sldMk cId="1341688866" sldId="404"/>
            <ac:picMk id="3" creationId="{A1AD0D25-645C-2AF6-F080-C65BF7549D20}"/>
          </ac:picMkLst>
        </pc:picChg>
      </pc:sldChg>
      <pc:sldChg chg="addSp delSp modSp mod">
        <pc:chgData name="Bess Dunlevy" userId="dd4b9a8537dbe9d0" providerId="LiveId" clId="{5BEA0E1B-EF4F-4309-9803-D8B9A2BB2623}" dt="2023-09-24T17:54:19.916" v="157"/>
        <pc:sldMkLst>
          <pc:docMk/>
          <pc:sldMk cId="3890148313" sldId="405"/>
        </pc:sldMkLst>
        <pc:picChg chg="add mod">
          <ac:chgData name="Bess Dunlevy" userId="dd4b9a8537dbe9d0" providerId="LiveId" clId="{5BEA0E1B-EF4F-4309-9803-D8B9A2BB2623}" dt="2023-09-24T17:54:19.916" v="157"/>
          <ac:picMkLst>
            <pc:docMk/>
            <pc:sldMk cId="3890148313" sldId="405"/>
            <ac:picMk id="2" creationId="{5AC45225-9B5F-968D-BEB0-921405A5D5F5}"/>
          </ac:picMkLst>
        </pc:picChg>
        <pc:picChg chg="del">
          <ac:chgData name="Bess Dunlevy" userId="dd4b9a8537dbe9d0" providerId="LiveId" clId="{5BEA0E1B-EF4F-4309-9803-D8B9A2BB2623}" dt="2023-09-24T17:54:19.482" v="156" actId="478"/>
          <ac:picMkLst>
            <pc:docMk/>
            <pc:sldMk cId="3890148313" sldId="405"/>
            <ac:picMk id="3" creationId="{BF115C65-2ECA-BFBD-1177-158E74AD8E0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smartsheet.com/try-it?trp=1183903"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0.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865971" y="317165"/>
            <a:ext cx="2773037" cy="52913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RAPPORT POWERPOINT SUR LE STATUT D’UN PROJET INFORMATIQUE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581400" y="6477000"/>
            <a:ext cx="8165840" cy="369332"/>
          </a:xfrm>
          <a:prstGeom prst="rect">
            <a:avLst/>
          </a:prstGeom>
          <a:noFill/>
        </p:spPr>
        <p:txBody>
          <a:bodyPr wrap="square" rtlCol="0">
            <a:spAutoFit/>
          </a:bodyPr>
          <a:lstStyle/>
          <a:p>
            <a:pPr algn="r" rtl="0"/>
            <a:r>
              <a:rPr lang="fr-FR" dirty="0">
                <a:solidFill>
                  <a:schemeClr val="bg1"/>
                </a:solidFill>
                <a:latin typeface="Century Gothic" panose="020B0502020202020204" pitchFamily="34" charset="0"/>
              </a:rPr>
              <a:t>PRÉSENTATION DE RAPPORT SUR LE STATUT D’UN PROJET INFORMATIQUE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628781"/>
            <a:ext cx="6145982" cy="2803781"/>
          </a:xfrm>
          <a:prstGeom prst="rect">
            <a:avLst/>
          </a:prstGeom>
          <a:noFill/>
        </p:spPr>
        <p:txBody>
          <a:bodyPr wrap="square" rtlCol="0">
            <a:spAutoFit/>
          </a:bodyPr>
          <a:lstStyle/>
          <a:p>
            <a:pPr rtl="0">
              <a:lnSpc>
                <a:spcPct val="150000"/>
              </a:lnSpc>
            </a:pPr>
            <a:r>
              <a:rPr lang="fr-FR" sz="2000">
                <a:latin typeface="Century Gothic" panose="020B0502020202020204" pitchFamily="34" charset="0"/>
              </a:rPr>
              <a:t>Utilisez le modèle de tableau de bord de projet informatique dans Excel pour saisir les données qui alimenteront les diagrammes et graphiques de votre tableau de bord.  Placez des captures d’écran de chaque élément sur les diapositives suivantes pour créer votre présentation de tableau de bord de projet informatique. </a:t>
            </a:r>
          </a:p>
          <a:p>
            <a:pPr rtl="0">
              <a:lnSpc>
                <a:spcPct val="150000"/>
              </a:lnSpc>
            </a:pPr>
            <a:r>
              <a:rPr lang="fr-FR" sz="200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ÉLÉMENTS EN ATTENTE</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6. ÉLÉMENTS EN ATTENTE</a:t>
            </a:r>
          </a:p>
        </p:txBody>
      </p:sp>
      <p:pic>
        <p:nvPicPr>
          <p:cNvPr id="2" name="Picture 1">
            <a:extLst>
              <a:ext uri="{FF2B5EF4-FFF2-40B4-BE49-F238E27FC236}">
                <a16:creationId xmlns:a16="http://schemas.microsoft.com/office/drawing/2014/main" id="{5AC45225-9B5F-968D-BEB0-921405A5D5F5}"/>
              </a:ext>
            </a:extLst>
          </p:cNvPr>
          <p:cNvPicPr>
            <a:picLocks noChangeAspect="1"/>
          </p:cNvPicPr>
          <p:nvPr/>
        </p:nvPicPr>
        <p:blipFill rotWithShape="1">
          <a:blip r:embed="rId3"/>
          <a:srcRect l="244" t="56547" r="-244" b="1890"/>
          <a:stretch/>
        </p:blipFill>
        <p:spPr>
          <a:xfrm>
            <a:off x="227940" y="2162095"/>
            <a:ext cx="8065371" cy="2533810"/>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RÉCAPITULATIF</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7. RÉCAPITULATIF</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pPr rtl="0"/>
            <a:r>
              <a:rPr lang="fr-FR">
                <a:latin typeface="Century Gothic" panose="020B0502020202020204" pitchFamily="34" charset="0"/>
              </a:rPr>
              <a:t>Préciser toute autre information essentielle.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72AAF9-AE38-D704-A296-1088FC7F400E}"/>
              </a:ext>
            </a:extLst>
          </p:cNvPr>
          <p:cNvPicPr>
            <a:picLocks noChangeAspect="1"/>
          </p:cNvPicPr>
          <p:nvPr/>
        </p:nvPicPr>
        <p:blipFill>
          <a:blip r:embed="rId2">
            <a:alphaModFix amt="26000"/>
          </a:blip>
          <a:srcRect/>
          <a:stretch/>
        </p:blipFill>
        <p:spPr>
          <a:xfrm>
            <a:off x="7107105" y="255512"/>
            <a:ext cx="4997547" cy="6042007"/>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640667" y="6477000"/>
            <a:ext cx="8106573" cy="369332"/>
          </a:xfrm>
          <a:prstGeom prst="rect">
            <a:avLst/>
          </a:prstGeom>
          <a:noFill/>
        </p:spPr>
        <p:txBody>
          <a:bodyPr wrap="square" rtlCol="0">
            <a:spAutoFit/>
          </a:bodyPr>
          <a:lstStyle/>
          <a:p>
            <a:pPr algn="r" rtl="0"/>
            <a:r>
              <a:rPr lang="fr-FR" dirty="0">
                <a:solidFill>
                  <a:schemeClr val="bg1"/>
                </a:solidFill>
                <a:latin typeface="Century Gothic" panose="020B0502020202020204" pitchFamily="34" charset="0"/>
              </a:rPr>
              <a:t>PRÉSENTATION DE RAPPORT SUR LE STATUT D’UN PROJET INFORMATIQUE</a:t>
            </a:r>
          </a:p>
        </p:txBody>
      </p:sp>
      <p:sp>
        <p:nvSpPr>
          <p:cNvPr id="12" name="TextBox 11">
            <a:extLst>
              <a:ext uri="{FF2B5EF4-FFF2-40B4-BE49-F238E27FC236}">
                <a16:creationId xmlns:a16="http://schemas.microsoft.com/office/drawing/2014/main" id="{E6138981-03C3-494F-8F6E-EB790F07F244}"/>
              </a:ext>
            </a:extLst>
          </p:cNvPr>
          <p:cNvSpPr txBox="1"/>
          <p:nvPr/>
        </p:nvSpPr>
        <p:spPr>
          <a:xfrm>
            <a:off x="0" y="849644"/>
            <a:ext cx="12191188" cy="830997"/>
          </a:xfrm>
          <a:prstGeom prst="rect">
            <a:avLst/>
          </a:prstGeom>
          <a:noFill/>
        </p:spPr>
        <p:txBody>
          <a:bodyPr wrap="square" rtlCol="0">
            <a:spAutoFit/>
          </a:bodyPr>
          <a:lstStyle/>
          <a:p>
            <a:pPr algn="ctr" rtl="0"/>
            <a:r>
              <a:rPr lang="fr-FR" sz="4800">
                <a:solidFill>
                  <a:schemeClr val="accent5">
                    <a:lumMod val="75000"/>
                  </a:schemeClr>
                </a:solidFill>
                <a:latin typeface="Century Gothic" panose="020B0502020202020204" pitchFamily="34" charset="0"/>
              </a:rPr>
              <a:t>NOM DU PROJET INFORMATIQUE</a:t>
            </a: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2791772958"/>
              </p:ext>
            </p:extLst>
          </p:nvPr>
        </p:nvGraphicFramePr>
        <p:xfrm>
          <a:off x="345821" y="2097322"/>
          <a:ext cx="11499546" cy="1253508"/>
        </p:xfrm>
        <a:graphic>
          <a:graphicData uri="http://schemas.openxmlformats.org/drawingml/2006/table">
            <a:tbl>
              <a:tblPr>
                <a:tableStyleId>{5C22544A-7EE6-4342-B048-85BDC9FD1C3A}</a:tableStyleId>
              </a:tblPr>
              <a:tblGrid>
                <a:gridCol w="3833182">
                  <a:extLst>
                    <a:ext uri="{9D8B030D-6E8A-4147-A177-3AD203B41FA5}">
                      <a16:colId xmlns:a16="http://schemas.microsoft.com/office/drawing/2014/main" val="308985738"/>
                    </a:ext>
                  </a:extLst>
                </a:gridCol>
                <a:gridCol w="3833182">
                  <a:extLst>
                    <a:ext uri="{9D8B030D-6E8A-4147-A177-3AD203B41FA5}">
                      <a16:colId xmlns:a16="http://schemas.microsoft.com/office/drawing/2014/main" val="2844705123"/>
                    </a:ext>
                  </a:extLst>
                </a:gridCol>
                <a:gridCol w="3833182">
                  <a:extLst>
                    <a:ext uri="{9D8B030D-6E8A-4147-A177-3AD203B41FA5}">
                      <a16:colId xmlns:a16="http://schemas.microsoft.com/office/drawing/2014/main" val="2942674131"/>
                    </a:ext>
                  </a:extLst>
                </a:gridCol>
              </a:tblGrid>
              <a:tr h="478006">
                <a:tc>
                  <a:txBody>
                    <a:bodyPr/>
                    <a:lstStyle/>
                    <a:p>
                      <a:pPr algn="ctr" rtl="0" fontAlgn="ctr"/>
                      <a:r>
                        <a:rPr lang="fr-FR" sz="1400" u="none" strike="noStrike">
                          <a:effectLst/>
                          <a:latin typeface="Century Gothic" panose="020B0502020202020204" pitchFamily="34" charset="0"/>
                        </a:rPr>
                        <a:t>DATE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fr-FR" sz="1400" u="none" strike="noStrike">
                          <a:effectLst/>
                          <a:latin typeface="Century Gothic" panose="020B0502020202020204" pitchFamily="34" charset="0"/>
                        </a:rPr>
                        <a:t>STATUT DU PROJET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fr-FR" sz="1400" u="none" strike="noStrike">
                          <a:effectLst/>
                          <a:latin typeface="Century Gothic" panose="020B0502020202020204" pitchFamily="34" charset="0"/>
                        </a:rPr>
                        <a:t>% D’AVANCEMENT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775502">
                <a:tc>
                  <a:txBody>
                    <a:bodyPr/>
                    <a:lstStyle/>
                    <a:p>
                      <a:pPr algn="ctr" rtl="0" fontAlgn="ctr"/>
                      <a:r>
                        <a:rPr lang="fr-FR" sz="2000" b="0" i="0" u="none" strike="noStrike">
                          <a:solidFill>
                            <a:schemeClr val="accent5">
                              <a:lumMod val="75000"/>
                            </a:schemeClr>
                          </a:solidFill>
                          <a:effectLst/>
                          <a:latin typeface="Century Gothic" panose="020B0502020202020204" pitchFamily="34" charset="0"/>
                        </a:rPr>
                        <a:t>JJ/MM/AA</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fr-FR" sz="2000" b="0" u="none" strike="noStrike">
                          <a:solidFill>
                            <a:schemeClr val="accent5">
                              <a:lumMod val="75000"/>
                            </a:schemeClr>
                          </a:solidFill>
                          <a:effectLst/>
                          <a:latin typeface="Century Gothic" panose="020B0502020202020204" pitchFamily="34" charset="0"/>
                        </a:rPr>
                        <a:t>En cours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rtl="0" fontAlgn="ctr"/>
                      <a:r>
                        <a:rPr lang="fr-FR" sz="2000" b="0" u="none" strike="noStrike">
                          <a:solidFill>
                            <a:schemeClr val="accent5">
                              <a:lumMod val="75000"/>
                            </a:schemeClr>
                          </a:solidFill>
                          <a:effectLst/>
                          <a:latin typeface="Century Gothic" panose="020B0502020202020204" pitchFamily="34" charset="0"/>
                        </a:rPr>
                        <a:t>72 %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1"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PRÉSENTATION DE RAPPORT SUR LE STATUT D’UN PROJET INFORMATIQUE</a:t>
            </a:r>
            <a:r>
              <a:rPr lang="fr-FR">
                <a:solidFill>
                  <a:schemeClr val="bg1"/>
                </a:solidFill>
                <a:latin typeface="Century Gothic" panose="020B0502020202020204" pitchFamily="34" charset="0"/>
                <a:cs typeface="Arial" charset="0"/>
              </a:rPr>
              <a:t> </a:t>
            </a:r>
            <a:r>
              <a:rPr lang="fr-FR">
                <a:solidFill>
                  <a:schemeClr val="bg1"/>
                </a:solidFill>
                <a:latin typeface="Century Gothic" panose="020B0502020202020204" pitchFamily="34" charset="0"/>
              </a:rPr>
              <a:t>| TABLE DES MATIÈRES</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TABLE DES MATIÈRES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5212436" cy="4669548"/>
          </a:xfrm>
          <a:prstGeom prst="rect">
            <a:avLst/>
          </a:prstGeom>
          <a:noFill/>
        </p:spPr>
        <p:txBody>
          <a:bodyPr wrap="square" numCol="1" rtlCol="0">
            <a:spAutoFit/>
          </a:bodyPr>
          <a:lstStyle/>
          <a:p>
            <a:pPr rtl="0">
              <a:lnSpc>
                <a:spcPct val="150000"/>
              </a:lnSpc>
              <a:spcBef>
                <a:spcPts val="600"/>
              </a:spcBef>
              <a:spcAft>
                <a:spcPts val="400"/>
              </a:spcAft>
            </a:pPr>
            <a:r>
              <a:rPr lang="fr-FR" sz="2400" dirty="0">
                <a:latin typeface="Century Gothic" panose="020B0502020202020204" pitchFamily="34" charset="0"/>
              </a:rPr>
              <a:t>Données du tableau de bord</a:t>
            </a:r>
          </a:p>
          <a:p>
            <a:pPr rtl="0">
              <a:lnSpc>
                <a:spcPct val="150000"/>
              </a:lnSpc>
              <a:spcBef>
                <a:spcPts val="600"/>
              </a:spcBef>
              <a:spcAft>
                <a:spcPts val="400"/>
              </a:spcAft>
            </a:pPr>
            <a:r>
              <a:rPr lang="fr-FR" sz="2400" dirty="0">
                <a:latin typeface="Century Gothic" panose="020B0502020202020204" pitchFamily="34" charset="0"/>
              </a:rPr>
              <a:t>Calendrier des tâches</a:t>
            </a:r>
          </a:p>
          <a:p>
            <a:pPr rtl="0">
              <a:lnSpc>
                <a:spcPct val="150000"/>
              </a:lnSpc>
              <a:spcBef>
                <a:spcPts val="600"/>
              </a:spcBef>
              <a:spcAft>
                <a:spcPts val="400"/>
              </a:spcAft>
            </a:pPr>
            <a:r>
              <a:rPr lang="fr-FR" sz="2400" dirty="0">
                <a:latin typeface="Century Gothic" panose="020B0502020202020204" pitchFamily="34" charset="0"/>
              </a:rPr>
              <a:t>Statut des tâches</a:t>
            </a:r>
          </a:p>
          <a:p>
            <a:pPr rtl="0">
              <a:lnSpc>
                <a:spcPct val="150000"/>
              </a:lnSpc>
              <a:spcBef>
                <a:spcPts val="600"/>
              </a:spcBef>
              <a:spcAft>
                <a:spcPts val="400"/>
              </a:spcAft>
            </a:pPr>
            <a:r>
              <a:rPr lang="fr-FR" sz="2400" dirty="0">
                <a:latin typeface="Century Gothic" panose="020B0502020202020204" pitchFamily="34" charset="0"/>
              </a:rPr>
              <a:t>Priorité des tâches</a:t>
            </a:r>
          </a:p>
          <a:p>
            <a:pPr rtl="0">
              <a:lnSpc>
                <a:spcPct val="150000"/>
              </a:lnSpc>
              <a:spcBef>
                <a:spcPts val="600"/>
              </a:spcBef>
              <a:spcAft>
                <a:spcPts val="400"/>
              </a:spcAft>
            </a:pPr>
            <a:r>
              <a:rPr lang="fr-FR" sz="2400" dirty="0">
                <a:latin typeface="Century Gothic" panose="020B0502020202020204" pitchFamily="34" charset="0"/>
              </a:rPr>
              <a:t>Budget</a:t>
            </a:r>
          </a:p>
          <a:p>
            <a:pPr rtl="0">
              <a:lnSpc>
                <a:spcPct val="150000"/>
              </a:lnSpc>
              <a:spcBef>
                <a:spcPts val="600"/>
              </a:spcBef>
              <a:spcAft>
                <a:spcPts val="400"/>
              </a:spcAft>
            </a:pPr>
            <a:r>
              <a:rPr lang="fr-FR" sz="2400" dirty="0">
                <a:latin typeface="Century Gothic" panose="020B0502020202020204" pitchFamily="34" charset="0"/>
              </a:rPr>
              <a:t>Éléments en attente</a:t>
            </a:r>
          </a:p>
          <a:p>
            <a:pPr rtl="0">
              <a:lnSpc>
                <a:spcPct val="150000"/>
              </a:lnSpc>
              <a:spcBef>
                <a:spcPts val="600"/>
              </a:spcBef>
              <a:spcAft>
                <a:spcPts val="400"/>
              </a:spcAft>
            </a:pPr>
            <a:r>
              <a:rPr lang="fr-FR" sz="2400" dirty="0">
                <a:latin typeface="Century Gothic" panose="020B0502020202020204" pitchFamily="34" charset="0"/>
              </a:rPr>
              <a:t>Récapitulatif</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rtl="0">
              <a:lnSpc>
                <a:spcPct val="150000"/>
              </a:lnSpc>
              <a:spcBef>
                <a:spcPts val="600"/>
              </a:spcBef>
              <a:spcAft>
                <a:spcPts val="400"/>
              </a:spcAft>
            </a:pPr>
            <a:r>
              <a:rPr lang="fr-FR" sz="2400">
                <a:solidFill>
                  <a:schemeClr val="accent2"/>
                </a:solidFill>
                <a:latin typeface="Century Gothic" panose="020B0502020202020204" pitchFamily="34" charset="0"/>
              </a:rPr>
              <a:t>1</a:t>
            </a:r>
          </a:p>
          <a:p>
            <a:pPr algn="r" rtl="0">
              <a:lnSpc>
                <a:spcPct val="150000"/>
              </a:lnSpc>
              <a:spcBef>
                <a:spcPts val="600"/>
              </a:spcBef>
              <a:spcAft>
                <a:spcPts val="400"/>
              </a:spcAft>
            </a:pPr>
            <a:r>
              <a:rPr lang="fr-FR" sz="2400">
                <a:solidFill>
                  <a:schemeClr val="accent2"/>
                </a:solidFill>
                <a:latin typeface="Century Gothic" panose="020B0502020202020204" pitchFamily="34" charset="0"/>
              </a:rPr>
              <a:t>2</a:t>
            </a:r>
          </a:p>
          <a:p>
            <a:pPr algn="r" rtl="0">
              <a:lnSpc>
                <a:spcPct val="150000"/>
              </a:lnSpc>
              <a:spcBef>
                <a:spcPts val="600"/>
              </a:spcBef>
              <a:spcAft>
                <a:spcPts val="400"/>
              </a:spcAft>
            </a:pPr>
            <a:r>
              <a:rPr lang="fr-FR" sz="2400">
                <a:solidFill>
                  <a:schemeClr val="accent2"/>
                </a:solidFill>
                <a:latin typeface="Century Gothic" panose="020B0502020202020204" pitchFamily="34" charset="0"/>
              </a:rPr>
              <a:t>3</a:t>
            </a:r>
          </a:p>
          <a:p>
            <a:pPr algn="r" rtl="0">
              <a:lnSpc>
                <a:spcPct val="150000"/>
              </a:lnSpc>
              <a:spcBef>
                <a:spcPts val="600"/>
              </a:spcBef>
              <a:spcAft>
                <a:spcPts val="400"/>
              </a:spcAft>
            </a:pPr>
            <a:r>
              <a:rPr lang="fr-FR" sz="2400">
                <a:solidFill>
                  <a:schemeClr val="accent2"/>
                </a:solidFill>
                <a:latin typeface="Century Gothic" panose="020B0502020202020204" pitchFamily="34" charset="0"/>
              </a:rPr>
              <a:t>4</a:t>
            </a:r>
          </a:p>
          <a:p>
            <a:pPr algn="r" rtl="0">
              <a:lnSpc>
                <a:spcPct val="150000"/>
              </a:lnSpc>
              <a:spcBef>
                <a:spcPts val="600"/>
              </a:spcBef>
              <a:spcAft>
                <a:spcPts val="400"/>
              </a:spcAft>
            </a:pPr>
            <a:r>
              <a:rPr lang="fr-FR" sz="2400">
                <a:solidFill>
                  <a:schemeClr val="accent2"/>
                </a:solidFill>
                <a:latin typeface="Century Gothic" panose="020B0502020202020204" pitchFamily="34" charset="0"/>
              </a:rPr>
              <a:t>5</a:t>
            </a:r>
          </a:p>
          <a:p>
            <a:pPr algn="r" rtl="0">
              <a:lnSpc>
                <a:spcPct val="150000"/>
              </a:lnSpc>
              <a:spcBef>
                <a:spcPts val="600"/>
              </a:spcBef>
              <a:spcAft>
                <a:spcPts val="400"/>
              </a:spcAft>
            </a:pPr>
            <a:r>
              <a:rPr lang="fr-FR" sz="2400">
                <a:solidFill>
                  <a:schemeClr val="accent2"/>
                </a:solidFill>
                <a:latin typeface="Century Gothic" panose="020B0502020202020204" pitchFamily="34" charset="0"/>
              </a:rPr>
              <a:t>6</a:t>
            </a:r>
          </a:p>
          <a:p>
            <a:pPr algn="r" rtl="0">
              <a:lnSpc>
                <a:spcPct val="150000"/>
              </a:lnSpc>
              <a:spcBef>
                <a:spcPts val="600"/>
              </a:spcBef>
              <a:spcAft>
                <a:spcPts val="400"/>
              </a:spcAft>
            </a:pPr>
            <a:r>
              <a:rPr lang="fr-FR" sz="240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DONNÉES DU TABLEAU DE BORD</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1. DONNÉES DU TABLEAU DE BORD</a:t>
            </a:r>
          </a:p>
        </p:txBody>
      </p:sp>
      <p:pic>
        <p:nvPicPr>
          <p:cNvPr id="4" name="Picture 3" descr="Table&#10;&#10;Description automatically generated">
            <a:extLst>
              <a:ext uri="{FF2B5EF4-FFF2-40B4-BE49-F238E27FC236}">
                <a16:creationId xmlns:a16="http://schemas.microsoft.com/office/drawing/2014/main" id="{0F443B3E-2A01-5487-8BD2-F1DAAA36F306}"/>
              </a:ext>
            </a:extLst>
          </p:cNvPr>
          <p:cNvPicPr>
            <a:picLocks noChangeAspect="1"/>
          </p:cNvPicPr>
          <p:nvPr/>
        </p:nvPicPr>
        <p:blipFill>
          <a:blip r:embed="rId3"/>
          <a:stretch>
            <a:fillRect/>
          </a:stretch>
        </p:blipFill>
        <p:spPr>
          <a:xfrm>
            <a:off x="367748" y="1283904"/>
            <a:ext cx="11508230" cy="4290192"/>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DONNÉES DU TABLEAU DE BORD</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1. DONNÉES DU TABLEAU DE BORD</a:t>
            </a:r>
          </a:p>
        </p:txBody>
      </p:sp>
      <p:pic>
        <p:nvPicPr>
          <p:cNvPr id="2" name="Picture 1">
            <a:extLst>
              <a:ext uri="{FF2B5EF4-FFF2-40B4-BE49-F238E27FC236}">
                <a16:creationId xmlns:a16="http://schemas.microsoft.com/office/drawing/2014/main" id="{194BDDCF-34AB-E489-F698-6A737BD6A481}"/>
              </a:ext>
            </a:extLst>
          </p:cNvPr>
          <p:cNvPicPr>
            <a:picLocks noChangeAspect="1"/>
          </p:cNvPicPr>
          <p:nvPr/>
        </p:nvPicPr>
        <p:blipFill>
          <a:blip r:embed="rId3"/>
          <a:srcRect/>
          <a:stretch/>
        </p:blipFill>
        <p:spPr>
          <a:xfrm>
            <a:off x="367747" y="1148831"/>
            <a:ext cx="10263011" cy="4983028"/>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DONNÉES DU TABLEAU DE BORD</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2. CALENDRIER DES TÂCHES</a:t>
            </a:r>
          </a:p>
        </p:txBody>
      </p:sp>
      <p:pic>
        <p:nvPicPr>
          <p:cNvPr id="3" name="Picture 2" descr="Chart, waterfall chart&#10;&#10;Description automatically generated">
            <a:extLst>
              <a:ext uri="{FF2B5EF4-FFF2-40B4-BE49-F238E27FC236}">
                <a16:creationId xmlns:a16="http://schemas.microsoft.com/office/drawing/2014/main" id="{E2645407-A4A5-75C9-7C77-21DA6679728A}"/>
              </a:ext>
            </a:extLst>
          </p:cNvPr>
          <p:cNvPicPr>
            <a:picLocks noChangeAspect="1"/>
          </p:cNvPicPr>
          <p:nvPr/>
        </p:nvPicPr>
        <p:blipFill>
          <a:blip r:embed="rId3"/>
          <a:stretch>
            <a:fillRect/>
          </a:stretch>
        </p:blipFill>
        <p:spPr>
          <a:xfrm>
            <a:off x="566530" y="833175"/>
            <a:ext cx="10883348" cy="5402943"/>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STATUT DES TÂCHES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3. STATUT DES TÂCHES</a:t>
            </a:r>
          </a:p>
        </p:txBody>
      </p:sp>
      <p:pic>
        <p:nvPicPr>
          <p:cNvPr id="3" name="Picture 2" descr="Chart, pie chart&#10;&#10;Description automatically generated">
            <a:extLst>
              <a:ext uri="{FF2B5EF4-FFF2-40B4-BE49-F238E27FC236}">
                <a16:creationId xmlns:a16="http://schemas.microsoft.com/office/drawing/2014/main" id="{61953230-69FD-E74E-DF98-52DAC793D188}"/>
              </a:ext>
            </a:extLst>
          </p:cNvPr>
          <p:cNvPicPr>
            <a:picLocks noChangeAspect="1"/>
          </p:cNvPicPr>
          <p:nvPr/>
        </p:nvPicPr>
        <p:blipFill>
          <a:blip r:embed="rId3"/>
          <a:stretch>
            <a:fillRect/>
          </a:stretch>
        </p:blipFill>
        <p:spPr>
          <a:xfrm>
            <a:off x="2401110" y="810727"/>
            <a:ext cx="8199507" cy="536326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PRIORITÉ DES TÂCHES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4. PRIORITÉ DES TÂCHES</a:t>
            </a:r>
          </a:p>
        </p:txBody>
      </p:sp>
      <p:pic>
        <p:nvPicPr>
          <p:cNvPr id="3" name="Picture 2" descr="Chart, pie chart&#10;&#10;Description automatically generated">
            <a:extLst>
              <a:ext uri="{FF2B5EF4-FFF2-40B4-BE49-F238E27FC236}">
                <a16:creationId xmlns:a16="http://schemas.microsoft.com/office/drawing/2014/main" id="{1EED433A-1063-7B43-618D-B5917BAF1AA9}"/>
              </a:ext>
            </a:extLst>
          </p:cNvPr>
          <p:cNvPicPr>
            <a:picLocks noChangeAspect="1"/>
          </p:cNvPicPr>
          <p:nvPr/>
        </p:nvPicPr>
        <p:blipFill>
          <a:blip r:embed="rId3"/>
          <a:stretch>
            <a:fillRect/>
          </a:stretch>
        </p:blipFill>
        <p:spPr>
          <a:xfrm>
            <a:off x="2485738" y="906393"/>
            <a:ext cx="7220523" cy="5206172"/>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pPr rtl="0"/>
            <a:r>
              <a:rPr lang="fr-FR" sz="3200">
                <a:solidFill>
                  <a:schemeClr val="tx1">
                    <a:lumMod val="65000"/>
                    <a:lumOff val="35000"/>
                  </a:schemeClr>
                </a:solidFill>
                <a:latin typeface="Century Gothic" panose="020B0502020202020204" pitchFamily="34" charset="0"/>
              </a:rPr>
              <a:t>5. BUDGET</a:t>
            </a:r>
          </a:p>
        </p:txBody>
      </p:sp>
      <p:pic>
        <p:nvPicPr>
          <p:cNvPr id="2" name="Picture 1">
            <a:extLst>
              <a:ext uri="{FF2B5EF4-FFF2-40B4-BE49-F238E27FC236}">
                <a16:creationId xmlns:a16="http://schemas.microsoft.com/office/drawing/2014/main" id="{2002154A-7551-B31E-8098-783CDAEC030D}"/>
              </a:ext>
            </a:extLst>
          </p:cNvPr>
          <p:cNvPicPr>
            <a:picLocks noChangeAspect="1"/>
          </p:cNvPicPr>
          <p:nvPr/>
        </p:nvPicPr>
        <p:blipFill rotWithShape="1">
          <a:blip r:embed="rId3"/>
          <a:srcRect t="9407" b="52276"/>
          <a:stretch/>
        </p:blipFill>
        <p:spPr>
          <a:xfrm>
            <a:off x="227940" y="2261027"/>
            <a:ext cx="8065371" cy="2335946"/>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TotalTime>
  <Words>366</Words>
  <Application>Microsoft Office PowerPoint</Application>
  <PresentationFormat>Widescreen</PresentationFormat>
  <Paragraphs>67</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Alisa lin</cp:lastModifiedBy>
  <cp:revision>6</cp:revision>
  <dcterms:created xsi:type="dcterms:W3CDTF">2022-04-18T18:36:26Z</dcterms:created>
  <dcterms:modified xsi:type="dcterms:W3CDTF">2024-03-06T07:58:19Z</dcterms:modified>
</cp:coreProperties>
</file>