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20" r:id="rId3"/>
    <p:sldId id="345"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4C36"/>
    <a:srgbClr val="E4774A"/>
    <a:srgbClr val="E9AB77"/>
    <a:srgbClr val="ECD6B2"/>
    <a:srgbClr val="89D0C2"/>
    <a:srgbClr val="56BFD2"/>
    <a:srgbClr val="4494A2"/>
    <a:srgbClr val="264065"/>
    <a:srgbClr val="74B0A3"/>
    <a:srgbClr val="387E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85" autoAdjust="0"/>
    <p:restoredTop sz="86447"/>
  </p:normalViewPr>
  <p:slideViewPr>
    <p:cSldViewPr snapToGrid="0" snapToObjects="1">
      <p:cViewPr varScale="1">
        <p:scale>
          <a:sx n="77" d="100"/>
          <a:sy n="77" d="100"/>
        </p:scale>
        <p:origin x="36" y="1584"/>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3/6/2024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983326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3/6/2024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fr.smartsheet.com/try-it?trp=1091803"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147759"/>
            <a:ext cx="6160072" cy="1200329"/>
          </a:xfrm>
          <a:prstGeom prst="rect">
            <a:avLst/>
          </a:prstGeom>
          <a:noFill/>
        </p:spPr>
        <p:txBody>
          <a:bodyPr wrap="square" rtlCol="0">
            <a:spAutoFit/>
          </a:bodyPr>
          <a:lstStyle/>
          <a:p>
            <a:pPr rtl="0"/>
            <a:r>
              <a:rPr lang="fr-FR" sz="3600" dirty="0">
                <a:latin typeface="Century Gothic" panose="020B0502020202020204" pitchFamily="34" charset="0"/>
              </a:rPr>
              <a:t>Remarques sur l’utilisation de ce modèle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9" y="3526114"/>
            <a:ext cx="5949759" cy="3108543"/>
          </a:xfrm>
          <a:prstGeom prst="rect">
            <a:avLst/>
          </a:prstGeom>
          <a:noFill/>
        </p:spPr>
        <p:txBody>
          <a:bodyPr wrap="square" rtlCol="0">
            <a:spAutoFit/>
          </a:bodyPr>
          <a:lstStyle/>
          <a:p>
            <a:pPr rtl="0">
              <a:spcAft>
                <a:spcPts val="600"/>
              </a:spcAft>
            </a:pPr>
            <a:r>
              <a:rPr lang="fr-FR" sz="1600" dirty="0">
                <a:latin typeface="Century Gothic" panose="020B0502020202020204" pitchFamily="34" charset="0"/>
              </a:rPr>
              <a:t>Saisissez les années représentées dans votre plan. </a:t>
            </a:r>
          </a:p>
          <a:p>
            <a:endParaRPr lang="en-US" sz="1600" dirty="0">
              <a:latin typeface="Century Gothic" panose="020B0502020202020204" pitchFamily="34" charset="0"/>
            </a:endParaRPr>
          </a:p>
          <a:p>
            <a:pPr rtl="0">
              <a:spcAft>
                <a:spcPts val="600"/>
              </a:spcAft>
            </a:pPr>
            <a:r>
              <a:rPr lang="fr-FR" sz="1600" dirty="0">
                <a:latin typeface="Century Gothic" panose="020B0502020202020204" pitchFamily="34" charset="0"/>
              </a:rPr>
              <a:t>Ajustez les barres pour représenter la durée de chaque activité.  Ajoutez des dates de début et de fin, des dates jalons et des informations supplémentaires dans chaque barre ou dans la zone du diagramme. </a:t>
            </a:r>
          </a:p>
          <a:p>
            <a:pPr>
              <a:spcAft>
                <a:spcPts val="600"/>
              </a:spcAft>
            </a:pPr>
            <a:endParaRPr lang="en-US" sz="1600" dirty="0">
              <a:latin typeface="Century Gothic" panose="020B0502020202020204" pitchFamily="34" charset="0"/>
            </a:endParaRPr>
          </a:p>
          <a:p>
            <a:pPr rtl="0">
              <a:spcAft>
                <a:spcPts val="600"/>
              </a:spcAft>
            </a:pPr>
            <a:r>
              <a:rPr lang="fr-FR" sz="1600" dirty="0">
                <a:latin typeface="Century Gothic" panose="020B0502020202020204" pitchFamily="34" charset="0"/>
              </a:rPr>
              <a:t>La touche de couleur située sous le diagramme peut être utilisée pour faire la distinction entre les propriétaires et les types d’activités. </a:t>
            </a:r>
          </a:p>
          <a:p>
            <a:pPr>
              <a:spcAft>
                <a:spcPts val="600"/>
              </a:spcAft>
            </a:pPr>
            <a:endParaRPr lang="en-US" sz="1600" dirty="0">
              <a:latin typeface="Century Gothic" panose="020B0502020202020204" pitchFamily="34" charset="0"/>
            </a:endParaRP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8798605" y="307317"/>
            <a:ext cx="266012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pPr rtl="0"/>
            <a:r>
              <a:rPr lang="fr-FR" sz="2400" b="1">
                <a:solidFill>
                  <a:schemeClr val="tx1">
                    <a:lumMod val="65000"/>
                    <a:lumOff val="35000"/>
                  </a:schemeClr>
                </a:solidFill>
                <a:latin typeface="Century Gothic" panose="020B0502020202020204" pitchFamily="34" charset="0"/>
              </a:rPr>
              <a:t>MODÈLE DE DIAGRAMME DE GANTT SUR 3 ANS</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rtl="0"/>
            <a:r>
              <a:rPr lang="fr-FR">
                <a:solidFill>
                  <a:schemeClr val="bg1"/>
                </a:solidFill>
                <a:latin typeface="Century Gothic" panose="020B0502020202020204" pitchFamily="34" charset="0"/>
              </a:rPr>
              <a:t>MODÈLE DE DIAGRAMME DE GANTT SUR 3 ANS</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4044227887"/>
              </p:ext>
            </p:extLst>
          </p:nvPr>
        </p:nvGraphicFramePr>
        <p:xfrm>
          <a:off x="327121" y="425489"/>
          <a:ext cx="11550140" cy="5212110"/>
        </p:xfrm>
        <a:graphic>
          <a:graphicData uri="http://schemas.openxmlformats.org/drawingml/2006/table">
            <a:tbl>
              <a:tblPr firstRow="1" bandRow="1">
                <a:tableStyleId>{5C22544A-7EE6-4342-B048-85BDC9FD1C3A}</a:tableStyleId>
              </a:tblPr>
              <a:tblGrid>
                <a:gridCol w="3330479">
                  <a:extLst>
                    <a:ext uri="{9D8B030D-6E8A-4147-A177-3AD203B41FA5}">
                      <a16:colId xmlns:a16="http://schemas.microsoft.com/office/drawing/2014/main" val="602210714"/>
                    </a:ext>
                  </a:extLst>
                </a:gridCol>
                <a:gridCol w="2739887">
                  <a:extLst>
                    <a:ext uri="{9D8B030D-6E8A-4147-A177-3AD203B41FA5}">
                      <a16:colId xmlns:a16="http://schemas.microsoft.com/office/drawing/2014/main" val="745651107"/>
                    </a:ext>
                  </a:extLst>
                </a:gridCol>
                <a:gridCol w="2739887">
                  <a:extLst>
                    <a:ext uri="{9D8B030D-6E8A-4147-A177-3AD203B41FA5}">
                      <a16:colId xmlns:a16="http://schemas.microsoft.com/office/drawing/2014/main" val="3839570682"/>
                    </a:ext>
                  </a:extLst>
                </a:gridCol>
                <a:gridCol w="2739887">
                  <a:extLst>
                    <a:ext uri="{9D8B030D-6E8A-4147-A177-3AD203B41FA5}">
                      <a16:colId xmlns:a16="http://schemas.microsoft.com/office/drawing/2014/main" val="3893106002"/>
                    </a:ext>
                  </a:extLst>
                </a:gridCol>
              </a:tblGrid>
              <a:tr h="335256">
                <a:tc>
                  <a:txBody>
                    <a:bodyPr/>
                    <a:lstStyle/>
                    <a:p>
                      <a:pPr rtl="0">
                        <a:lnSpc>
                          <a:spcPct val="100000"/>
                        </a:lnSpc>
                      </a:pPr>
                      <a:r>
                        <a:rPr lang="fr-FR" sz="1000">
                          <a:solidFill>
                            <a:schemeClr val="tx1"/>
                          </a:solidFill>
                          <a:latin typeface="Century Gothic" panose="020B0502020202020204" pitchFamily="34" charset="0"/>
                        </a:rPr>
                        <a:t>OBJECTIFS + BUTS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lnSpc>
                          <a:spcPct val="100000"/>
                        </a:lnSpc>
                      </a:pPr>
                      <a:r>
                        <a:rPr lang="fr-FR" sz="1600" b="0">
                          <a:solidFill>
                            <a:schemeClr val="tx1"/>
                          </a:solidFill>
                          <a:latin typeface="Century Gothic" panose="020B0502020202020204" pitchFamily="34" charset="0"/>
                        </a:rPr>
                        <a:t>ANNÉE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600" b="0">
                          <a:solidFill>
                            <a:schemeClr val="tx1"/>
                          </a:solidFill>
                          <a:latin typeface="Century Gothic" panose="020B0502020202020204" pitchFamily="34" charset="0"/>
                        </a:rPr>
                        <a:t>ANNÉE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600" b="0">
                          <a:solidFill>
                            <a:schemeClr val="tx1"/>
                          </a:solidFill>
                          <a:latin typeface="Century Gothic" panose="020B0502020202020204" pitchFamily="34" charset="0"/>
                        </a:rPr>
                        <a:t>ANNÉE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325122">
                <a:tc>
                  <a:txBody>
                    <a:bodyPr/>
                    <a:lstStyle/>
                    <a:p>
                      <a:pPr rtl="0">
                        <a:lnSpc>
                          <a:spcPct val="100000"/>
                        </a:lnSpc>
                      </a:pPr>
                      <a:r>
                        <a:rPr lang="fr-FR" sz="1000" b="0">
                          <a:solidFill>
                            <a:schemeClr val="tx1"/>
                          </a:solidFill>
                          <a:latin typeface="Century Gothic" panose="020B0502020202020204" pitchFamily="34" charset="0"/>
                        </a:rPr>
                        <a:t>Description de l’objectif/du but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2965858687"/>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4200816345"/>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992502013"/>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699537522"/>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119141191"/>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911561401"/>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4294209273"/>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2390668724"/>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699392616"/>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634152558"/>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873712439"/>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7232956"/>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870967119"/>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234817605"/>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916148646"/>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3783529" y="808878"/>
            <a:ext cx="1753154" cy="228600"/>
          </a:xfrm>
          <a:prstGeom prst="rect">
            <a:avLst/>
          </a:prstGeom>
          <a:solidFill>
            <a:srgbClr val="D14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800">
                <a:solidFill>
                  <a:schemeClr val="bg1"/>
                </a:solidFill>
                <a:latin typeface="Century Gothic" panose="020B0502020202020204" pitchFamily="34" charset="0"/>
              </a:rPr>
              <a:t>PROJET 1 | 00/00 - 00/00</a:t>
            </a:r>
          </a:p>
        </p:txBody>
      </p:sp>
      <p:sp>
        <p:nvSpPr>
          <p:cNvPr id="6" name="Rectangle 5">
            <a:extLst>
              <a:ext uri="{FF2B5EF4-FFF2-40B4-BE49-F238E27FC236}">
                <a16:creationId xmlns:a16="http://schemas.microsoft.com/office/drawing/2014/main" id="{45120421-B160-AC44-999E-CFB0721F467F}"/>
              </a:ext>
            </a:extLst>
          </p:cNvPr>
          <p:cNvSpPr/>
          <p:nvPr/>
        </p:nvSpPr>
        <p:spPr>
          <a:xfrm>
            <a:off x="3783529" y="1134486"/>
            <a:ext cx="1016517"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800" dirty="0">
                <a:solidFill>
                  <a:schemeClr val="tx1"/>
                </a:solidFill>
                <a:latin typeface="Century Gothic" panose="020B0502020202020204" pitchFamily="34" charset="0"/>
              </a:rPr>
              <a:t>Échéance 00/00</a:t>
            </a:r>
          </a:p>
        </p:txBody>
      </p:sp>
      <p:sp>
        <p:nvSpPr>
          <p:cNvPr id="12" name="Rectangle 11">
            <a:extLst>
              <a:ext uri="{FF2B5EF4-FFF2-40B4-BE49-F238E27FC236}">
                <a16:creationId xmlns:a16="http://schemas.microsoft.com/office/drawing/2014/main" id="{4DA04FFA-D9F8-5249-A153-D5EAF58B72FE}"/>
              </a:ext>
            </a:extLst>
          </p:cNvPr>
          <p:cNvSpPr/>
          <p:nvPr/>
        </p:nvSpPr>
        <p:spPr>
          <a:xfrm>
            <a:off x="3998886" y="1449720"/>
            <a:ext cx="955015"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800">
                <a:solidFill>
                  <a:schemeClr val="tx1"/>
                </a:solidFill>
                <a:latin typeface="Century Gothic" panose="020B0502020202020204" pitchFamily="34" charset="0"/>
              </a:rPr>
              <a:t>Jalon 1</a:t>
            </a:r>
          </a:p>
        </p:txBody>
      </p:sp>
      <p:sp>
        <p:nvSpPr>
          <p:cNvPr id="41" name="Rectangle 40">
            <a:extLst>
              <a:ext uri="{FF2B5EF4-FFF2-40B4-BE49-F238E27FC236}">
                <a16:creationId xmlns:a16="http://schemas.microsoft.com/office/drawing/2014/main" id="{7FE24B6B-A6AC-0A4E-A8D3-E4E3AAED67B1}"/>
              </a:ext>
            </a:extLst>
          </p:cNvPr>
          <p:cNvSpPr/>
          <p:nvPr/>
        </p:nvSpPr>
        <p:spPr>
          <a:xfrm>
            <a:off x="5704107" y="1782364"/>
            <a:ext cx="215357"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5248657" y="2097598"/>
            <a:ext cx="1038232"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800" dirty="0">
                <a:solidFill>
                  <a:schemeClr val="tx1"/>
                </a:solidFill>
                <a:latin typeface="Century Gothic" panose="020B0502020202020204" pitchFamily="34" charset="0"/>
              </a:rPr>
              <a:t>Échéance 00/00</a:t>
            </a:r>
          </a:p>
        </p:txBody>
      </p:sp>
      <p:sp>
        <p:nvSpPr>
          <p:cNvPr id="43" name="Rectangle 42">
            <a:extLst>
              <a:ext uri="{FF2B5EF4-FFF2-40B4-BE49-F238E27FC236}">
                <a16:creationId xmlns:a16="http://schemas.microsoft.com/office/drawing/2014/main" id="{BDF46762-DE84-6D48-99D5-CB3DE0793AB2}"/>
              </a:ext>
            </a:extLst>
          </p:cNvPr>
          <p:cNvSpPr/>
          <p:nvPr/>
        </p:nvSpPr>
        <p:spPr>
          <a:xfrm>
            <a:off x="5879931" y="2434121"/>
            <a:ext cx="3885876"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800">
                <a:solidFill>
                  <a:schemeClr val="tx1"/>
                </a:solidFill>
                <a:latin typeface="Century Gothic" panose="020B0502020202020204" pitchFamily="34" charset="0"/>
              </a:rPr>
              <a:t>PROJET 2 | 00/00 - 00/00</a:t>
            </a:r>
          </a:p>
        </p:txBody>
      </p:sp>
      <p:sp>
        <p:nvSpPr>
          <p:cNvPr id="44" name="Rectangle 43">
            <a:extLst>
              <a:ext uri="{FF2B5EF4-FFF2-40B4-BE49-F238E27FC236}">
                <a16:creationId xmlns:a16="http://schemas.microsoft.com/office/drawing/2014/main" id="{BC327E30-6FC2-774C-84E7-84122B7DDF00}"/>
              </a:ext>
            </a:extLst>
          </p:cNvPr>
          <p:cNvSpPr/>
          <p:nvPr/>
        </p:nvSpPr>
        <p:spPr>
          <a:xfrm>
            <a:off x="5879931" y="2764608"/>
            <a:ext cx="1582812"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800">
                <a:solidFill>
                  <a:schemeClr val="bg1"/>
                </a:solidFill>
                <a:latin typeface="Century Gothic" panose="020B0502020202020204" pitchFamily="34" charset="0"/>
              </a:rPr>
              <a:t>Échéance 00/00</a:t>
            </a:r>
          </a:p>
        </p:txBody>
      </p:sp>
      <p:sp>
        <p:nvSpPr>
          <p:cNvPr id="45" name="Rectangle 44">
            <a:extLst>
              <a:ext uri="{FF2B5EF4-FFF2-40B4-BE49-F238E27FC236}">
                <a16:creationId xmlns:a16="http://schemas.microsoft.com/office/drawing/2014/main" id="{C6B6796C-A823-9B45-9C7B-E649DE201818}"/>
              </a:ext>
            </a:extLst>
          </p:cNvPr>
          <p:cNvSpPr/>
          <p:nvPr/>
        </p:nvSpPr>
        <p:spPr>
          <a:xfrm>
            <a:off x="6872441" y="3090296"/>
            <a:ext cx="1395256" cy="228600"/>
          </a:xfrm>
          <a:prstGeom prst="rect">
            <a:avLst/>
          </a:prstGeom>
          <a:solidFill>
            <a:srgbClr val="2640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800">
                <a:solidFill>
                  <a:schemeClr val="bg1"/>
                </a:solidFill>
                <a:latin typeface="Century Gothic" panose="020B0502020202020204" pitchFamily="34" charset="0"/>
              </a:rPr>
              <a:t>Échéance 00/00</a:t>
            </a:r>
          </a:p>
        </p:txBody>
      </p:sp>
      <p:sp>
        <p:nvSpPr>
          <p:cNvPr id="46" name="Rectangle 45">
            <a:extLst>
              <a:ext uri="{FF2B5EF4-FFF2-40B4-BE49-F238E27FC236}">
                <a16:creationId xmlns:a16="http://schemas.microsoft.com/office/drawing/2014/main" id="{3B60B896-37F2-1C41-A35B-FD3D0B568849}"/>
              </a:ext>
            </a:extLst>
          </p:cNvPr>
          <p:cNvSpPr/>
          <p:nvPr/>
        </p:nvSpPr>
        <p:spPr>
          <a:xfrm>
            <a:off x="7822122" y="3401302"/>
            <a:ext cx="1943685"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800">
                <a:solidFill>
                  <a:schemeClr val="tx1"/>
                </a:solidFill>
                <a:latin typeface="Century Gothic" panose="020B0502020202020204" pitchFamily="34" charset="0"/>
              </a:rPr>
              <a:t>Échéance 00/00</a:t>
            </a:r>
          </a:p>
        </p:txBody>
      </p:sp>
      <p:sp>
        <p:nvSpPr>
          <p:cNvPr id="47" name="Diamond 46">
            <a:extLst>
              <a:ext uri="{FF2B5EF4-FFF2-40B4-BE49-F238E27FC236}">
                <a16:creationId xmlns:a16="http://schemas.microsoft.com/office/drawing/2014/main" id="{099497A0-BE95-9946-9188-270533876201}"/>
              </a:ext>
            </a:extLst>
          </p:cNvPr>
          <p:cNvSpPr>
            <a:spLocks noChangeAspect="1"/>
          </p:cNvSpPr>
          <p:nvPr/>
        </p:nvSpPr>
        <p:spPr>
          <a:xfrm>
            <a:off x="5828024" y="180522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C8FAABF7-CF44-A847-B0BC-190595132FDE}"/>
              </a:ext>
            </a:extLst>
          </p:cNvPr>
          <p:cNvSpPr/>
          <p:nvPr/>
        </p:nvSpPr>
        <p:spPr>
          <a:xfrm>
            <a:off x="9299769" y="3739007"/>
            <a:ext cx="466038"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90D21B74-0D4D-1541-A69C-58D3FB0DFCCE}"/>
              </a:ext>
            </a:extLst>
          </p:cNvPr>
          <p:cNvSpPr/>
          <p:nvPr/>
        </p:nvSpPr>
        <p:spPr>
          <a:xfrm>
            <a:off x="6884802" y="4054241"/>
            <a:ext cx="4846320"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800">
                <a:solidFill>
                  <a:schemeClr val="tx1"/>
                </a:solidFill>
                <a:latin typeface="Century Gothic" panose="020B0502020202020204" pitchFamily="34" charset="0"/>
              </a:rPr>
              <a:t>PROJET 3 | 00/00 - 00/00</a:t>
            </a:r>
          </a:p>
        </p:txBody>
      </p:sp>
      <p:sp>
        <p:nvSpPr>
          <p:cNvPr id="56" name="Rectangle 55">
            <a:extLst>
              <a:ext uri="{FF2B5EF4-FFF2-40B4-BE49-F238E27FC236}">
                <a16:creationId xmlns:a16="http://schemas.microsoft.com/office/drawing/2014/main" id="{3C344501-51EB-984F-922D-D3BA95AEB638}"/>
              </a:ext>
            </a:extLst>
          </p:cNvPr>
          <p:cNvSpPr/>
          <p:nvPr/>
        </p:nvSpPr>
        <p:spPr>
          <a:xfrm>
            <a:off x="6898561" y="4386885"/>
            <a:ext cx="215357"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A92B052D-A5ED-B742-AF74-35D3E59F4421}"/>
              </a:ext>
            </a:extLst>
          </p:cNvPr>
          <p:cNvSpPr/>
          <p:nvPr/>
        </p:nvSpPr>
        <p:spPr>
          <a:xfrm>
            <a:off x="6898561" y="4702119"/>
            <a:ext cx="4072100"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800">
                <a:solidFill>
                  <a:schemeClr val="tx1"/>
                </a:solidFill>
                <a:latin typeface="Century Gothic" panose="020B0502020202020204" pitchFamily="34" charset="0"/>
              </a:rPr>
              <a:t>Échéance 00/00</a:t>
            </a:r>
          </a:p>
        </p:txBody>
      </p:sp>
      <p:sp>
        <p:nvSpPr>
          <p:cNvPr id="60" name="Rectangle 59">
            <a:extLst>
              <a:ext uri="{FF2B5EF4-FFF2-40B4-BE49-F238E27FC236}">
                <a16:creationId xmlns:a16="http://schemas.microsoft.com/office/drawing/2014/main" id="{B8A9222A-8FD5-5048-8CE9-35F0231BABFF}"/>
              </a:ext>
            </a:extLst>
          </p:cNvPr>
          <p:cNvSpPr/>
          <p:nvPr/>
        </p:nvSpPr>
        <p:spPr>
          <a:xfrm>
            <a:off x="8026259" y="5038642"/>
            <a:ext cx="2932329"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800">
                <a:solidFill>
                  <a:schemeClr val="tx1"/>
                </a:solidFill>
                <a:latin typeface="Century Gothic" panose="020B0502020202020204" pitchFamily="34" charset="0"/>
              </a:rPr>
              <a:t>Échéance 00/00</a:t>
            </a:r>
          </a:p>
        </p:txBody>
      </p:sp>
      <p:sp>
        <p:nvSpPr>
          <p:cNvPr id="61" name="Rectangle 60">
            <a:extLst>
              <a:ext uri="{FF2B5EF4-FFF2-40B4-BE49-F238E27FC236}">
                <a16:creationId xmlns:a16="http://schemas.microsoft.com/office/drawing/2014/main" id="{2B239910-7A02-344C-BA66-D272DE5F5D13}"/>
              </a:ext>
            </a:extLst>
          </p:cNvPr>
          <p:cNvSpPr/>
          <p:nvPr/>
        </p:nvSpPr>
        <p:spPr>
          <a:xfrm>
            <a:off x="10947321" y="5369129"/>
            <a:ext cx="799919"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D14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2640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46221"/>
          </a:xfrm>
          <a:prstGeom prst="rect">
            <a:avLst/>
          </a:prstGeom>
          <a:noFill/>
        </p:spPr>
        <p:txBody>
          <a:bodyPr wrap="square" rtlCol="0">
            <a:spAutoFit/>
          </a:bodyPr>
          <a:lstStyle/>
          <a:p>
            <a:pPr rtl="0"/>
            <a:r>
              <a:rPr lang="fr-FR" sz="1000">
                <a:latin typeface="Century Gothic" panose="020B0502020202020204" pitchFamily="34" charset="0"/>
              </a:rPr>
              <a:t>Couleur clé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pPr rtl="0"/>
            <a:r>
              <a:rPr lang="fr-FR" sz="1000">
                <a:latin typeface="Century Gothic" panose="020B0502020202020204" pitchFamily="34" charset="0"/>
              </a:rPr>
              <a:t>Couleur clé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pPr rtl="0"/>
            <a:r>
              <a:rPr lang="fr-FR" sz="1000">
                <a:latin typeface="Century Gothic" panose="020B0502020202020204" pitchFamily="34" charset="0"/>
              </a:rPr>
              <a:t>Couleur clé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pPr rtl="0"/>
            <a:r>
              <a:rPr lang="fr-FR" sz="1000">
                <a:latin typeface="Century Gothic" panose="020B0502020202020204" pitchFamily="34" charset="0"/>
              </a:rPr>
              <a:t>Couleur clé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pPr rtl="0"/>
            <a:r>
              <a:rPr lang="fr-FR" sz="1000">
                <a:latin typeface="Century Gothic" panose="020B0502020202020204" pitchFamily="34" charset="0"/>
              </a:rPr>
              <a:t>Couleur clé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pPr rtl="0"/>
            <a:r>
              <a:rPr lang="fr-FR" sz="1000">
                <a:latin typeface="Century Gothic" panose="020B0502020202020204" pitchFamily="34" charset="0"/>
              </a:rPr>
              <a:t>Couleur clé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pPr rtl="0"/>
            <a:r>
              <a:rPr lang="fr-FR" sz="1000">
                <a:latin typeface="Century Gothic" panose="020B0502020202020204" pitchFamily="34" charset="0"/>
              </a:rPr>
              <a:t>Couleur clé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pPr rtl="0"/>
            <a:r>
              <a:rPr lang="fr-FR" sz="1000">
                <a:latin typeface="Century Gothic" panose="020B0502020202020204" pitchFamily="34" charset="0"/>
              </a:rPr>
              <a:t>Couleur clé 8</a:t>
            </a:r>
          </a:p>
        </p:txBody>
      </p:sp>
      <p:sp>
        <p:nvSpPr>
          <p:cNvPr id="82" name="Diamond 81">
            <a:extLst>
              <a:ext uri="{FF2B5EF4-FFF2-40B4-BE49-F238E27FC236}">
                <a16:creationId xmlns:a16="http://schemas.microsoft.com/office/drawing/2014/main" id="{F0A1BFD6-B1A7-E848-8CCD-2354D3E918EF}"/>
              </a:ext>
            </a:extLst>
          </p:cNvPr>
          <p:cNvSpPr>
            <a:spLocks noChangeAspect="1"/>
          </p:cNvSpPr>
          <p:nvPr/>
        </p:nvSpPr>
        <p:spPr>
          <a:xfrm>
            <a:off x="11054506" y="5378296"/>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rtl="0"/>
            <a:r>
              <a:rPr lang="fr-FR">
                <a:solidFill>
                  <a:schemeClr val="bg1"/>
                </a:solidFill>
                <a:latin typeface="Century Gothic" panose="020B0502020202020204" pitchFamily="34" charset="0"/>
              </a:rPr>
              <a:t>MODÈLE DE DIAGRAMME DE GANTT SUR 3 ANS</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1368466170"/>
              </p:ext>
            </p:extLst>
          </p:nvPr>
        </p:nvGraphicFramePr>
        <p:xfrm>
          <a:off x="327121" y="425489"/>
          <a:ext cx="11550138" cy="5210829"/>
        </p:xfrm>
        <a:graphic>
          <a:graphicData uri="http://schemas.openxmlformats.org/drawingml/2006/table">
            <a:tbl>
              <a:tblPr firstRow="1" bandRow="1">
                <a:tableStyleId>{5C22544A-7EE6-4342-B048-85BDC9FD1C3A}</a:tableStyleId>
              </a:tblPr>
              <a:tblGrid>
                <a:gridCol w="478422">
                  <a:extLst>
                    <a:ext uri="{9D8B030D-6E8A-4147-A177-3AD203B41FA5}">
                      <a16:colId xmlns:a16="http://schemas.microsoft.com/office/drawing/2014/main" val="602210714"/>
                    </a:ext>
                  </a:extLst>
                </a:gridCol>
                <a:gridCol w="922643">
                  <a:extLst>
                    <a:ext uri="{9D8B030D-6E8A-4147-A177-3AD203B41FA5}">
                      <a16:colId xmlns:a16="http://schemas.microsoft.com/office/drawing/2014/main" val="745651107"/>
                    </a:ext>
                  </a:extLst>
                </a:gridCol>
                <a:gridCol w="922643">
                  <a:extLst>
                    <a:ext uri="{9D8B030D-6E8A-4147-A177-3AD203B41FA5}">
                      <a16:colId xmlns:a16="http://schemas.microsoft.com/office/drawing/2014/main" val="474673571"/>
                    </a:ext>
                  </a:extLst>
                </a:gridCol>
                <a:gridCol w="922643">
                  <a:extLst>
                    <a:ext uri="{9D8B030D-6E8A-4147-A177-3AD203B41FA5}">
                      <a16:colId xmlns:a16="http://schemas.microsoft.com/office/drawing/2014/main" val="3612957570"/>
                    </a:ext>
                  </a:extLst>
                </a:gridCol>
                <a:gridCol w="922643">
                  <a:extLst>
                    <a:ext uri="{9D8B030D-6E8A-4147-A177-3AD203B41FA5}">
                      <a16:colId xmlns:a16="http://schemas.microsoft.com/office/drawing/2014/main" val="885299156"/>
                    </a:ext>
                  </a:extLst>
                </a:gridCol>
                <a:gridCol w="922643">
                  <a:extLst>
                    <a:ext uri="{9D8B030D-6E8A-4147-A177-3AD203B41FA5}">
                      <a16:colId xmlns:a16="http://schemas.microsoft.com/office/drawing/2014/main" val="327342628"/>
                    </a:ext>
                  </a:extLst>
                </a:gridCol>
                <a:gridCol w="922643">
                  <a:extLst>
                    <a:ext uri="{9D8B030D-6E8A-4147-A177-3AD203B41FA5}">
                      <a16:colId xmlns:a16="http://schemas.microsoft.com/office/drawing/2014/main" val="666090158"/>
                    </a:ext>
                  </a:extLst>
                </a:gridCol>
                <a:gridCol w="922643">
                  <a:extLst>
                    <a:ext uri="{9D8B030D-6E8A-4147-A177-3AD203B41FA5}">
                      <a16:colId xmlns:a16="http://schemas.microsoft.com/office/drawing/2014/main" val="1490855625"/>
                    </a:ext>
                  </a:extLst>
                </a:gridCol>
                <a:gridCol w="922643">
                  <a:extLst>
                    <a:ext uri="{9D8B030D-6E8A-4147-A177-3AD203B41FA5}">
                      <a16:colId xmlns:a16="http://schemas.microsoft.com/office/drawing/2014/main" val="69743083"/>
                    </a:ext>
                  </a:extLst>
                </a:gridCol>
                <a:gridCol w="922643">
                  <a:extLst>
                    <a:ext uri="{9D8B030D-6E8A-4147-A177-3AD203B41FA5}">
                      <a16:colId xmlns:a16="http://schemas.microsoft.com/office/drawing/2014/main" val="773272773"/>
                    </a:ext>
                  </a:extLst>
                </a:gridCol>
                <a:gridCol w="922643">
                  <a:extLst>
                    <a:ext uri="{9D8B030D-6E8A-4147-A177-3AD203B41FA5}">
                      <a16:colId xmlns:a16="http://schemas.microsoft.com/office/drawing/2014/main" val="2090035612"/>
                    </a:ext>
                  </a:extLst>
                </a:gridCol>
                <a:gridCol w="922643">
                  <a:extLst>
                    <a:ext uri="{9D8B030D-6E8A-4147-A177-3AD203B41FA5}">
                      <a16:colId xmlns:a16="http://schemas.microsoft.com/office/drawing/2014/main" val="3839570682"/>
                    </a:ext>
                  </a:extLst>
                </a:gridCol>
                <a:gridCol w="922643">
                  <a:extLst>
                    <a:ext uri="{9D8B030D-6E8A-4147-A177-3AD203B41FA5}">
                      <a16:colId xmlns:a16="http://schemas.microsoft.com/office/drawing/2014/main" val="3893106002"/>
                    </a:ext>
                  </a:extLst>
                </a:gridCol>
              </a:tblGrid>
              <a:tr h="332145">
                <a:tc>
                  <a:txBody>
                    <a:bodyPr/>
                    <a:lstStyle/>
                    <a:p>
                      <a:pPr>
                        <a:lnSpc>
                          <a:spcPct val="100000"/>
                        </a:lnSpc>
                      </a:pPr>
                      <a:endParaRPr lang="en-US" sz="800" dirty="0">
                        <a:solidFill>
                          <a:schemeClr val="tx1"/>
                        </a:solidFill>
                        <a:latin typeface="Century Gothic" panose="020B0502020202020204" pitchFamily="34" charset="0"/>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a:lnSpc>
                          <a:spcPct val="100000"/>
                        </a:lnSpc>
                      </a:pPr>
                      <a:r>
                        <a:rPr lang="fr-FR" sz="1600" b="0">
                          <a:solidFill>
                            <a:schemeClr val="bg1"/>
                          </a:solidFill>
                          <a:latin typeface="Century Gothic" panose="020B0502020202020204" pitchFamily="34" charset="0"/>
                        </a:rPr>
                        <a:t>JAN</a:t>
                      </a:r>
                    </a:p>
                  </a:txBody>
                  <a:tcPr anchor="ctr">
                    <a:lnL w="635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rtl="0">
                        <a:lnSpc>
                          <a:spcPct val="100000"/>
                        </a:lnSpc>
                      </a:pPr>
                      <a:r>
                        <a:rPr lang="fr-FR" sz="1600" b="0">
                          <a:solidFill>
                            <a:schemeClr val="bg1"/>
                          </a:solidFill>
                          <a:latin typeface="Century Gothic" panose="020B0502020202020204" pitchFamily="34" charset="0"/>
                        </a:rPr>
                        <a:t>FÉV</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rtl="0">
                        <a:lnSpc>
                          <a:spcPct val="100000"/>
                        </a:lnSpc>
                      </a:pPr>
                      <a:r>
                        <a:rPr lang="fr-FR" sz="1600" b="0">
                          <a:solidFill>
                            <a:schemeClr val="bg1"/>
                          </a:solidFill>
                          <a:latin typeface="Century Gothic" panose="020B0502020202020204" pitchFamily="34" charset="0"/>
                        </a:rPr>
                        <a:t>MARS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rtl="0">
                        <a:lnSpc>
                          <a:spcPct val="100000"/>
                        </a:lnSpc>
                      </a:pPr>
                      <a:r>
                        <a:rPr lang="fr-FR" sz="1600" b="0">
                          <a:solidFill>
                            <a:schemeClr val="bg1"/>
                          </a:solidFill>
                          <a:latin typeface="Century Gothic" panose="020B0502020202020204" pitchFamily="34" charset="0"/>
                        </a:rPr>
                        <a:t>AVR</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rtl="0">
                        <a:lnSpc>
                          <a:spcPct val="100000"/>
                        </a:lnSpc>
                      </a:pPr>
                      <a:r>
                        <a:rPr lang="fr-FR" sz="1600" b="0">
                          <a:solidFill>
                            <a:schemeClr val="bg1"/>
                          </a:solidFill>
                          <a:latin typeface="Century Gothic" panose="020B0502020202020204" pitchFamily="34" charset="0"/>
                        </a:rPr>
                        <a:t>MAI</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rtl="0">
                        <a:lnSpc>
                          <a:spcPct val="100000"/>
                        </a:lnSpc>
                      </a:pPr>
                      <a:r>
                        <a:rPr lang="fr-FR" sz="1600" b="0">
                          <a:solidFill>
                            <a:schemeClr val="bg1"/>
                          </a:solidFill>
                          <a:latin typeface="Century Gothic" panose="020B0502020202020204" pitchFamily="34" charset="0"/>
                        </a:rPr>
                        <a:t>JUIN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rtl="0">
                        <a:lnSpc>
                          <a:spcPct val="100000"/>
                        </a:lnSpc>
                      </a:pPr>
                      <a:r>
                        <a:rPr lang="fr-FR" sz="1600" b="0">
                          <a:solidFill>
                            <a:schemeClr val="bg1"/>
                          </a:solidFill>
                          <a:latin typeface="Century Gothic" panose="020B0502020202020204" pitchFamily="34" charset="0"/>
                        </a:rPr>
                        <a:t>JUIL</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rtl="0">
                        <a:lnSpc>
                          <a:spcPct val="100000"/>
                        </a:lnSpc>
                      </a:pPr>
                      <a:r>
                        <a:rPr lang="fr-FR" sz="1600" b="0">
                          <a:solidFill>
                            <a:schemeClr val="bg1"/>
                          </a:solidFill>
                          <a:latin typeface="Century Gothic" panose="020B0502020202020204" pitchFamily="34" charset="0"/>
                        </a:rPr>
                        <a:t>AOÛT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rtl="0">
                        <a:lnSpc>
                          <a:spcPct val="100000"/>
                        </a:lnSpc>
                      </a:pPr>
                      <a:r>
                        <a:rPr lang="fr-FR" sz="1600" b="0">
                          <a:solidFill>
                            <a:schemeClr val="bg1"/>
                          </a:solidFill>
                          <a:latin typeface="Century Gothic" panose="020B0502020202020204" pitchFamily="34" charset="0"/>
                        </a:rPr>
                        <a:t>SEP</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rtl="0">
                        <a:lnSpc>
                          <a:spcPct val="100000"/>
                        </a:lnSpc>
                      </a:pPr>
                      <a:r>
                        <a:rPr lang="fr-FR" sz="1600" b="0">
                          <a:solidFill>
                            <a:schemeClr val="bg1"/>
                          </a:solidFill>
                          <a:latin typeface="Century Gothic" panose="020B0502020202020204" pitchFamily="34" charset="0"/>
                        </a:rPr>
                        <a:t>OCT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rtl="0">
                        <a:lnSpc>
                          <a:spcPct val="100000"/>
                        </a:lnSpc>
                      </a:pPr>
                      <a:r>
                        <a:rPr lang="fr-FR" sz="1600" b="0">
                          <a:solidFill>
                            <a:schemeClr val="bg1"/>
                          </a:solidFill>
                          <a:latin typeface="Century Gothic" panose="020B0502020202020204" pitchFamily="34" charset="0"/>
                        </a:rPr>
                        <a:t>NOV</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rtl="0">
                        <a:lnSpc>
                          <a:spcPct val="100000"/>
                        </a:lnSpc>
                      </a:pPr>
                      <a:r>
                        <a:rPr lang="fr-FR" sz="1600" b="0">
                          <a:solidFill>
                            <a:schemeClr val="bg1"/>
                          </a:solidFill>
                          <a:latin typeface="Century Gothic" panose="020B0502020202020204" pitchFamily="34" charset="0"/>
                        </a:rPr>
                        <a:t>DÉC</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extLst>
                  <a:ext uri="{0D108BD9-81ED-4DB2-BD59-A6C34878D82A}">
                    <a16:rowId xmlns:a16="http://schemas.microsoft.com/office/drawing/2014/main" val="350915962"/>
                  </a:ext>
                </a:extLst>
              </a:tr>
              <a:tr h="1625183">
                <a:tc>
                  <a:txBody>
                    <a:bodyPr/>
                    <a:lstStyle/>
                    <a:p>
                      <a:pPr algn="ctr" rtl="0">
                        <a:lnSpc>
                          <a:spcPct val="100000"/>
                        </a:lnSpc>
                      </a:pPr>
                      <a:r>
                        <a:rPr lang="fr-FR" sz="2400" b="0">
                          <a:solidFill>
                            <a:schemeClr val="bg1"/>
                          </a:solidFill>
                          <a:latin typeface="Century Gothic" panose="020B0502020202020204" pitchFamily="34" charset="0"/>
                        </a:rPr>
                        <a:t>ANNÉE 1</a:t>
                      </a:r>
                    </a:p>
                  </a:txBody>
                  <a:tcPr vert="vert27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lumMod val="75000"/>
                        <a:lumOff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2965858687"/>
                  </a:ext>
                </a:extLst>
              </a:tr>
              <a:tr h="1625183">
                <a:tc>
                  <a:txBody>
                    <a:bodyPr/>
                    <a:lstStyle/>
                    <a:p>
                      <a:pPr algn="ctr" rtl="0">
                        <a:lnSpc>
                          <a:spcPct val="100000"/>
                        </a:lnSpc>
                      </a:pPr>
                      <a:r>
                        <a:rPr lang="fr-FR" sz="2400" b="0">
                          <a:solidFill>
                            <a:schemeClr val="bg1"/>
                          </a:solidFill>
                          <a:latin typeface="Century Gothic" panose="020B0502020202020204" pitchFamily="34" charset="0"/>
                        </a:rPr>
                        <a:t>ANNÉE 2</a:t>
                      </a:r>
                    </a:p>
                  </a:txBody>
                  <a:tcPr vert="vert27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lumMod val="75000"/>
                        <a:lumOff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4200816345"/>
                  </a:ext>
                </a:extLst>
              </a:tr>
              <a:tr h="1625183">
                <a:tc>
                  <a:txBody>
                    <a:bodyPr/>
                    <a:lstStyle/>
                    <a:p>
                      <a:pPr algn="ctr" rtl="0">
                        <a:lnSpc>
                          <a:spcPct val="100000"/>
                        </a:lnSpc>
                      </a:pPr>
                      <a:r>
                        <a:rPr lang="fr-FR" sz="2400" b="0">
                          <a:solidFill>
                            <a:schemeClr val="bg1"/>
                          </a:solidFill>
                          <a:latin typeface="Century Gothic" panose="020B0502020202020204" pitchFamily="34" charset="0"/>
                        </a:rPr>
                        <a:t>ANNÉE 3</a:t>
                      </a:r>
                    </a:p>
                  </a:txBody>
                  <a:tcPr vert="vert27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lumMod val="75000"/>
                        <a:lumOff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992502013"/>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833500" y="808878"/>
            <a:ext cx="4663440" cy="228600"/>
          </a:xfrm>
          <a:prstGeom prst="rect">
            <a:avLst/>
          </a:prstGeom>
          <a:solidFill>
            <a:srgbClr val="D14C36"/>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bg1"/>
                </a:solidFill>
                <a:latin typeface="Century Gothic" panose="020B0502020202020204" pitchFamily="34" charset="0"/>
              </a:rPr>
              <a:t>Intitulé et description du projet 00/00/0000-00/00/0000</a:t>
            </a:r>
          </a:p>
        </p:txBody>
      </p:sp>
      <p:sp>
        <p:nvSpPr>
          <p:cNvPr id="6" name="Rectangle 5">
            <a:extLst>
              <a:ext uri="{FF2B5EF4-FFF2-40B4-BE49-F238E27FC236}">
                <a16:creationId xmlns:a16="http://schemas.microsoft.com/office/drawing/2014/main" id="{45120421-B160-AC44-999E-CFB0721F467F}"/>
              </a:ext>
            </a:extLst>
          </p:cNvPr>
          <p:cNvSpPr/>
          <p:nvPr/>
        </p:nvSpPr>
        <p:spPr>
          <a:xfrm>
            <a:off x="3783528" y="1134486"/>
            <a:ext cx="1280160" cy="228600"/>
          </a:xfrm>
          <a:prstGeom prst="rect">
            <a:avLst/>
          </a:prstGeom>
          <a:solidFill>
            <a:srgbClr val="E4774A"/>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tx1"/>
                </a:solidFill>
                <a:latin typeface="Century Gothic" panose="020B0502020202020204" pitchFamily="34" charset="0"/>
              </a:rPr>
              <a:t>Objectif</a:t>
            </a:r>
          </a:p>
        </p:txBody>
      </p:sp>
      <p:sp>
        <p:nvSpPr>
          <p:cNvPr id="12" name="Rectangle 11">
            <a:extLst>
              <a:ext uri="{FF2B5EF4-FFF2-40B4-BE49-F238E27FC236}">
                <a16:creationId xmlns:a16="http://schemas.microsoft.com/office/drawing/2014/main" id="{4DA04FFA-D9F8-5249-A153-D5EAF58B72FE}"/>
              </a:ext>
            </a:extLst>
          </p:cNvPr>
          <p:cNvSpPr/>
          <p:nvPr/>
        </p:nvSpPr>
        <p:spPr>
          <a:xfrm>
            <a:off x="4447044" y="1459418"/>
            <a:ext cx="955015" cy="228600"/>
          </a:xfrm>
          <a:prstGeom prst="rect">
            <a:avLst/>
          </a:prstGeom>
          <a:solidFill>
            <a:srgbClr val="E9AB77"/>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tx1"/>
                </a:solidFill>
                <a:latin typeface="Century Gothic" panose="020B0502020202020204" pitchFamily="34" charset="0"/>
              </a:rPr>
              <a:t>Objectif</a:t>
            </a:r>
          </a:p>
        </p:txBody>
      </p:sp>
      <p:sp>
        <p:nvSpPr>
          <p:cNvPr id="41" name="Rectangle 40">
            <a:extLst>
              <a:ext uri="{FF2B5EF4-FFF2-40B4-BE49-F238E27FC236}">
                <a16:creationId xmlns:a16="http://schemas.microsoft.com/office/drawing/2014/main" id="{7FE24B6B-A6AC-0A4E-A8D3-E4E3AAED67B1}"/>
              </a:ext>
            </a:extLst>
          </p:cNvPr>
          <p:cNvSpPr/>
          <p:nvPr/>
        </p:nvSpPr>
        <p:spPr>
          <a:xfrm>
            <a:off x="5704107" y="1782364"/>
            <a:ext cx="215357"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5331873" y="2097598"/>
            <a:ext cx="955015" cy="228600"/>
          </a:xfrm>
          <a:prstGeom prst="rect">
            <a:avLst/>
          </a:prstGeom>
          <a:solidFill>
            <a:srgbClr val="89D0C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tx1"/>
                </a:solidFill>
                <a:latin typeface="Century Gothic" panose="020B0502020202020204" pitchFamily="34" charset="0"/>
              </a:rPr>
              <a:t>But</a:t>
            </a:r>
          </a:p>
        </p:txBody>
      </p:sp>
      <p:sp>
        <p:nvSpPr>
          <p:cNvPr id="43" name="Rectangle 42">
            <a:extLst>
              <a:ext uri="{FF2B5EF4-FFF2-40B4-BE49-F238E27FC236}">
                <a16:creationId xmlns:a16="http://schemas.microsoft.com/office/drawing/2014/main" id="{BDF46762-DE84-6D48-99D5-CB3DE0793AB2}"/>
              </a:ext>
            </a:extLst>
          </p:cNvPr>
          <p:cNvSpPr/>
          <p:nvPr/>
        </p:nvSpPr>
        <p:spPr>
          <a:xfrm>
            <a:off x="6727519" y="810737"/>
            <a:ext cx="2068536" cy="934494"/>
          </a:xfrm>
          <a:prstGeom prst="rect">
            <a:avLst/>
          </a:prstGeom>
          <a:solidFill>
            <a:srgbClr val="56BFD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tx1"/>
                </a:solidFill>
                <a:latin typeface="Century Gothic" panose="020B0502020202020204" pitchFamily="34" charset="0"/>
              </a:rPr>
              <a:t>Intitulé et description du projet 00/00/0000-00/00/0000</a:t>
            </a:r>
          </a:p>
        </p:txBody>
      </p:sp>
      <p:sp>
        <p:nvSpPr>
          <p:cNvPr id="44" name="Rectangle 43">
            <a:extLst>
              <a:ext uri="{FF2B5EF4-FFF2-40B4-BE49-F238E27FC236}">
                <a16:creationId xmlns:a16="http://schemas.microsoft.com/office/drawing/2014/main" id="{BC327E30-6FC2-774C-84E7-84122B7DDF00}"/>
              </a:ext>
            </a:extLst>
          </p:cNvPr>
          <p:cNvSpPr/>
          <p:nvPr/>
        </p:nvSpPr>
        <p:spPr>
          <a:xfrm>
            <a:off x="843380" y="2466199"/>
            <a:ext cx="5443508" cy="755971"/>
          </a:xfrm>
          <a:prstGeom prst="rect">
            <a:avLst/>
          </a:prstGeom>
          <a:solidFill>
            <a:srgbClr val="4494A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bg1"/>
                </a:solidFill>
                <a:latin typeface="Century Gothic" panose="020B0502020202020204" pitchFamily="34" charset="0"/>
              </a:rPr>
              <a:t>Intitulé et description du projet 00/00/0000-00/00/0000</a:t>
            </a:r>
          </a:p>
        </p:txBody>
      </p:sp>
      <p:sp>
        <p:nvSpPr>
          <p:cNvPr id="45" name="Rectangle 44">
            <a:extLst>
              <a:ext uri="{FF2B5EF4-FFF2-40B4-BE49-F238E27FC236}">
                <a16:creationId xmlns:a16="http://schemas.microsoft.com/office/drawing/2014/main" id="{C6B6796C-A823-9B45-9C7B-E649DE201818}"/>
              </a:ext>
            </a:extLst>
          </p:cNvPr>
          <p:cNvSpPr/>
          <p:nvPr/>
        </p:nvSpPr>
        <p:spPr>
          <a:xfrm>
            <a:off x="7928615" y="1824618"/>
            <a:ext cx="2933640" cy="502862"/>
          </a:xfrm>
          <a:prstGeom prst="rect">
            <a:avLst/>
          </a:prstGeom>
          <a:solidFill>
            <a:srgbClr val="264065"/>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bg1"/>
                </a:solidFill>
                <a:latin typeface="Century Gothic" panose="020B0502020202020204" pitchFamily="34" charset="0"/>
              </a:rPr>
              <a:t>Objectif</a:t>
            </a:r>
          </a:p>
        </p:txBody>
      </p:sp>
      <p:sp>
        <p:nvSpPr>
          <p:cNvPr id="47" name="Diamond 46">
            <a:extLst>
              <a:ext uri="{FF2B5EF4-FFF2-40B4-BE49-F238E27FC236}">
                <a16:creationId xmlns:a16="http://schemas.microsoft.com/office/drawing/2014/main" id="{099497A0-BE95-9946-9188-270533876201}"/>
              </a:ext>
            </a:extLst>
          </p:cNvPr>
          <p:cNvSpPr>
            <a:spLocks noChangeAspect="1"/>
          </p:cNvSpPr>
          <p:nvPr/>
        </p:nvSpPr>
        <p:spPr>
          <a:xfrm>
            <a:off x="5828024" y="180522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C8FAABF7-CF44-A847-B0BC-190595132FDE}"/>
              </a:ext>
            </a:extLst>
          </p:cNvPr>
          <p:cNvSpPr/>
          <p:nvPr/>
        </p:nvSpPr>
        <p:spPr>
          <a:xfrm>
            <a:off x="6362548" y="3235333"/>
            <a:ext cx="5488023" cy="700041"/>
          </a:xfrm>
          <a:prstGeom prst="rect">
            <a:avLst/>
          </a:prstGeom>
          <a:solidFill>
            <a:srgbClr val="E4774A"/>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tx1"/>
                </a:solidFill>
                <a:latin typeface="Century Gothic" panose="020B0502020202020204" pitchFamily="34" charset="0"/>
              </a:rPr>
              <a:t>Objectif</a:t>
            </a:r>
          </a:p>
        </p:txBody>
      </p:sp>
      <p:sp>
        <p:nvSpPr>
          <p:cNvPr id="55" name="Rectangle 54">
            <a:extLst>
              <a:ext uri="{FF2B5EF4-FFF2-40B4-BE49-F238E27FC236}">
                <a16:creationId xmlns:a16="http://schemas.microsoft.com/office/drawing/2014/main" id="{90D21B74-0D4D-1541-A69C-58D3FB0DFCCE}"/>
              </a:ext>
            </a:extLst>
          </p:cNvPr>
          <p:cNvSpPr/>
          <p:nvPr/>
        </p:nvSpPr>
        <p:spPr>
          <a:xfrm>
            <a:off x="851472" y="4564085"/>
            <a:ext cx="5023336" cy="683841"/>
          </a:xfrm>
          <a:prstGeom prst="rect">
            <a:avLst/>
          </a:prstGeom>
          <a:solidFill>
            <a:srgbClr val="E9AB77"/>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tx1"/>
                </a:solidFill>
                <a:latin typeface="Century Gothic" panose="020B0502020202020204" pitchFamily="34" charset="0"/>
              </a:rPr>
              <a:t>Intitulé et description du projet 00/00/0000-00/00/0000</a:t>
            </a:r>
          </a:p>
        </p:txBody>
      </p:sp>
      <p:sp>
        <p:nvSpPr>
          <p:cNvPr id="56" name="Rectangle 55">
            <a:extLst>
              <a:ext uri="{FF2B5EF4-FFF2-40B4-BE49-F238E27FC236}">
                <a16:creationId xmlns:a16="http://schemas.microsoft.com/office/drawing/2014/main" id="{3C344501-51EB-984F-922D-D3BA95AEB638}"/>
              </a:ext>
            </a:extLst>
          </p:cNvPr>
          <p:cNvSpPr/>
          <p:nvPr/>
        </p:nvSpPr>
        <p:spPr>
          <a:xfrm>
            <a:off x="5424134" y="4127115"/>
            <a:ext cx="1005840" cy="228600"/>
          </a:xfrm>
          <a:prstGeom prst="rect">
            <a:avLst/>
          </a:prstGeom>
          <a:solidFill>
            <a:srgbClr val="ECD6B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tx1"/>
                </a:solidFill>
                <a:latin typeface="Century Gothic" panose="020B0502020202020204" pitchFamily="34" charset="0"/>
              </a:rPr>
              <a:t>But</a:t>
            </a:r>
          </a:p>
        </p:txBody>
      </p:sp>
      <p:sp>
        <p:nvSpPr>
          <p:cNvPr id="57" name="Rectangle 56">
            <a:extLst>
              <a:ext uri="{FF2B5EF4-FFF2-40B4-BE49-F238E27FC236}">
                <a16:creationId xmlns:a16="http://schemas.microsoft.com/office/drawing/2014/main" id="{A92B052D-A5ED-B742-AF74-35D3E59F4421}"/>
              </a:ext>
            </a:extLst>
          </p:cNvPr>
          <p:cNvSpPr/>
          <p:nvPr/>
        </p:nvSpPr>
        <p:spPr>
          <a:xfrm>
            <a:off x="5919337" y="5182635"/>
            <a:ext cx="5931233" cy="327987"/>
          </a:xfrm>
          <a:prstGeom prst="rect">
            <a:avLst/>
          </a:prstGeom>
          <a:solidFill>
            <a:srgbClr val="89D0C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tx1"/>
                </a:solidFill>
                <a:latin typeface="Century Gothic" panose="020B0502020202020204" pitchFamily="34" charset="0"/>
              </a:rPr>
              <a:t>Objectif</a:t>
            </a:r>
          </a:p>
        </p:txBody>
      </p:sp>
      <p:sp>
        <p:nvSpPr>
          <p:cNvPr id="60" name="Rectangle 59">
            <a:extLst>
              <a:ext uri="{FF2B5EF4-FFF2-40B4-BE49-F238E27FC236}">
                <a16:creationId xmlns:a16="http://schemas.microsoft.com/office/drawing/2014/main" id="{B8A9222A-8FD5-5048-8CE9-35F0231BABFF}"/>
              </a:ext>
            </a:extLst>
          </p:cNvPr>
          <p:cNvSpPr/>
          <p:nvPr/>
        </p:nvSpPr>
        <p:spPr>
          <a:xfrm>
            <a:off x="5932934" y="4570339"/>
            <a:ext cx="2932329" cy="228600"/>
          </a:xfrm>
          <a:prstGeom prst="rect">
            <a:avLst/>
          </a:prstGeom>
          <a:solidFill>
            <a:srgbClr val="56BFD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tx1"/>
                </a:solidFill>
                <a:latin typeface="Century Gothic" panose="020B0502020202020204" pitchFamily="34" charset="0"/>
              </a:rPr>
              <a:t>Objectif</a:t>
            </a:r>
          </a:p>
        </p:txBody>
      </p:sp>
      <p:sp>
        <p:nvSpPr>
          <p:cNvPr id="61" name="Rectangle 60">
            <a:extLst>
              <a:ext uri="{FF2B5EF4-FFF2-40B4-BE49-F238E27FC236}">
                <a16:creationId xmlns:a16="http://schemas.microsoft.com/office/drawing/2014/main" id="{2B239910-7A02-344C-BA66-D272DE5F5D13}"/>
              </a:ext>
            </a:extLst>
          </p:cNvPr>
          <p:cNvSpPr/>
          <p:nvPr/>
        </p:nvSpPr>
        <p:spPr>
          <a:xfrm>
            <a:off x="10947321" y="2090872"/>
            <a:ext cx="799919" cy="228600"/>
          </a:xfrm>
          <a:prstGeom prst="rect">
            <a:avLst/>
          </a:prstGeom>
          <a:solidFill>
            <a:srgbClr val="4494A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latin typeface="Century Gothic" panose="020B0502020202020204" pitchFamily="34" charset="0"/>
            </a:endParaRP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D14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rgbClr val="4494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2640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46221"/>
          </a:xfrm>
          <a:prstGeom prst="rect">
            <a:avLst/>
          </a:prstGeom>
          <a:noFill/>
        </p:spPr>
        <p:txBody>
          <a:bodyPr wrap="square" rtlCol="0">
            <a:spAutoFit/>
          </a:bodyPr>
          <a:lstStyle/>
          <a:p>
            <a:pPr rtl="0"/>
            <a:r>
              <a:rPr lang="fr-FR" sz="1000">
                <a:latin typeface="Century Gothic" panose="020B0502020202020204" pitchFamily="34" charset="0"/>
              </a:rPr>
              <a:t>Couleur clé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pPr rtl="0"/>
            <a:r>
              <a:rPr lang="fr-FR" sz="1000">
                <a:latin typeface="Century Gothic" panose="020B0502020202020204" pitchFamily="34" charset="0"/>
              </a:rPr>
              <a:t>Couleur clé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pPr rtl="0"/>
            <a:r>
              <a:rPr lang="fr-FR" sz="1000">
                <a:latin typeface="Century Gothic" panose="020B0502020202020204" pitchFamily="34" charset="0"/>
              </a:rPr>
              <a:t>Couleur clé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pPr rtl="0"/>
            <a:r>
              <a:rPr lang="fr-FR" sz="1000">
                <a:latin typeface="Century Gothic" panose="020B0502020202020204" pitchFamily="34" charset="0"/>
              </a:rPr>
              <a:t>Couleur clé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pPr rtl="0"/>
            <a:r>
              <a:rPr lang="fr-FR" sz="1000">
                <a:latin typeface="Century Gothic" panose="020B0502020202020204" pitchFamily="34" charset="0"/>
              </a:rPr>
              <a:t>Couleur clé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pPr rtl="0"/>
            <a:r>
              <a:rPr lang="fr-FR" sz="1000">
                <a:latin typeface="Century Gothic" panose="020B0502020202020204" pitchFamily="34" charset="0"/>
              </a:rPr>
              <a:t>Couleur clé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pPr rtl="0"/>
            <a:r>
              <a:rPr lang="fr-FR" sz="1000">
                <a:latin typeface="Century Gothic" panose="020B0502020202020204" pitchFamily="34" charset="0"/>
              </a:rPr>
              <a:t>Couleur clé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pPr rtl="0"/>
            <a:r>
              <a:rPr lang="fr-FR" sz="1000">
                <a:latin typeface="Century Gothic" panose="020B0502020202020204" pitchFamily="34" charset="0"/>
              </a:rPr>
              <a:t>Couleur clé 8</a:t>
            </a:r>
          </a:p>
        </p:txBody>
      </p:sp>
      <p:sp>
        <p:nvSpPr>
          <p:cNvPr id="82" name="Diamond 81">
            <a:extLst>
              <a:ext uri="{FF2B5EF4-FFF2-40B4-BE49-F238E27FC236}">
                <a16:creationId xmlns:a16="http://schemas.microsoft.com/office/drawing/2014/main" id="{F0A1BFD6-B1A7-E848-8CCD-2354D3E918EF}"/>
              </a:ext>
            </a:extLst>
          </p:cNvPr>
          <p:cNvSpPr>
            <a:spLocks noChangeAspect="1"/>
          </p:cNvSpPr>
          <p:nvPr/>
        </p:nvSpPr>
        <p:spPr>
          <a:xfrm>
            <a:off x="11054506" y="2100039"/>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3B60B896-37F2-1C41-A35B-FD3D0B568849}"/>
              </a:ext>
            </a:extLst>
          </p:cNvPr>
          <p:cNvSpPr/>
          <p:nvPr/>
        </p:nvSpPr>
        <p:spPr>
          <a:xfrm>
            <a:off x="3249807" y="3301557"/>
            <a:ext cx="3885875" cy="327776"/>
          </a:xfrm>
          <a:prstGeom prst="rect">
            <a:avLst/>
          </a:prstGeom>
          <a:solidFill>
            <a:srgbClr val="ECD6B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tx1"/>
                </a:solidFill>
                <a:latin typeface="Century Gothic" panose="020B0502020202020204" pitchFamily="34" charset="0"/>
              </a:rPr>
              <a:t>But</a:t>
            </a:r>
          </a:p>
        </p:txBody>
      </p:sp>
      <p:sp>
        <p:nvSpPr>
          <p:cNvPr id="71" name="Rectangle 70">
            <a:extLst>
              <a:ext uri="{FF2B5EF4-FFF2-40B4-BE49-F238E27FC236}">
                <a16:creationId xmlns:a16="http://schemas.microsoft.com/office/drawing/2014/main" id="{942AC41D-644D-7E46-A97A-C63326464FB0}"/>
              </a:ext>
            </a:extLst>
          </p:cNvPr>
          <p:cNvSpPr/>
          <p:nvPr/>
        </p:nvSpPr>
        <p:spPr>
          <a:xfrm>
            <a:off x="2071568" y="4142691"/>
            <a:ext cx="2933640" cy="228600"/>
          </a:xfrm>
          <a:prstGeom prst="rect">
            <a:avLst/>
          </a:prstGeom>
          <a:solidFill>
            <a:srgbClr val="264065"/>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bg1"/>
                </a:solidFill>
                <a:latin typeface="Century Gothic" panose="020B0502020202020204" pitchFamily="34" charset="0"/>
              </a:rPr>
              <a:t>Objectif</a:t>
            </a:r>
          </a:p>
        </p:txBody>
      </p:sp>
    </p:spTree>
    <p:extLst>
      <p:ext uri="{BB962C8B-B14F-4D97-AF65-F5344CB8AC3E}">
        <p14:creationId xmlns:p14="http://schemas.microsoft.com/office/powerpoint/2010/main" val="823638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fr-FR" sz="1600" b="1">
                          <a:solidFill>
                            <a:schemeClr val="tx1"/>
                          </a:solidFill>
                          <a:effectLst/>
                          <a:latin typeface="Century Gothic" panose="020B0502020202020204" pitchFamily="34" charset="0"/>
                        </a:rPr>
                        <a:t>EXCLUSION DE RESPONSABILITÉ</a:t>
                      </a:r>
                    </a:p>
                    <a:p>
                      <a:pPr marL="0" marR="0" rtl="0">
                        <a:spcBef>
                          <a:spcPts val="0"/>
                        </a:spcBef>
                        <a:spcAft>
                          <a:spcPts val="0"/>
                        </a:spcAft>
                      </a:pPr>
                      <a:r>
                        <a:rPr lang="fr-FR" sz="1200" b="0">
                          <a:solidFill>
                            <a:schemeClr val="tx1"/>
                          </a:solidFill>
                          <a:effectLst/>
                          <a:latin typeface="Century Gothic" panose="020B0502020202020204" pitchFamily="34" charset="0"/>
                        </a:rPr>
                        <a:t> </a:t>
                      </a:r>
                    </a:p>
                    <a:p>
                      <a:pPr marL="0" marR="0" rtl="0">
                        <a:spcBef>
                          <a:spcPts val="0"/>
                        </a:spcBef>
                        <a:spcAft>
                          <a:spcPts val="0"/>
                        </a:spcAft>
                      </a:pPr>
                      <a:r>
                        <a:rPr lang="fr-FR" sz="1400" b="0">
                          <a:solidFill>
                            <a:schemeClr val="tx1"/>
                          </a:solidFill>
                          <a:effectLst/>
                          <a:latin typeface="Century Gothic" panose="020B0502020202020204" pitchFamily="34" charset="0"/>
                        </a:rPr>
                        <a:t>Tous les articles, modèles ou informations proposés par Smartsheet sur le site web sont fournis à titre de référence uniquement. Bien que nous nous efforcions de maintenir les informations à jour et exactes, nous ne faisons aucune déclaration, ni n’offrons aucune garantie, de quelque nature que ce soit, expresse ou implicite, quant à l’exhaustivité, l’exactitude, la fiabilité, la pertinence ou la disponibilité du site web, ou des informations, articles, modèles ou graphiques liés, contenus sur le site. Toute la confiance que vous accordez à ces informations relève de votre propre responsabilité, à vos propres risques.</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40315083-7D51-4C27-A5C4-F6ABCC7FFE82}" vid="{8F96E0D9-BE13-4A90-A638-ADF8259D6E9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IC-3-Year-Plan-Gantt-Chart-Template_PowerPoint - SR edits</Template>
  <TotalTime>1</TotalTime>
  <Words>367</Words>
  <Application>Microsoft Office PowerPoint</Application>
  <PresentationFormat>Widescreen</PresentationFormat>
  <Paragraphs>76</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Alisa lin</cp:lastModifiedBy>
  <cp:revision>3</cp:revision>
  <cp:lastPrinted>2020-08-31T22:23:58Z</cp:lastPrinted>
  <dcterms:created xsi:type="dcterms:W3CDTF">2020-10-13T17:47:53Z</dcterms:created>
  <dcterms:modified xsi:type="dcterms:W3CDTF">2024-03-06T08:00:51Z</dcterms:modified>
</cp:coreProperties>
</file>