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343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9F9"/>
    <a:srgbClr val="7E7979"/>
    <a:srgbClr val="AD5902"/>
    <a:srgbClr val="353232"/>
    <a:srgbClr val="AD2300"/>
    <a:srgbClr val="007A84"/>
    <a:srgbClr val="CA6803"/>
    <a:srgbClr val="F99509"/>
    <a:srgbClr val="00929D"/>
    <a:srgbClr val="C72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49" autoAdjust="0"/>
    <p:restoredTop sz="86447"/>
  </p:normalViewPr>
  <p:slideViewPr>
    <p:cSldViewPr snapToGrid="0" snapToObjects="1">
      <p:cViewPr varScale="1">
        <p:scale>
          <a:sx n="78" d="100"/>
          <a:sy n="78" d="100"/>
        </p:scale>
        <p:origin x="80" y="1608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r.smartsheet.com/try-it?trp=1154403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9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Rectangle 104">
            <a:extLst>
              <a:ext uri="{FF2B5EF4-FFF2-40B4-BE49-F238E27FC236}">
                <a16:creationId xmlns:a16="http://schemas.microsoft.com/office/drawing/2014/main" id="{23CDEE7E-D5B0-E284-3A71-0135C559D632}"/>
              </a:ext>
            </a:extLst>
          </p:cNvPr>
          <p:cNvSpPr/>
          <p:nvPr/>
        </p:nvSpPr>
        <p:spPr>
          <a:xfrm>
            <a:off x="734197" y="1264675"/>
            <a:ext cx="5468486" cy="2411961"/>
          </a:xfrm>
          <a:prstGeom prst="rect">
            <a:avLst/>
          </a:prstGeom>
          <a:solidFill>
            <a:srgbClr val="F995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0298DC35-C667-0F7E-572B-A13FCEE7083E}"/>
              </a:ext>
            </a:extLst>
          </p:cNvPr>
          <p:cNvSpPr/>
          <p:nvPr/>
        </p:nvSpPr>
        <p:spPr>
          <a:xfrm flipV="1">
            <a:off x="734197" y="3630916"/>
            <a:ext cx="5468486" cy="91440"/>
          </a:xfrm>
          <a:prstGeom prst="rect">
            <a:avLst/>
          </a:prstGeom>
          <a:solidFill>
            <a:srgbClr val="AD59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D952984D-C68E-463D-30BC-229346D5DD88}"/>
              </a:ext>
            </a:extLst>
          </p:cNvPr>
          <p:cNvSpPr txBox="1"/>
          <p:nvPr/>
        </p:nvSpPr>
        <p:spPr>
          <a:xfrm>
            <a:off x="877999" y="1416248"/>
            <a:ext cx="5330742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rgbClr val="AD5902"/>
              </a:buClr>
              <a:buSzPct val="110000"/>
              <a:buFont typeface=".PingFang SC Regular"/>
              <a:buChar char="＋"/>
            </a:pPr>
            <a:r>
              <a:rPr lang="fr-FR" sz="16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Force Une</a:t>
            </a:r>
          </a:p>
          <a:p>
            <a:pPr marL="285750" indent="-285750" rtl="0">
              <a:spcAft>
                <a:spcPts val="1200"/>
              </a:spcAft>
              <a:buClr>
                <a:srgbClr val="AD5902"/>
              </a:buClr>
              <a:buSzPct val="110000"/>
              <a:buFont typeface=".PingFang SC Regular"/>
              <a:buChar char="＋"/>
            </a:pPr>
            <a:r>
              <a:rPr lang="fr-FR" sz="16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Deux</a:t>
            </a:r>
          </a:p>
          <a:p>
            <a:pPr marL="285750" indent="-285750" rtl="0">
              <a:spcAft>
                <a:spcPts val="1200"/>
              </a:spcAft>
              <a:buClr>
                <a:srgbClr val="AD5902"/>
              </a:buClr>
              <a:buSzPct val="110000"/>
              <a:buFont typeface=".PingFang SC Regular"/>
              <a:buChar char="＋"/>
            </a:pPr>
            <a:r>
              <a:rPr lang="fr-FR" sz="16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Trois</a:t>
            </a:r>
          </a:p>
          <a:p>
            <a:pPr marL="285750" indent="-285750" rtl="0">
              <a:spcAft>
                <a:spcPts val="1200"/>
              </a:spcAft>
              <a:buClr>
                <a:srgbClr val="AD5902"/>
              </a:buClr>
              <a:buSzPct val="110000"/>
              <a:buFont typeface=".PingFang SC Regular"/>
              <a:buChar char="＋"/>
            </a:pPr>
            <a:r>
              <a:rPr lang="fr-FR" sz="16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Quatre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8062011B-9976-0032-DBBF-57E654FC13EE}"/>
              </a:ext>
            </a:extLst>
          </p:cNvPr>
          <p:cNvSpPr/>
          <p:nvPr/>
        </p:nvSpPr>
        <p:spPr>
          <a:xfrm>
            <a:off x="6381000" y="1264675"/>
            <a:ext cx="5468486" cy="2411950"/>
          </a:xfrm>
          <a:prstGeom prst="rect">
            <a:avLst/>
          </a:prstGeom>
          <a:solidFill>
            <a:srgbClr val="FE5A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FD9AEB03-50DE-5AFD-00EA-FAD7A912E1DD}"/>
              </a:ext>
            </a:extLst>
          </p:cNvPr>
          <p:cNvSpPr/>
          <p:nvPr/>
        </p:nvSpPr>
        <p:spPr>
          <a:xfrm flipV="1">
            <a:off x="6381000" y="3630916"/>
            <a:ext cx="5468486" cy="91440"/>
          </a:xfrm>
          <a:prstGeom prst="rect">
            <a:avLst/>
          </a:prstGeom>
          <a:solidFill>
            <a:srgbClr val="AD2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2D9511AE-2DE9-1139-1796-A1EF19136F72}"/>
              </a:ext>
            </a:extLst>
          </p:cNvPr>
          <p:cNvSpPr txBox="1"/>
          <p:nvPr/>
        </p:nvSpPr>
        <p:spPr>
          <a:xfrm>
            <a:off x="6543522" y="1416248"/>
            <a:ext cx="533074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rgbClr val="AD2300"/>
              </a:buClr>
              <a:buSzPct val="110000"/>
              <a:buFont typeface="System Font Regular"/>
              <a:buChar char="—"/>
            </a:pPr>
            <a:r>
              <a:rPr lang="fr-FR" sz="16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Faiblesse Une</a:t>
            </a:r>
          </a:p>
          <a:p>
            <a:pPr marL="285750" indent="-285750" rtl="0">
              <a:spcAft>
                <a:spcPts val="1200"/>
              </a:spcAft>
              <a:buClr>
                <a:srgbClr val="AD2300"/>
              </a:buClr>
              <a:buSzPct val="110000"/>
              <a:buFont typeface="System Font Regular"/>
              <a:buChar char="—"/>
            </a:pPr>
            <a:r>
              <a:rPr lang="fr-FR" sz="16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Deux</a:t>
            </a:r>
          </a:p>
          <a:p>
            <a:pPr marL="285750" indent="-285750" rtl="0">
              <a:spcAft>
                <a:spcPts val="1200"/>
              </a:spcAft>
              <a:buClr>
                <a:srgbClr val="AD2300"/>
              </a:buClr>
              <a:buSzPct val="110000"/>
              <a:buFont typeface="System Font Regular"/>
              <a:buChar char="—"/>
            </a:pPr>
            <a:r>
              <a:rPr lang="fr-FR" sz="16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Trois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45828"/>
            <a:ext cx="67861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28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MODÈLE DE MATRICE SWOT DE BASE</a:t>
            </a:r>
          </a:p>
        </p:txBody>
      </p:sp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030949" y="256615"/>
            <a:ext cx="2911880" cy="555624"/>
          </a:xfrm>
          <a:prstGeom prst="rect">
            <a:avLst/>
          </a:prstGeom>
        </p:spPr>
      </p:pic>
      <p:sp>
        <p:nvSpPr>
          <p:cNvPr id="97" name="Rectangle 96">
            <a:extLst>
              <a:ext uri="{FF2B5EF4-FFF2-40B4-BE49-F238E27FC236}">
                <a16:creationId xmlns:a16="http://schemas.microsoft.com/office/drawing/2014/main" id="{F7623C19-B428-5B37-834D-93631E3E2500}"/>
              </a:ext>
            </a:extLst>
          </p:cNvPr>
          <p:cNvSpPr/>
          <p:nvPr/>
        </p:nvSpPr>
        <p:spPr>
          <a:xfrm>
            <a:off x="724837" y="4127157"/>
            <a:ext cx="5468486" cy="2411961"/>
          </a:xfrm>
          <a:prstGeom prst="rect">
            <a:avLst/>
          </a:prstGeom>
          <a:solidFill>
            <a:srgbClr val="00C6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908384F9-306A-F5A1-8DA6-1DDF626CA2B8}"/>
              </a:ext>
            </a:extLst>
          </p:cNvPr>
          <p:cNvSpPr/>
          <p:nvPr/>
        </p:nvSpPr>
        <p:spPr>
          <a:xfrm flipV="1">
            <a:off x="724837" y="6493387"/>
            <a:ext cx="5468486" cy="91440"/>
          </a:xfrm>
          <a:prstGeom prst="rect">
            <a:avLst/>
          </a:prstGeom>
          <a:solidFill>
            <a:srgbClr val="007A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7A48AE90-D6D0-9CD1-07C0-F77259AF81DE}"/>
              </a:ext>
            </a:extLst>
          </p:cNvPr>
          <p:cNvSpPr txBox="1"/>
          <p:nvPr/>
        </p:nvSpPr>
        <p:spPr>
          <a:xfrm rot="16200000">
            <a:off x="-716188" y="5169872"/>
            <a:ext cx="2460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-FR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FACTEURS EXTERNES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E21ECD1A-04AE-68FE-976E-58928A82E80B}"/>
              </a:ext>
            </a:extLst>
          </p:cNvPr>
          <p:cNvSpPr txBox="1"/>
          <p:nvPr/>
        </p:nvSpPr>
        <p:spPr>
          <a:xfrm rot="16200000">
            <a:off x="-716471" y="2308792"/>
            <a:ext cx="2457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-FR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FACTEURS INTERNES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9111D247-B21F-B446-D61F-A45651B9648F}"/>
              </a:ext>
            </a:extLst>
          </p:cNvPr>
          <p:cNvSpPr txBox="1"/>
          <p:nvPr/>
        </p:nvSpPr>
        <p:spPr>
          <a:xfrm>
            <a:off x="724837" y="892624"/>
            <a:ext cx="546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-FR" spc="3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FORCES +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32A2CE33-DA01-0B8E-699B-BA81173F4910}"/>
              </a:ext>
            </a:extLst>
          </p:cNvPr>
          <p:cNvSpPr txBox="1"/>
          <p:nvPr/>
        </p:nvSpPr>
        <p:spPr>
          <a:xfrm>
            <a:off x="6382628" y="892624"/>
            <a:ext cx="546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-FR" spc="3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FAIBLESSES -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D580E76E-F2F4-409C-4CB6-83124F1572F7}"/>
              </a:ext>
            </a:extLst>
          </p:cNvPr>
          <p:cNvSpPr/>
          <p:nvPr/>
        </p:nvSpPr>
        <p:spPr>
          <a:xfrm>
            <a:off x="6382628" y="4127157"/>
            <a:ext cx="5468486" cy="2411950"/>
          </a:xfrm>
          <a:prstGeom prst="rect">
            <a:avLst/>
          </a:prstGeom>
          <a:solidFill>
            <a:srgbClr val="7E79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A63E10D0-D3D9-CABD-1A5C-5E6BB2870FF6}"/>
              </a:ext>
            </a:extLst>
          </p:cNvPr>
          <p:cNvSpPr/>
          <p:nvPr/>
        </p:nvSpPr>
        <p:spPr>
          <a:xfrm flipV="1">
            <a:off x="6382628" y="6493387"/>
            <a:ext cx="5468486" cy="91440"/>
          </a:xfrm>
          <a:prstGeom prst="rect">
            <a:avLst/>
          </a:prstGeom>
          <a:solidFill>
            <a:srgbClr val="3532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C9C8D993-8400-190D-92CF-6A72C97F55FD}"/>
              </a:ext>
            </a:extLst>
          </p:cNvPr>
          <p:cNvSpPr txBox="1"/>
          <p:nvPr/>
        </p:nvSpPr>
        <p:spPr>
          <a:xfrm>
            <a:off x="887359" y="4298122"/>
            <a:ext cx="533074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rgbClr val="007A84"/>
              </a:buClr>
              <a:buSzPct val="110000"/>
              <a:buFont typeface=".PingFang SC Regular"/>
              <a:buChar char="＋"/>
            </a:pPr>
            <a:r>
              <a:rPr lang="fr-FR" sz="16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Opportunité Une</a:t>
            </a:r>
          </a:p>
          <a:p>
            <a:pPr marL="285750" indent="-285750" rtl="0">
              <a:spcAft>
                <a:spcPts val="1200"/>
              </a:spcAft>
              <a:buClr>
                <a:srgbClr val="007A84"/>
              </a:buClr>
              <a:buSzPct val="110000"/>
              <a:buFont typeface=".PingFang SC Regular"/>
              <a:buChar char="＋"/>
            </a:pPr>
            <a:r>
              <a:rPr lang="fr-FR" sz="16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Deux</a:t>
            </a:r>
          </a:p>
          <a:p>
            <a:pPr marL="285750" indent="-285750" rtl="0">
              <a:spcAft>
                <a:spcPts val="1200"/>
              </a:spcAft>
              <a:buClr>
                <a:srgbClr val="007A84"/>
              </a:buClr>
              <a:buSzPct val="110000"/>
              <a:buFont typeface=".PingFang SC Regular"/>
              <a:buChar char="＋"/>
            </a:pPr>
            <a:r>
              <a:rPr lang="fr-FR" sz="16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Trois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0DC1B5C6-BC46-7E60-1F04-67F317F2C43E}"/>
              </a:ext>
            </a:extLst>
          </p:cNvPr>
          <p:cNvSpPr txBox="1"/>
          <p:nvPr/>
        </p:nvSpPr>
        <p:spPr>
          <a:xfrm>
            <a:off x="6526430" y="4298122"/>
            <a:ext cx="53307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rgbClr val="353232"/>
              </a:buClr>
              <a:buSzPct val="110000"/>
              <a:buFont typeface="System Font Regular"/>
              <a:buChar char="—"/>
            </a:pPr>
            <a:r>
              <a:rPr lang="fr-FR" sz="16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Menace Une</a:t>
            </a:r>
          </a:p>
          <a:p>
            <a:pPr marL="285750" indent="-285750" rtl="0">
              <a:spcAft>
                <a:spcPts val="1200"/>
              </a:spcAft>
              <a:buClr>
                <a:srgbClr val="353232"/>
              </a:buClr>
              <a:buSzPct val="110000"/>
              <a:buFont typeface="System Font Regular"/>
              <a:buChar char="—"/>
            </a:pPr>
            <a:r>
              <a:rPr lang="fr-FR" sz="160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Deux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62C95EE9-634D-CE2F-CEC2-AF86DC92766E}"/>
              </a:ext>
            </a:extLst>
          </p:cNvPr>
          <p:cNvSpPr txBox="1"/>
          <p:nvPr/>
        </p:nvSpPr>
        <p:spPr>
          <a:xfrm>
            <a:off x="715200" y="3766679"/>
            <a:ext cx="546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-FR" spc="3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OPPORTUNITÉS +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D9A89A27-9841-662F-333C-A79C63EADB77}"/>
              </a:ext>
            </a:extLst>
          </p:cNvPr>
          <p:cNvSpPr txBox="1"/>
          <p:nvPr/>
        </p:nvSpPr>
        <p:spPr>
          <a:xfrm>
            <a:off x="6372991" y="3766679"/>
            <a:ext cx="546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-FR" spc="3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MENACES -</a:t>
            </a:r>
          </a:p>
        </p:txBody>
      </p: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EXCLUSION DE RESPONSABILITÉ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proposés par Smartsheet sur le site web sont fournis à titre de référence uniquement. Bien que nous nous efforcions de maintenir les informations à jour et exactes, nous ne faisons aucune déclaration, ni n’offrons aucune garantie, de quelque nature que ce soit, expresse ou implicite, quant à l’exhaustivité, l’exactitude, la fiabilité, la pertinence ou la disponibilité du site web, ou des informations, articles, modèles ou graphiques liés, contenus sur le site. Toute la confiance que vous accordez à ces informations relève de votre propre responsabilité, à vos propres risques.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1408</TotalTime>
  <Words>151</Words>
  <Application>Microsoft Office PowerPoint</Application>
  <PresentationFormat>Widescreen</PresentationFormat>
  <Paragraphs>23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.PingFang SC Regular</vt:lpstr>
      <vt:lpstr>System Font Regular</vt:lpstr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Alisa lin</cp:lastModifiedBy>
  <cp:revision>20</cp:revision>
  <cp:lastPrinted>2020-08-31T22:23:58Z</cp:lastPrinted>
  <dcterms:created xsi:type="dcterms:W3CDTF">2021-07-07T23:54:57Z</dcterms:created>
  <dcterms:modified xsi:type="dcterms:W3CDTF">2024-03-06T09:21:01Z</dcterms:modified>
</cp:coreProperties>
</file>