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8" r:id="rId2"/>
    <p:sldId id="309" r:id="rId3"/>
    <p:sldId id="316" r:id="rId4"/>
    <p:sldId id="327" r:id="rId5"/>
    <p:sldId id="337" r:id="rId6"/>
    <p:sldId id="338" r:id="rId7"/>
    <p:sldId id="328" r:id="rId8"/>
    <p:sldId id="339" r:id="rId9"/>
    <p:sldId id="340" r:id="rId10"/>
    <p:sldId id="341" r:id="rId11"/>
    <p:sldId id="320"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75" autoAdjust="0"/>
    <p:restoredTop sz="86447"/>
  </p:normalViewPr>
  <p:slideViewPr>
    <p:cSldViewPr snapToGrid="0" snapToObjects="1">
      <p:cViewPr varScale="1">
        <p:scale>
          <a:sx n="85" d="100"/>
          <a:sy n="85" d="100"/>
        </p:scale>
        <p:origin x="56" y="145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10</a:t>
            </a:fld>
            <a:endParaRPr/>
          </a:p>
        </p:txBody>
      </p:sp>
    </p:spTree>
    <p:extLst>
      <p:ext uri="{BB962C8B-B14F-4D97-AF65-F5344CB8AC3E}">
        <p14:creationId xmlns:p14="http://schemas.microsoft.com/office/powerpoint/2010/main" val="3641702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11</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12</a:t>
            </a:fld>
            <a:endParaRPr/>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2654322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2541261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3276335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2466075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699924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9</a:t>
            </a:fld>
            <a:endParaRPr/>
          </a:p>
        </p:txBody>
      </p:sp>
    </p:spTree>
    <p:extLst>
      <p:ext uri="{BB962C8B-B14F-4D97-AF65-F5344CB8AC3E}">
        <p14:creationId xmlns:p14="http://schemas.microsoft.com/office/powerpoint/2010/main" val="3906026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smartsheet.com/try-it?trp=1091803"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PRÉSENTATION D’ANALYSE DE RENTABILITÉ</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rcRect/>
          <a:stretch/>
        </p:blipFill>
        <p:spPr>
          <a:xfrm>
            <a:off x="8964287" y="307317"/>
            <a:ext cx="266012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1564789"/>
            <a:ext cx="11221474" cy="1015663"/>
          </a:xfrm>
          <a:prstGeom prst="rect">
            <a:avLst/>
          </a:prstGeom>
          <a:noFill/>
        </p:spPr>
        <p:txBody>
          <a:bodyPr wrap="square" rtlCol="0">
            <a:spAutoFit/>
          </a:bodyPr>
          <a:lstStyle/>
          <a:p>
            <a:pPr rtl="0"/>
            <a:r>
              <a:rPr lang="fr-FR" sz="6000">
                <a:latin typeface="Century Gothic" panose="020B0502020202020204" pitchFamily="34" charset="0"/>
              </a:rPr>
              <a:t>NOM DU PROJET</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3543420"/>
            <a:ext cx="7854449" cy="1015663"/>
          </a:xfrm>
          <a:prstGeom prst="rect">
            <a:avLst/>
          </a:prstGeom>
          <a:noFill/>
        </p:spPr>
        <p:txBody>
          <a:bodyPr wrap="square" rtlCol="0">
            <a:spAutoFit/>
          </a:bodyPr>
          <a:lstStyle/>
          <a:p>
            <a:pPr rtl="0"/>
            <a:r>
              <a:rPr lang="fr-FR" sz="2000">
                <a:latin typeface="Century Gothic" panose="020B0502020202020204" pitchFamily="34" charset="0"/>
              </a:rPr>
              <a:t>[NOM]</a:t>
            </a:r>
          </a:p>
          <a:p>
            <a:endParaRPr lang="en-US" sz="2000" dirty="0">
              <a:latin typeface="Century Gothic" panose="020B0502020202020204" pitchFamily="34" charset="0"/>
            </a:endParaRPr>
          </a:p>
          <a:p>
            <a:pPr rtl="0"/>
            <a:r>
              <a:rPr lang="fr-FR" sz="2000">
                <a:latin typeface="Century Gothic" panose="020B0502020202020204" pitchFamily="34" charset="0"/>
              </a:rPr>
              <a:t>[DATE]</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766174"/>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913827"/>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rtl="0"/>
              <a:r>
                <a:rPr lang="fr-FR" sz="4400" b="1">
                  <a:solidFill>
                    <a:schemeClr val="bg1"/>
                  </a:solidFill>
                  <a:latin typeface="Century Gothic" panose="020B0502020202020204" pitchFamily="34" charset="0"/>
                </a:rPr>
                <a:t>VOTRE</a:t>
              </a:r>
            </a:p>
            <a:p>
              <a:pPr algn="ctr" rtl="0"/>
              <a:r>
                <a:rPr lang="fr-FR" sz="4400" b="1">
                  <a:solidFill>
                    <a:schemeClr val="bg1"/>
                  </a:solidFill>
                  <a:latin typeface="Century Gothic" panose="020B0502020202020204" pitchFamily="34" charset="0"/>
                </a:rPr>
                <a:t>LOGO</a:t>
              </a:r>
            </a:p>
          </p:txBody>
        </p:sp>
      </p:grpSp>
      <p:sp>
        <p:nvSpPr>
          <p:cNvPr id="12" name="TextBox 11">
            <a:extLst>
              <a:ext uri="{FF2B5EF4-FFF2-40B4-BE49-F238E27FC236}">
                <a16:creationId xmlns:a16="http://schemas.microsoft.com/office/drawing/2014/main" id="{6D75985B-2D6E-BB43-98FB-F676FE3A93C7}"/>
              </a:ext>
            </a:extLst>
          </p:cNvPr>
          <p:cNvSpPr txBox="1"/>
          <p:nvPr/>
        </p:nvSpPr>
        <p:spPr>
          <a:xfrm>
            <a:off x="568036" y="5157900"/>
            <a:ext cx="2932884" cy="477054"/>
          </a:xfrm>
          <a:prstGeom prst="rect">
            <a:avLst/>
          </a:prstGeom>
          <a:noFill/>
        </p:spPr>
        <p:txBody>
          <a:bodyPr wrap="square" rtlCol="0">
            <a:spAutoFit/>
          </a:bodyPr>
          <a:lstStyle/>
          <a:p>
            <a:pPr rtl="0"/>
            <a:r>
              <a:rPr lang="fr-FR" sz="1400">
                <a:latin typeface="Century Gothic" panose="020B0502020202020204" pitchFamily="34" charset="0"/>
              </a:rPr>
              <a:t>Informations sur le contrôle des documents, </a:t>
            </a:r>
            <a:r>
              <a:rPr lang="fr-FR" sz="1100" i="1">
                <a:latin typeface="Century Gothic" panose="020B0502020202020204" pitchFamily="34" charset="0"/>
              </a:rPr>
              <a:t>le cas échéant</a:t>
            </a:r>
          </a:p>
        </p:txBody>
      </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489471866"/>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fr-FR" sz="1600">
                          <a:latin typeface="Century Gothic" panose="020B0502020202020204" pitchFamily="34" charset="0"/>
                        </a:rPr>
                        <a:t>Décrivez les avantages du projet. Incluez des avantages spécifiques, tels que l’augmentation des revenus, les économies de temps ou de ressources, ou d’autres avantages immatériels, et la façon dont les améliorations seront mesurées.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AVANTAGES</a:t>
            </a:r>
          </a:p>
        </p:txBody>
      </p:sp>
      <p:sp>
        <p:nvSpPr>
          <p:cNvPr id="5" name="TextBox 4">
            <a:extLst>
              <a:ext uri="{FF2B5EF4-FFF2-40B4-BE49-F238E27FC236}">
                <a16:creationId xmlns:a16="http://schemas.microsoft.com/office/drawing/2014/main" id="{A2ECC1BC-B692-BA43-8912-9C978560C9B6}"/>
              </a:ext>
            </a:extLst>
          </p:cNvPr>
          <p:cNvSpPr txBox="1"/>
          <p:nvPr/>
        </p:nvSpPr>
        <p:spPr>
          <a:xfrm>
            <a:off x="300743" y="11669"/>
            <a:ext cx="6606205" cy="707886"/>
          </a:xfrm>
          <a:prstGeom prst="rect">
            <a:avLst/>
          </a:prstGeom>
          <a:noFill/>
        </p:spPr>
        <p:txBody>
          <a:bodyPr wrap="square" rtlCol="0">
            <a:spAutoFit/>
          </a:bodyPr>
          <a:lstStyle/>
          <a:p>
            <a:pPr rtl="0"/>
            <a:r>
              <a:rPr lang="fr-FR" sz="4000">
                <a:solidFill>
                  <a:schemeClr val="bg1">
                    <a:lumMod val="50000"/>
                  </a:schemeClr>
                </a:solidFill>
                <a:latin typeface="Century Gothic" panose="020B0502020202020204" pitchFamily="34" charset="0"/>
              </a:rPr>
              <a:t>AVANTAGES</a:t>
            </a:r>
          </a:p>
        </p:txBody>
      </p:sp>
    </p:spTree>
    <p:extLst>
      <p:ext uri="{BB962C8B-B14F-4D97-AF65-F5344CB8AC3E}">
        <p14:creationId xmlns:p14="http://schemas.microsoft.com/office/powerpoint/2010/main" val="2725899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933C0B09-0CEB-0544-A557-29CC350C9BFB}"/>
              </a:ext>
            </a:extLst>
          </p:cNvPr>
          <p:cNvGraphicFramePr>
            <a:graphicFrameLocks noGrp="1"/>
          </p:cNvGraphicFramePr>
          <p:nvPr>
            <p:extLst>
              <p:ext uri="{D42A27DB-BD31-4B8C-83A1-F6EECF244321}">
                <p14:modId xmlns:p14="http://schemas.microsoft.com/office/powerpoint/2010/main" val="739322558"/>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fr-FR" sz="1600">
                          <a:latin typeface="Century Gothic" panose="020B0502020202020204" pitchFamily="34" charset="0"/>
                        </a:rPr>
                        <a:t>Décrivez les avantages du projet. Incluez des avantages spécifiques, tels que l’augmentation des revenus, les économies de temps ou de ressources, ou d’autres avantages immatériels, et la façon dont les améliorations seront mesurées.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PRÉSENTATION D’ANALYSE DE RENTABILITÉ | COMMENTAIRES</a:t>
            </a:r>
          </a:p>
        </p:txBody>
      </p:sp>
      <p:sp>
        <p:nvSpPr>
          <p:cNvPr id="10" name="TextBox 9">
            <a:extLst>
              <a:ext uri="{FF2B5EF4-FFF2-40B4-BE49-F238E27FC236}">
                <a16:creationId xmlns:a16="http://schemas.microsoft.com/office/drawing/2014/main" id="{F2860D12-6A71-8F44-A957-3AA8E8D3B48D}"/>
              </a:ext>
            </a:extLst>
          </p:cNvPr>
          <p:cNvSpPr txBox="1"/>
          <p:nvPr/>
        </p:nvSpPr>
        <p:spPr>
          <a:xfrm>
            <a:off x="300743" y="11669"/>
            <a:ext cx="6606205" cy="707886"/>
          </a:xfrm>
          <a:prstGeom prst="rect">
            <a:avLst/>
          </a:prstGeom>
          <a:noFill/>
        </p:spPr>
        <p:txBody>
          <a:bodyPr wrap="square" rtlCol="0">
            <a:spAutoFit/>
          </a:bodyPr>
          <a:lstStyle/>
          <a:p>
            <a:pPr rtl="0"/>
            <a:r>
              <a:rPr lang="fr-FR" sz="4000">
                <a:solidFill>
                  <a:schemeClr val="bg1">
                    <a:lumMod val="50000"/>
                  </a:schemeClr>
                </a:solidFill>
                <a:latin typeface="Century Gothic" panose="020B0502020202020204" pitchFamily="34" charset="0"/>
              </a:rPr>
              <a:t>COMMENTAIRES</a:t>
            </a:r>
          </a:p>
        </p:txBody>
      </p:sp>
    </p:spTree>
    <p:extLst>
      <p:ext uri="{BB962C8B-B14F-4D97-AF65-F5344CB8AC3E}">
        <p14:creationId xmlns:p14="http://schemas.microsoft.com/office/powerpoint/2010/main" val="1036723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les informations à jour et exactes,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rtl="0" fontAlgn="b"/>
                      <a:r>
                        <a:rPr lang="fr-FR" sz="1400" b="1" u="none" strike="noStrike">
                          <a:solidFill>
                            <a:schemeClr val="bg1"/>
                          </a:solidFill>
                          <a:effectLst/>
                          <a:latin typeface="Century Gothic" panose="020B0502020202020204" pitchFamily="34" charset="0"/>
                        </a:rPr>
                        <a:t>TABLE</a:t>
                      </a:r>
                    </a:p>
                    <a:p>
                      <a:pPr algn="l" rtl="0" fontAlgn="b"/>
                      <a:r>
                        <a:rPr lang="fr-FR" sz="1400" b="1" i="0" u="none" strike="noStrike">
                          <a:solidFill>
                            <a:schemeClr val="bg1"/>
                          </a:solidFill>
                          <a:effectLst/>
                          <a:latin typeface="Century Gothic" panose="020B0502020202020204" pitchFamily="34" charset="0"/>
                        </a:rPr>
                        <a:t>DES</a:t>
                      </a:r>
                    </a:p>
                    <a:p>
                      <a:pPr algn="l" rtl="0" fontAlgn="b"/>
                      <a:r>
                        <a:rPr lang="fr-FR" sz="1400" b="1" i="0" u="none" strike="noStrike">
                          <a:solidFill>
                            <a:schemeClr val="bg1"/>
                          </a:solidFill>
                          <a:effectLst/>
                          <a:latin typeface="Century Gothic" panose="020B0502020202020204" pitchFamily="34" charset="0"/>
                        </a:rPr>
                        <a:t>MATIÈRES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PRÉSENTATION D’ANALYSE DE RENTABILITÉ | TABLE DES MATIÈRES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539391"/>
            <a:ext cx="8363952" cy="4919745"/>
          </a:xfrm>
          <a:prstGeom prst="rect">
            <a:avLst/>
          </a:prstGeom>
          <a:noFill/>
        </p:spPr>
        <p:txBody>
          <a:bodyPr wrap="square" rtlCol="0">
            <a:spAutoFit/>
          </a:bodyPr>
          <a:lstStyle/>
          <a:p>
            <a:pPr marL="342900" indent="-342900" rtl="0">
              <a:lnSpc>
                <a:spcPct val="200000"/>
              </a:lnSpc>
              <a:buFont typeface="Arial" panose="020B0604020202020204" pitchFamily="34" charset="0"/>
              <a:buChar char="•"/>
            </a:pPr>
            <a:r>
              <a:rPr lang="fr-FR" sz="2000">
                <a:latin typeface="Century Gothic" panose="020B0502020202020204" pitchFamily="34" charset="0"/>
              </a:rPr>
              <a:t>Récapitulatif</a:t>
            </a:r>
          </a:p>
          <a:p>
            <a:pPr marL="342900" indent="-342900" rtl="0">
              <a:lnSpc>
                <a:spcPct val="200000"/>
              </a:lnSpc>
              <a:buFont typeface="Arial" panose="020B0604020202020204" pitchFamily="34" charset="0"/>
              <a:buChar char="•"/>
            </a:pPr>
            <a:r>
              <a:rPr lang="fr-FR" sz="2000">
                <a:latin typeface="Century Gothic" panose="020B0502020202020204" pitchFamily="34" charset="0"/>
              </a:rPr>
              <a:t>Description du projet</a:t>
            </a:r>
          </a:p>
          <a:p>
            <a:pPr marL="342900" indent="-342900" rtl="0">
              <a:lnSpc>
                <a:spcPct val="200000"/>
              </a:lnSpc>
              <a:buFont typeface="Arial" panose="020B0604020202020204" pitchFamily="34" charset="0"/>
              <a:buChar char="•"/>
            </a:pPr>
            <a:r>
              <a:rPr lang="fr-FR" sz="2000">
                <a:latin typeface="Century Gothic" panose="020B0502020202020204" pitchFamily="34" charset="0"/>
              </a:rPr>
              <a:t>Solution</a:t>
            </a:r>
          </a:p>
          <a:p>
            <a:pPr marL="342900" indent="-342900" rtl="0">
              <a:lnSpc>
                <a:spcPct val="200000"/>
              </a:lnSpc>
              <a:buFont typeface="Arial" panose="020B0604020202020204" pitchFamily="34" charset="0"/>
              <a:buChar char="•"/>
            </a:pPr>
            <a:r>
              <a:rPr lang="fr-FR" sz="2000">
                <a:latin typeface="Century Gothic" panose="020B0502020202020204" pitchFamily="34" charset="0"/>
              </a:rPr>
              <a:t>Hypothèses et interdépendances</a:t>
            </a:r>
          </a:p>
          <a:p>
            <a:pPr marL="342900" indent="-342900" rtl="0">
              <a:lnSpc>
                <a:spcPct val="200000"/>
              </a:lnSpc>
              <a:buFont typeface="Arial" panose="020B0604020202020204" pitchFamily="34" charset="0"/>
              <a:buChar char="•"/>
            </a:pPr>
            <a:r>
              <a:rPr lang="fr-FR" sz="2000">
                <a:latin typeface="Century Gothic" panose="020B0502020202020204" pitchFamily="34" charset="0"/>
              </a:rPr>
              <a:t>Options</a:t>
            </a:r>
          </a:p>
          <a:p>
            <a:pPr marL="342900" indent="-342900" rtl="0">
              <a:lnSpc>
                <a:spcPct val="200000"/>
              </a:lnSpc>
              <a:buFont typeface="Arial" panose="020B0604020202020204" pitchFamily="34" charset="0"/>
              <a:buChar char="•"/>
            </a:pPr>
            <a:r>
              <a:rPr lang="fr-FR" sz="2000">
                <a:latin typeface="Century Gothic" panose="020B0502020202020204" pitchFamily="34" charset="0"/>
              </a:rPr>
              <a:t>Données financières</a:t>
            </a:r>
          </a:p>
          <a:p>
            <a:pPr marL="342900" indent="-342900" rtl="0">
              <a:lnSpc>
                <a:spcPct val="200000"/>
              </a:lnSpc>
              <a:buFont typeface="Arial" panose="020B0604020202020204" pitchFamily="34" charset="0"/>
              <a:buChar char="•"/>
            </a:pPr>
            <a:r>
              <a:rPr lang="fr-FR" sz="2000">
                <a:latin typeface="Century Gothic" panose="020B0502020202020204" pitchFamily="34" charset="0"/>
              </a:rPr>
              <a:t>Solution recommandée</a:t>
            </a:r>
          </a:p>
          <a:p>
            <a:pPr marL="342900" indent="-342900" rtl="0">
              <a:lnSpc>
                <a:spcPct val="200000"/>
              </a:lnSpc>
              <a:buFont typeface="Arial" panose="020B0604020202020204" pitchFamily="34" charset="0"/>
              <a:buChar char="•"/>
            </a:pPr>
            <a:r>
              <a:rPr lang="fr-FR" sz="2000">
                <a:latin typeface="Century Gothic" panose="020B0502020202020204" pitchFamily="34" charset="0"/>
              </a:rPr>
              <a:t>Avantages</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074097123"/>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pPr rtl="0">
                        <a:lnSpc>
                          <a:spcPct val="150000"/>
                        </a:lnSpc>
                      </a:pPr>
                      <a:r>
                        <a:rPr lang="fr-FR" sz="1600">
                          <a:latin typeface="Century Gothic" panose="020B0502020202020204" pitchFamily="34" charset="0"/>
                        </a:rPr>
                        <a:t>Problème, coût, solution, avantage</a:t>
                      </a:r>
                      <a:r>
                        <a:rPr lang="fr-FR" sz="1600" b="0" i="0" u="none" strike="noStrike">
                          <a:solidFill>
                            <a:srgbClr val="000000"/>
                          </a:solidFill>
                          <a:effectLst/>
                          <a:latin typeface="Century Gothic" panose="020B0502020202020204" pitchFamily="34" charset="0"/>
                        </a:rPr>
                        <a: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RÉCAPITULATIF</a:t>
            </a:r>
          </a:p>
        </p:txBody>
      </p:sp>
      <p:sp>
        <p:nvSpPr>
          <p:cNvPr id="5" name="TextBox 4">
            <a:extLst>
              <a:ext uri="{FF2B5EF4-FFF2-40B4-BE49-F238E27FC236}">
                <a16:creationId xmlns:a16="http://schemas.microsoft.com/office/drawing/2014/main" id="{91B94520-8BDD-864B-9296-2BC959049B11}"/>
              </a:ext>
            </a:extLst>
          </p:cNvPr>
          <p:cNvSpPr txBox="1"/>
          <p:nvPr/>
        </p:nvSpPr>
        <p:spPr>
          <a:xfrm>
            <a:off x="300743" y="11669"/>
            <a:ext cx="6606205" cy="707886"/>
          </a:xfrm>
          <a:prstGeom prst="rect">
            <a:avLst/>
          </a:prstGeom>
          <a:noFill/>
        </p:spPr>
        <p:txBody>
          <a:bodyPr wrap="square" rtlCol="0">
            <a:spAutoFit/>
          </a:bodyPr>
          <a:lstStyle/>
          <a:p>
            <a:pPr rtl="0"/>
            <a:r>
              <a:rPr lang="fr-FR" sz="4000">
                <a:solidFill>
                  <a:schemeClr val="bg1">
                    <a:lumMod val="50000"/>
                  </a:schemeClr>
                </a:solidFill>
                <a:latin typeface="Century Gothic" panose="020B0502020202020204" pitchFamily="34" charset="0"/>
              </a:rPr>
              <a:t>RÉCAPITULATIF</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810628301"/>
              </p:ext>
            </p:extLst>
          </p:nvPr>
        </p:nvGraphicFramePr>
        <p:xfrm>
          <a:off x="662152" y="401444"/>
          <a:ext cx="10909738" cy="545281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288645">
                  <a:extLst>
                    <a:ext uri="{9D8B030D-6E8A-4147-A177-3AD203B41FA5}">
                      <a16:colId xmlns:a16="http://schemas.microsoft.com/office/drawing/2014/main" val="4136967170"/>
                    </a:ext>
                  </a:extLst>
                </a:gridCol>
                <a:gridCol w="9621093">
                  <a:extLst>
                    <a:ext uri="{9D8B030D-6E8A-4147-A177-3AD203B41FA5}">
                      <a16:colId xmlns:a16="http://schemas.microsoft.com/office/drawing/2014/main" val="4155828514"/>
                    </a:ext>
                  </a:extLst>
                </a:gridCol>
              </a:tblGrid>
              <a:tr h="2726408">
                <a:tc>
                  <a:txBody>
                    <a:bodyPr/>
                    <a:lstStyle/>
                    <a:p>
                      <a:pPr algn="l" rtl="0" fontAlgn="ctr"/>
                      <a:r>
                        <a:rPr lang="fr-FR" sz="1200" b="1" i="0" u="none" strike="noStrike">
                          <a:solidFill>
                            <a:srgbClr val="000000"/>
                          </a:solidFill>
                          <a:effectLst/>
                          <a:latin typeface="Century Gothic" panose="020B0502020202020204" pitchFamily="34" charset="0"/>
                        </a:rPr>
                        <a:t>OBJECTIF COMMERCIAL</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rtl="0" fontAlgn="ctr"/>
                      <a:r>
                        <a:rPr lang="fr-FR" sz="1200" b="0" i="0" u="none" strike="noStrike">
                          <a:solidFill>
                            <a:srgbClr val="000000"/>
                          </a:solidFill>
                          <a:effectLst/>
                          <a:latin typeface="Century Gothic" panose="020B0502020202020204" pitchFamily="34" charset="0"/>
                        </a:rPr>
                        <a:t> Objectif commercial : en une ou deux phrases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2726410">
                <a:tc>
                  <a:txBody>
                    <a:bodyPr/>
                    <a:lstStyle/>
                    <a:p>
                      <a:pPr algn="l" rtl="0" fontAlgn="ctr"/>
                      <a:r>
                        <a:rPr lang="fr-FR" sz="1200" b="1" i="0" u="none" strike="noStrike" dirty="0">
                          <a:solidFill>
                            <a:srgbClr val="000000"/>
                          </a:solidFill>
                          <a:effectLst/>
                          <a:latin typeface="Century Gothic" panose="020B0502020202020204" pitchFamily="34" charset="0"/>
                        </a:rPr>
                        <a:t>PROBLÈME/</a:t>
                      </a:r>
                      <a:br>
                        <a:rPr lang="fr-FR" sz="1200" b="1" i="0" u="none" strike="noStrike" dirty="0">
                          <a:solidFill>
                            <a:srgbClr val="000000"/>
                          </a:solidFill>
                          <a:effectLst/>
                          <a:latin typeface="Century Gothic" panose="020B0502020202020204" pitchFamily="34" charset="0"/>
                        </a:rPr>
                      </a:br>
                      <a:r>
                        <a:rPr lang="fr-FR" sz="1200" b="1" i="0" u="none" strike="noStrike" dirty="0">
                          <a:solidFill>
                            <a:srgbClr val="000000"/>
                          </a:solidFill>
                          <a:effectLst/>
                          <a:latin typeface="Century Gothic" panose="020B0502020202020204" pitchFamily="34" charset="0"/>
                        </a:rPr>
                        <a:t>OPPORTUNITÉ</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rtl="0" fontAlgn="ctr"/>
                      <a:r>
                        <a:rPr lang="fr-FR" sz="1200" b="0" i="0" u="none" strike="noStrike" dirty="0">
                          <a:solidFill>
                            <a:srgbClr val="000000"/>
                          </a:solidFill>
                          <a:effectLst/>
                          <a:latin typeface="Century Gothic" panose="020B0502020202020204" pitchFamily="34" charset="0"/>
                        </a:rPr>
                        <a:t>Description du problème ou de l’opportunité</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DESCRIPTION DU PROJET</a:t>
            </a:r>
          </a:p>
        </p:txBody>
      </p:sp>
    </p:spTree>
    <p:extLst>
      <p:ext uri="{BB962C8B-B14F-4D97-AF65-F5344CB8AC3E}">
        <p14:creationId xmlns:p14="http://schemas.microsoft.com/office/powerpoint/2010/main" val="81358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54753232"/>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fr-FR" sz="1600">
                          <a:latin typeface="Century Gothic" panose="020B0502020202020204" pitchFamily="34" charset="0"/>
                        </a:rPr>
                        <a:t>Aspects clés de la solution</a:t>
                      </a:r>
                    </a:p>
                    <a:p>
                      <a:pPr marL="285750" indent="-285750" rtl="0">
                        <a:lnSpc>
                          <a:spcPct val="150000"/>
                        </a:lnSpc>
                        <a:buFont typeface="Arial" panose="020B0604020202020204" pitchFamily="34" charset="0"/>
                        <a:buChar char="•"/>
                      </a:pPr>
                      <a:r>
                        <a:rPr lang="fr-FR" sz="1600">
                          <a:latin typeface="Century Gothic" panose="020B0502020202020204" pitchFamily="34" charset="0"/>
                        </a:rPr>
                        <a:t>Comment la solution contribue-t-elle aux problèmes ou aux opportunités de l’entreprise ?</a:t>
                      </a:r>
                    </a:p>
                    <a:p>
                      <a:pPr marL="285750" indent="-285750" rtl="0">
                        <a:lnSpc>
                          <a:spcPct val="150000"/>
                        </a:lnSpc>
                        <a:buFont typeface="Arial" panose="020B0604020202020204" pitchFamily="34" charset="0"/>
                        <a:buChar char="•"/>
                      </a:pPr>
                      <a:r>
                        <a:rPr lang="fr-FR" sz="1600">
                          <a:latin typeface="Century Gothic" panose="020B0502020202020204" pitchFamily="34" charset="0"/>
                        </a:rPr>
                        <a:t>Décrivez l’importance stratégique du projet.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SOLUTION</a:t>
            </a:r>
          </a:p>
        </p:txBody>
      </p:sp>
      <p:sp>
        <p:nvSpPr>
          <p:cNvPr id="5" name="TextBox 4">
            <a:extLst>
              <a:ext uri="{FF2B5EF4-FFF2-40B4-BE49-F238E27FC236}">
                <a16:creationId xmlns:a16="http://schemas.microsoft.com/office/drawing/2014/main" id="{9574A450-A861-9D46-A053-11649DAD3658}"/>
              </a:ext>
            </a:extLst>
          </p:cNvPr>
          <p:cNvSpPr txBox="1"/>
          <p:nvPr/>
        </p:nvSpPr>
        <p:spPr>
          <a:xfrm>
            <a:off x="300743" y="11669"/>
            <a:ext cx="6606205" cy="707886"/>
          </a:xfrm>
          <a:prstGeom prst="rect">
            <a:avLst/>
          </a:prstGeom>
          <a:noFill/>
        </p:spPr>
        <p:txBody>
          <a:bodyPr wrap="square" rtlCol="0">
            <a:spAutoFit/>
          </a:bodyPr>
          <a:lstStyle/>
          <a:p>
            <a:pPr rtl="0"/>
            <a:r>
              <a:rPr lang="fr-FR" sz="4000">
                <a:solidFill>
                  <a:schemeClr val="bg1">
                    <a:lumMod val="50000"/>
                  </a:schemeClr>
                </a:solidFill>
                <a:latin typeface="Century Gothic" panose="020B0502020202020204" pitchFamily="34" charset="0"/>
              </a:rPr>
              <a:t>SOLUTION</a:t>
            </a:r>
          </a:p>
        </p:txBody>
      </p:sp>
    </p:spTree>
    <p:extLst>
      <p:ext uri="{BB962C8B-B14F-4D97-AF65-F5344CB8AC3E}">
        <p14:creationId xmlns:p14="http://schemas.microsoft.com/office/powerpoint/2010/main" val="439307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69562663"/>
              </p:ext>
            </p:extLst>
          </p:nvPr>
        </p:nvGraphicFramePr>
        <p:xfrm>
          <a:off x="662152" y="401444"/>
          <a:ext cx="10909738" cy="545281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607223">
                  <a:extLst>
                    <a:ext uri="{9D8B030D-6E8A-4147-A177-3AD203B41FA5}">
                      <a16:colId xmlns:a16="http://schemas.microsoft.com/office/drawing/2014/main" val="4136967170"/>
                    </a:ext>
                  </a:extLst>
                </a:gridCol>
                <a:gridCol w="9302515">
                  <a:extLst>
                    <a:ext uri="{9D8B030D-6E8A-4147-A177-3AD203B41FA5}">
                      <a16:colId xmlns:a16="http://schemas.microsoft.com/office/drawing/2014/main" val="4155828514"/>
                    </a:ext>
                  </a:extLst>
                </a:gridCol>
              </a:tblGrid>
              <a:tr h="2726408">
                <a:tc>
                  <a:txBody>
                    <a:bodyPr/>
                    <a:lstStyle/>
                    <a:p>
                      <a:pPr algn="l" rtl="0" fontAlgn="ctr"/>
                      <a:r>
                        <a:rPr lang="fr-FR" sz="1200" b="1" i="0" u="none" strike="noStrike">
                          <a:solidFill>
                            <a:srgbClr val="000000"/>
                          </a:solidFill>
                          <a:effectLst/>
                          <a:latin typeface="Century Gothic" panose="020B0502020202020204" pitchFamily="34" charset="0"/>
                        </a:rPr>
                        <a:t>HYPOTHÈSES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rtl="0" fontAlgn="ctr"/>
                      <a:r>
                        <a:rPr lang="fr-FR" sz="1200" b="0" i="0" u="none" strike="noStrike">
                          <a:solidFill>
                            <a:srgbClr val="000000"/>
                          </a:solidFill>
                          <a:effectLst/>
                          <a:latin typeface="Century Gothic" panose="020B0502020202020204" pitchFamily="34" charset="0"/>
                        </a:rPr>
                        <a:t>Décrivez les hypothèses sur lesquelles le projet est fondé.</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2726410">
                <a:tc>
                  <a:txBody>
                    <a:bodyPr/>
                    <a:lstStyle/>
                    <a:p>
                      <a:pPr algn="l" rtl="0" fontAlgn="ctr"/>
                      <a:r>
                        <a:rPr lang="fr-FR" sz="1200" b="1" i="0" u="none" strike="noStrike">
                          <a:solidFill>
                            <a:srgbClr val="000000"/>
                          </a:solidFill>
                          <a:effectLst/>
                          <a:latin typeface="Century Gothic" panose="020B0502020202020204" pitchFamily="34" charset="0"/>
                        </a:rPr>
                        <a:t>INTERDÉPENDANCES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rtl="0" fontAlgn="ctr"/>
                      <a:r>
                        <a:rPr lang="fr-FR" sz="1200" b="0" i="0" u="none" strike="noStrike" dirty="0">
                          <a:solidFill>
                            <a:srgbClr val="000000"/>
                          </a:solidFill>
                          <a:effectLst/>
                          <a:latin typeface="Century Gothic" panose="020B0502020202020204" pitchFamily="34" charset="0"/>
                        </a:rPr>
                        <a:t>Détaillez les interdépendances éventuelles.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HYPOTHÈSES ET INTERDÉPENDANCES</a:t>
            </a:r>
          </a:p>
        </p:txBody>
      </p:sp>
    </p:spTree>
    <p:extLst>
      <p:ext uri="{BB962C8B-B14F-4D97-AF65-F5344CB8AC3E}">
        <p14:creationId xmlns:p14="http://schemas.microsoft.com/office/powerpoint/2010/main" val="2882744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412432923"/>
              </p:ext>
            </p:extLst>
          </p:nvPr>
        </p:nvGraphicFramePr>
        <p:xfrm>
          <a:off x="457200" y="401443"/>
          <a:ext cx="11285035" cy="5410779"/>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3410607">
                  <a:extLst>
                    <a:ext uri="{9D8B030D-6E8A-4147-A177-3AD203B41FA5}">
                      <a16:colId xmlns:a16="http://schemas.microsoft.com/office/drawing/2014/main" val="4136967170"/>
                    </a:ext>
                  </a:extLst>
                </a:gridCol>
                <a:gridCol w="3937214">
                  <a:extLst>
                    <a:ext uri="{9D8B030D-6E8A-4147-A177-3AD203B41FA5}">
                      <a16:colId xmlns:a16="http://schemas.microsoft.com/office/drawing/2014/main" val="4155828514"/>
                    </a:ext>
                  </a:extLst>
                </a:gridCol>
                <a:gridCol w="3937214">
                  <a:extLst>
                    <a:ext uri="{9D8B030D-6E8A-4147-A177-3AD203B41FA5}">
                      <a16:colId xmlns:a16="http://schemas.microsoft.com/office/drawing/2014/main" val="3816280040"/>
                    </a:ext>
                  </a:extLst>
                </a:gridCol>
              </a:tblGrid>
              <a:tr h="413113">
                <a:tc>
                  <a:txBody>
                    <a:bodyPr/>
                    <a:lstStyle/>
                    <a:p>
                      <a:pPr marL="0" marR="0" rtl="0">
                        <a:spcBef>
                          <a:spcPts val="0"/>
                        </a:spcBef>
                        <a:spcAft>
                          <a:spcPts val="0"/>
                        </a:spcAft>
                      </a:pPr>
                      <a:r>
                        <a:rPr lang="fr-FR"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SOLUTION ALTERNATIVE</a:t>
                      </a: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rtl="0" fontAlgn="ctr"/>
                      <a:r>
                        <a:rPr lang="fr-FR" sz="1200" b="1" i="0" u="none" strike="noStrike">
                          <a:solidFill>
                            <a:srgbClr val="000000"/>
                          </a:solidFill>
                          <a:effectLst/>
                          <a:latin typeface="Century Gothic" panose="020B0502020202020204" pitchFamily="34" charset="0"/>
                        </a:rPr>
                        <a:t> AVANTAGES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tc>
                  <a:txBody>
                    <a:bodyPr/>
                    <a:lstStyle/>
                    <a:p>
                      <a:pPr algn="l" rtl="0" fontAlgn="ctr"/>
                      <a:r>
                        <a:rPr lang="fr-FR" sz="1200" b="1" i="0" u="none" strike="noStrike">
                          <a:solidFill>
                            <a:srgbClr val="000000"/>
                          </a:solidFill>
                          <a:effectLst/>
                          <a:latin typeface="Century Gothic" panose="020B0502020202020204" pitchFamily="34" charset="0"/>
                        </a:rPr>
                        <a:t>INCONVÉNIENTS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64072260"/>
                  </a:ext>
                </a:extLst>
              </a:tr>
              <a:tr h="1665888">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4206045"/>
                  </a:ext>
                </a:extLst>
              </a:tr>
              <a:tr h="1665889">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75362401"/>
                  </a:ext>
                </a:extLst>
              </a:tr>
              <a:tr h="1665889">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6894047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OPTIONS</a:t>
            </a:r>
          </a:p>
        </p:txBody>
      </p:sp>
    </p:spTree>
    <p:extLst>
      <p:ext uri="{BB962C8B-B14F-4D97-AF65-F5344CB8AC3E}">
        <p14:creationId xmlns:p14="http://schemas.microsoft.com/office/powerpoint/2010/main" val="2623282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50174746"/>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fr-FR" sz="1600">
                          <a:latin typeface="Century Gothic" panose="020B0502020202020204" pitchFamily="34" charset="0"/>
                        </a:rPr>
                        <a:t>Détaillez les coûts de développement et les coûts continus.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DONNÉES FINANCIÈRES</a:t>
            </a:r>
          </a:p>
        </p:txBody>
      </p:sp>
      <p:sp>
        <p:nvSpPr>
          <p:cNvPr id="5" name="TextBox 4">
            <a:extLst>
              <a:ext uri="{FF2B5EF4-FFF2-40B4-BE49-F238E27FC236}">
                <a16:creationId xmlns:a16="http://schemas.microsoft.com/office/drawing/2014/main" id="{83867FB2-2478-0541-B90B-F9D40114C038}"/>
              </a:ext>
            </a:extLst>
          </p:cNvPr>
          <p:cNvSpPr txBox="1"/>
          <p:nvPr/>
        </p:nvSpPr>
        <p:spPr>
          <a:xfrm>
            <a:off x="300743" y="11669"/>
            <a:ext cx="6606205" cy="707886"/>
          </a:xfrm>
          <a:prstGeom prst="rect">
            <a:avLst/>
          </a:prstGeom>
          <a:noFill/>
        </p:spPr>
        <p:txBody>
          <a:bodyPr wrap="square" rtlCol="0">
            <a:spAutoFit/>
          </a:bodyPr>
          <a:lstStyle/>
          <a:p>
            <a:pPr rtl="0"/>
            <a:r>
              <a:rPr lang="fr-FR" sz="4000">
                <a:solidFill>
                  <a:schemeClr val="bg1">
                    <a:lumMod val="50000"/>
                  </a:schemeClr>
                </a:solidFill>
                <a:latin typeface="Century Gothic" panose="020B0502020202020204" pitchFamily="34" charset="0"/>
              </a:rPr>
              <a:t>DONNÉES FINANCIÈRES</a:t>
            </a:r>
          </a:p>
        </p:txBody>
      </p:sp>
    </p:spTree>
    <p:extLst>
      <p:ext uri="{BB962C8B-B14F-4D97-AF65-F5344CB8AC3E}">
        <p14:creationId xmlns:p14="http://schemas.microsoft.com/office/powerpoint/2010/main" val="2637704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220840880"/>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fr-FR" sz="1600">
                          <a:latin typeface="Century Gothic" panose="020B0502020202020204" pitchFamily="34" charset="0"/>
                        </a:rPr>
                        <a:t>Expliquez rapidement pourquoi cette approche est recommandée.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fr-FR" b="1">
                <a:solidFill>
                  <a:schemeClr val="bg1"/>
                </a:solidFill>
                <a:latin typeface="Century Gothic" panose="020B0502020202020204" pitchFamily="34" charset="0"/>
                <a:ea typeface="Arial" charset="0"/>
                <a:cs typeface="Arial" charset="0"/>
              </a:rPr>
              <a:t>SOLUTION RECOMMANDÉE</a:t>
            </a:r>
          </a:p>
        </p:txBody>
      </p:sp>
      <p:sp>
        <p:nvSpPr>
          <p:cNvPr id="5" name="TextBox 4">
            <a:extLst>
              <a:ext uri="{FF2B5EF4-FFF2-40B4-BE49-F238E27FC236}">
                <a16:creationId xmlns:a16="http://schemas.microsoft.com/office/drawing/2014/main" id="{7929B265-ABC7-F44B-ADE1-33EC47EC359B}"/>
              </a:ext>
            </a:extLst>
          </p:cNvPr>
          <p:cNvSpPr txBox="1"/>
          <p:nvPr/>
        </p:nvSpPr>
        <p:spPr>
          <a:xfrm>
            <a:off x="300743" y="11669"/>
            <a:ext cx="9253160" cy="707886"/>
          </a:xfrm>
          <a:prstGeom prst="rect">
            <a:avLst/>
          </a:prstGeom>
          <a:noFill/>
        </p:spPr>
        <p:txBody>
          <a:bodyPr wrap="square" rtlCol="0">
            <a:spAutoFit/>
          </a:bodyPr>
          <a:lstStyle/>
          <a:p>
            <a:pPr rtl="0"/>
            <a:r>
              <a:rPr lang="fr-FR" sz="4000">
                <a:solidFill>
                  <a:schemeClr val="bg1">
                    <a:lumMod val="50000"/>
                  </a:schemeClr>
                </a:solidFill>
                <a:latin typeface="Century Gothic" panose="020B0502020202020204" pitchFamily="34" charset="0"/>
              </a:rPr>
              <a:t>SOLUTION RECOMMANDÉE</a:t>
            </a:r>
          </a:p>
        </p:txBody>
      </p:sp>
    </p:spTree>
    <p:extLst>
      <p:ext uri="{BB962C8B-B14F-4D97-AF65-F5344CB8AC3E}">
        <p14:creationId xmlns:p14="http://schemas.microsoft.com/office/powerpoint/2010/main" val="3619733817"/>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usiness-Case-Presentation-Template_PowerPoint" id="{14A672F3-13F3-4646-8CEB-861C4AEEFBAA}" vid="{15C66F91-779A-D64C-B659-92E2675405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IC-Business-Case-Presentation-Template_PowerPoint</Template>
  <TotalTime>0</TotalTime>
  <Words>375</Words>
  <Application>Microsoft Office PowerPoint</Application>
  <PresentationFormat>Widescreen</PresentationFormat>
  <Paragraphs>69</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 Unicode MS</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Alisa lin</cp:lastModifiedBy>
  <cp:revision>3</cp:revision>
  <dcterms:created xsi:type="dcterms:W3CDTF">2020-10-12T20:42:30Z</dcterms:created>
  <dcterms:modified xsi:type="dcterms:W3CDTF">2024-03-06T08:01:13Z</dcterms:modified>
</cp:coreProperties>
</file>