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2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F10002"/>
    <a:srgbClr val="FFC0E3"/>
    <a:srgbClr val="00E7F2"/>
    <a:srgbClr val="00BD3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A8B3EFC-2C98-41A0-98AF-D74173B4D332}" v="1" dt="2023-06-16T22:35:17.5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90" autoAdjust="0"/>
    <p:restoredTop sz="86447"/>
  </p:normalViewPr>
  <p:slideViewPr>
    <p:cSldViewPr snapToGrid="0" snapToObjects="1">
      <p:cViewPr varScale="1">
        <p:scale>
          <a:sx n="91" d="100"/>
          <a:sy n="91" d="100"/>
        </p:scale>
        <p:origin x="44" y="131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AA8B3EFC-2C98-41A0-98AF-D74173B4D332}"/>
    <pc:docChg chg="undo custSel addSld delSld modSld">
      <pc:chgData name="Bess Dunlevy" userId="dd4b9a8537dbe9d0" providerId="LiveId" clId="{AA8B3EFC-2C98-41A0-98AF-D74173B4D332}" dt="2023-06-16T22:40:00.713" v="363" actId="1076"/>
      <pc:docMkLst>
        <pc:docMk/>
      </pc:docMkLst>
      <pc:sldChg chg="add del">
        <pc:chgData name="Bess Dunlevy" userId="dd4b9a8537dbe9d0" providerId="LiveId" clId="{AA8B3EFC-2C98-41A0-98AF-D74173B4D332}" dt="2023-06-16T22:39:58.020" v="359" actId="47"/>
        <pc:sldMkLst>
          <pc:docMk/>
          <pc:sldMk cId="2929323684" sldId="295"/>
        </pc:sldMkLst>
      </pc:sldChg>
      <pc:sldChg chg="modSp mod">
        <pc:chgData name="Bess Dunlevy" userId="dd4b9a8537dbe9d0" providerId="LiveId" clId="{AA8B3EFC-2C98-41A0-98AF-D74173B4D332}" dt="2023-06-16T22:38:16.044" v="348" actId="20577"/>
        <pc:sldMkLst>
          <pc:docMk/>
          <pc:sldMk cId="1036723312" sldId="320"/>
        </pc:sldMkLst>
        <pc:spChg chg="mod">
          <ac:chgData name="Bess Dunlevy" userId="dd4b9a8537dbe9d0" providerId="LiveId" clId="{AA8B3EFC-2C98-41A0-98AF-D74173B4D332}" dt="2023-06-16T22:36:14.300" v="153" actId="20577"/>
          <ac:spMkLst>
            <pc:docMk/>
            <pc:sldMk cId="1036723312" sldId="320"/>
            <ac:spMk id="5" creationId="{CDADEC37-AD62-194B-8324-91DAEC6F3A34}"/>
          </ac:spMkLst>
        </pc:spChg>
        <pc:spChg chg="mod">
          <ac:chgData name="Bess Dunlevy" userId="dd4b9a8537dbe9d0" providerId="LiveId" clId="{AA8B3EFC-2C98-41A0-98AF-D74173B4D332}" dt="2023-06-16T22:36:47.822" v="175" actId="20577"/>
          <ac:spMkLst>
            <pc:docMk/>
            <pc:sldMk cId="1036723312" sldId="320"/>
            <ac:spMk id="6" creationId="{45120421-B160-AC44-999E-CFB0721F467F}"/>
          </ac:spMkLst>
        </pc:spChg>
        <pc:spChg chg="mod">
          <ac:chgData name="Bess Dunlevy" userId="dd4b9a8537dbe9d0" providerId="LiveId" clId="{AA8B3EFC-2C98-41A0-98AF-D74173B4D332}" dt="2023-06-16T22:35:52.745" v="122" actId="20577"/>
          <ac:spMkLst>
            <pc:docMk/>
            <pc:sldMk cId="1036723312" sldId="320"/>
            <ac:spMk id="9" creationId="{E6EEB223-E166-A54F-887F-3F76EDC4E433}"/>
          </ac:spMkLst>
        </pc:spChg>
        <pc:spChg chg="mod">
          <ac:chgData name="Bess Dunlevy" userId="dd4b9a8537dbe9d0" providerId="LiveId" clId="{AA8B3EFC-2C98-41A0-98AF-D74173B4D332}" dt="2023-06-16T22:37:08.534" v="200" actId="14100"/>
          <ac:spMkLst>
            <pc:docMk/>
            <pc:sldMk cId="1036723312" sldId="320"/>
            <ac:spMk id="42" creationId="{238344CB-F85E-EE49-8F53-13D357BD1514}"/>
          </ac:spMkLst>
        </pc:spChg>
        <pc:spChg chg="mod">
          <ac:chgData name="Bess Dunlevy" userId="dd4b9a8537dbe9d0" providerId="LiveId" clId="{AA8B3EFC-2C98-41A0-98AF-D74173B4D332}" dt="2023-06-16T22:37:25.110" v="243" actId="20577"/>
          <ac:spMkLst>
            <pc:docMk/>
            <pc:sldMk cId="1036723312" sldId="320"/>
            <ac:spMk id="43" creationId="{BDF46762-DE84-6D48-99D5-CB3DE0793AB2}"/>
          </ac:spMkLst>
        </pc:spChg>
        <pc:spChg chg="mod">
          <ac:chgData name="Bess Dunlevy" userId="dd4b9a8537dbe9d0" providerId="LiveId" clId="{AA8B3EFC-2C98-41A0-98AF-D74173B4D332}" dt="2023-06-16T22:37:37.249" v="262" actId="14100"/>
          <ac:spMkLst>
            <pc:docMk/>
            <pc:sldMk cId="1036723312" sldId="320"/>
            <ac:spMk id="44" creationId="{BC327E30-6FC2-774C-84E7-84122B7DDF00}"/>
          </ac:spMkLst>
        </pc:spChg>
        <pc:spChg chg="mod">
          <ac:chgData name="Bess Dunlevy" userId="dd4b9a8537dbe9d0" providerId="LiveId" clId="{AA8B3EFC-2C98-41A0-98AF-D74173B4D332}" dt="2023-06-16T22:37:42.583" v="276" actId="20577"/>
          <ac:spMkLst>
            <pc:docMk/>
            <pc:sldMk cId="1036723312" sldId="320"/>
            <ac:spMk id="45" creationId="{C6B6796C-A823-9B45-9C7B-E649DE201818}"/>
          </ac:spMkLst>
        </pc:spChg>
        <pc:spChg chg="mod">
          <ac:chgData name="Bess Dunlevy" userId="dd4b9a8537dbe9d0" providerId="LiveId" clId="{AA8B3EFC-2C98-41A0-98AF-D74173B4D332}" dt="2023-06-16T22:37:50.294" v="306" actId="20577"/>
          <ac:spMkLst>
            <pc:docMk/>
            <pc:sldMk cId="1036723312" sldId="320"/>
            <ac:spMk id="46" creationId="{3B60B896-37F2-1C41-A35B-FD3D0B568849}"/>
          </ac:spMkLst>
        </pc:spChg>
        <pc:spChg chg="mod">
          <ac:chgData name="Bess Dunlevy" userId="dd4b9a8537dbe9d0" providerId="LiveId" clId="{AA8B3EFC-2C98-41A0-98AF-D74173B4D332}" dt="2023-06-16T22:38:10.418" v="332" actId="20577"/>
          <ac:spMkLst>
            <pc:docMk/>
            <pc:sldMk cId="1036723312" sldId="320"/>
            <ac:spMk id="54" creationId="{C8FAABF7-CF44-A847-B0BC-190595132FDE}"/>
          </ac:spMkLst>
        </pc:spChg>
        <pc:spChg chg="mod">
          <ac:chgData name="Bess Dunlevy" userId="dd4b9a8537dbe9d0" providerId="LiveId" clId="{AA8B3EFC-2C98-41A0-98AF-D74173B4D332}" dt="2023-06-16T22:38:16.044" v="348" actId="20577"/>
          <ac:spMkLst>
            <pc:docMk/>
            <pc:sldMk cId="1036723312" sldId="320"/>
            <ac:spMk id="55" creationId="{90D21B74-0D4D-1541-A69C-58D3FB0DFCCE}"/>
          </ac:spMkLst>
        </pc:spChg>
      </pc:sldChg>
      <pc:sldChg chg="addSp delSp modSp mod">
        <pc:chgData name="Bess Dunlevy" userId="dd4b9a8537dbe9d0" providerId="LiveId" clId="{AA8B3EFC-2C98-41A0-98AF-D74173B4D332}" dt="2023-06-16T22:40:00.713" v="363" actId="1076"/>
        <pc:sldMkLst>
          <pc:docMk/>
          <pc:sldMk cId="1925317832" sldId="342"/>
        </pc:sldMkLst>
        <pc:spChg chg="mod">
          <ac:chgData name="Bess Dunlevy" userId="dd4b9a8537dbe9d0" providerId="LiveId" clId="{AA8B3EFC-2C98-41A0-98AF-D74173B4D332}" dt="2023-06-16T22:38:42.081" v="349" actId="1076"/>
          <ac:spMkLst>
            <pc:docMk/>
            <pc:sldMk cId="1925317832" sldId="342"/>
            <ac:spMk id="2" creationId="{7C5F649A-21D3-4946-B06E-8A79DDA0D00E}"/>
          </ac:spMkLst>
        </pc:spChg>
        <pc:spChg chg="mod">
          <ac:chgData name="Bess Dunlevy" userId="dd4b9a8537dbe9d0" providerId="LiveId" clId="{AA8B3EFC-2C98-41A0-98AF-D74173B4D332}" dt="2023-06-16T22:38:42.081" v="349" actId="1076"/>
          <ac:spMkLst>
            <pc:docMk/>
            <pc:sldMk cId="1925317832" sldId="342"/>
            <ac:spMk id="3" creationId="{8D229698-1152-43F9-BE56-3EBDC68FD012}"/>
          </ac:spMkLst>
        </pc:spChg>
        <pc:spChg chg="mod">
          <ac:chgData name="Bess Dunlevy" userId="dd4b9a8537dbe9d0" providerId="LiveId" clId="{AA8B3EFC-2C98-41A0-98AF-D74173B4D332}" dt="2023-06-16T22:40:00.713" v="363" actId="1076"/>
          <ac:spMkLst>
            <pc:docMk/>
            <pc:sldMk cId="1925317832" sldId="342"/>
            <ac:spMk id="33" creationId="{143A449B-AAB7-994A-92CE-8F48E2CA7DF6}"/>
          </ac:spMkLst>
        </pc:spChg>
        <pc:picChg chg="add del">
          <ac:chgData name="Bess Dunlevy" userId="dd4b9a8537dbe9d0" providerId="LiveId" clId="{AA8B3EFC-2C98-41A0-98AF-D74173B4D332}" dt="2023-06-16T22:39:58.401" v="360" actId="478"/>
          <ac:picMkLst>
            <pc:docMk/>
            <pc:sldMk cId="1925317832" sldId="342"/>
            <ac:picMk id="4" creationId="{4AEB8225-3AA8-AF48-AD51-3F5F53316D6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5/14/2024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5/14/2024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5/14/2024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5/14/2024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5/14/2024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5/14/2024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5/14/2024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5/14/2024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fr.smartsheet.com/try-it?trp=18004"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405012" y="3158055"/>
            <a:ext cx="6309895" cy="1200329"/>
          </a:xfrm>
          <a:prstGeom prst="rect">
            <a:avLst/>
          </a:prstGeom>
          <a:noFill/>
        </p:spPr>
        <p:txBody>
          <a:bodyPr wrap="square" rtlCol="0">
            <a:spAutoFit/>
          </a:bodyPr>
          <a:lstStyle/>
          <a:p>
            <a:pPr rtl="0"/>
            <a:r>
              <a:rPr lang="fr-FR" sz="3600" dirty="0">
                <a:latin typeface="Century Gothic" panose="020B0502020202020204" pitchFamily="34" charset="0"/>
              </a:rPr>
              <a:t>Remarques sur l’utilisation de ce modèle</a:t>
            </a:r>
          </a:p>
        </p:txBody>
      </p:sp>
      <p:sp>
        <p:nvSpPr>
          <p:cNvPr id="3" name="TextBox 2">
            <a:extLst>
              <a:ext uri="{FF2B5EF4-FFF2-40B4-BE49-F238E27FC236}">
                <a16:creationId xmlns:a16="http://schemas.microsoft.com/office/drawing/2014/main" id="{8D229698-1152-43F9-BE56-3EBDC68FD012}"/>
              </a:ext>
            </a:extLst>
          </p:cNvPr>
          <p:cNvSpPr txBox="1"/>
          <p:nvPr/>
        </p:nvSpPr>
        <p:spPr>
          <a:xfrm>
            <a:off x="405012" y="4641876"/>
            <a:ext cx="8412874" cy="1969770"/>
          </a:xfrm>
          <a:prstGeom prst="rect">
            <a:avLst/>
          </a:prstGeom>
          <a:noFill/>
        </p:spPr>
        <p:txBody>
          <a:bodyPr wrap="square" rtlCol="0">
            <a:spAutoFit/>
          </a:bodyPr>
          <a:lstStyle/>
          <a:p>
            <a:pPr rtl="0">
              <a:spcAft>
                <a:spcPts val="600"/>
              </a:spcAft>
            </a:pPr>
            <a:r>
              <a:rPr lang="fr-FR" sz="1600" dirty="0">
                <a:latin typeface="Century Gothic" panose="020B0502020202020204" pitchFamily="34" charset="0"/>
              </a:rPr>
              <a:t>Saisissez les tâches du projet dans la zone du diagramme. </a:t>
            </a:r>
          </a:p>
          <a:p>
            <a:pPr rtl="0"/>
            <a:r>
              <a:rPr lang="fr-FR" sz="1600" dirty="0">
                <a:latin typeface="Century Gothic" panose="020B0502020202020204" pitchFamily="34" charset="0"/>
              </a:rPr>
              <a:t> </a:t>
            </a:r>
          </a:p>
          <a:p>
            <a:pPr rtl="0">
              <a:spcAft>
                <a:spcPts val="600"/>
              </a:spcAft>
            </a:pPr>
            <a:r>
              <a:rPr lang="fr-FR" sz="1600" dirty="0">
                <a:latin typeface="Century Gothic" panose="020B0502020202020204" pitchFamily="34" charset="0"/>
              </a:rPr>
              <a:t>Indiquez les propriétaires des étiquettes dans la légende située sous le diagramme. </a:t>
            </a:r>
          </a:p>
          <a:p>
            <a:endParaRPr lang="en-US" sz="1600" dirty="0">
              <a:latin typeface="Century Gothic" panose="020B0502020202020204" pitchFamily="34" charset="0"/>
            </a:endParaRPr>
          </a:p>
          <a:p>
            <a:pPr rtl="0">
              <a:spcAft>
                <a:spcPts val="600"/>
              </a:spcAft>
            </a:pPr>
            <a:r>
              <a:rPr lang="fr-FR" sz="1600" dirty="0">
                <a:latin typeface="Century Gothic" panose="020B0502020202020204" pitchFamily="34" charset="0"/>
              </a:rPr>
              <a:t>Ajustez les barres pour représenter la durée de chaque tâche.  Ajoutez des dates de début et de fin, des dates d’échéance, des dates jalons et des informations supplémentaires sur les tâches dans chaque barre ou dans la zone du diagramme.</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9143269" y="307317"/>
            <a:ext cx="266012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64697" y="307317"/>
            <a:ext cx="6002623" cy="830997"/>
          </a:xfrm>
          <a:prstGeom prst="rect">
            <a:avLst/>
          </a:prstGeom>
          <a:noFill/>
        </p:spPr>
        <p:txBody>
          <a:bodyPr wrap="square" rtlCol="0">
            <a:spAutoFit/>
          </a:bodyPr>
          <a:lstStyle/>
          <a:p>
            <a:pPr rtl="0"/>
            <a:r>
              <a:rPr lang="fr-FR" sz="2400" b="1" dirty="0">
                <a:solidFill>
                  <a:schemeClr val="tx1">
                    <a:lumMod val="65000"/>
                    <a:lumOff val="35000"/>
                  </a:schemeClr>
                </a:solidFill>
                <a:latin typeface="Century Gothic" panose="020B0502020202020204" pitchFamily="34" charset="0"/>
              </a:rPr>
              <a:t>EXEMPLE DE MODÈLE</a:t>
            </a:r>
            <a:r>
              <a:rPr lang="en-US" sz="2400" b="1" dirty="0">
                <a:solidFill>
                  <a:schemeClr val="tx1">
                    <a:lumMod val="65000"/>
                    <a:lumOff val="35000"/>
                  </a:schemeClr>
                </a:solidFill>
                <a:latin typeface="Century Gothic" panose="020B0502020202020204" pitchFamily="34" charset="0"/>
              </a:rPr>
              <a:t> </a:t>
            </a:r>
            <a:r>
              <a:rPr lang="fr-FR" sz="2400" b="1" dirty="0">
                <a:solidFill>
                  <a:schemeClr val="tx1">
                    <a:lumMod val="65000"/>
                    <a:lumOff val="35000"/>
                  </a:schemeClr>
                </a:solidFill>
                <a:latin typeface="Century Gothic" panose="020B0502020202020204" pitchFamily="34" charset="0"/>
              </a:rPr>
              <a:t>DE PRÉSENTATION DE CALENDRIER DE CONTENU</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3131619" y="6477000"/>
            <a:ext cx="8638962" cy="369332"/>
          </a:xfrm>
          <a:prstGeom prst="rect">
            <a:avLst/>
          </a:prstGeom>
          <a:noFill/>
        </p:spPr>
        <p:txBody>
          <a:bodyPr wrap="square" rtlCol="0">
            <a:spAutoFit/>
          </a:bodyPr>
          <a:lstStyle/>
          <a:p>
            <a:pPr algn="r" rtl="0"/>
            <a:r>
              <a:rPr lang="fr-FR" dirty="0">
                <a:solidFill>
                  <a:schemeClr val="bg1"/>
                </a:solidFill>
                <a:latin typeface="Century Gothic" panose="020B0502020202020204" pitchFamily="34" charset="0"/>
                <a:ea typeface="Arial" charset="0"/>
                <a:cs typeface="Arial" charset="0"/>
              </a:rPr>
              <a:t>EXEMPLE DE MODÈLE DE PRÉSENTATION DE CALENDRIER DE CONTENU</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430806500"/>
              </p:ext>
            </p:extLst>
          </p:nvPr>
        </p:nvGraphicFramePr>
        <p:xfrm>
          <a:off x="327121" y="485123"/>
          <a:ext cx="11529256" cy="4957800"/>
        </p:xfrm>
        <a:graphic>
          <a:graphicData uri="http://schemas.openxmlformats.org/drawingml/2006/table">
            <a:tbl>
              <a:tblPr firstRow="1" bandRow="1">
                <a:tableStyleId>{5C22544A-7EE6-4342-B048-85BDC9FD1C3A}</a:tableStyleId>
              </a:tblPr>
              <a:tblGrid>
                <a:gridCol w="3499444">
                  <a:extLst>
                    <a:ext uri="{9D8B030D-6E8A-4147-A177-3AD203B41FA5}">
                      <a16:colId xmlns:a16="http://schemas.microsoft.com/office/drawing/2014/main" val="602210714"/>
                    </a:ext>
                  </a:extLst>
                </a:gridCol>
                <a:gridCol w="1376678">
                  <a:extLst>
                    <a:ext uri="{9D8B030D-6E8A-4147-A177-3AD203B41FA5}">
                      <a16:colId xmlns:a16="http://schemas.microsoft.com/office/drawing/2014/main" val="745651107"/>
                    </a:ext>
                  </a:extLst>
                </a:gridCol>
                <a:gridCol w="1376678">
                  <a:extLst>
                    <a:ext uri="{9D8B030D-6E8A-4147-A177-3AD203B41FA5}">
                      <a16:colId xmlns:a16="http://schemas.microsoft.com/office/drawing/2014/main" val="3203644497"/>
                    </a:ext>
                  </a:extLst>
                </a:gridCol>
                <a:gridCol w="1319114">
                  <a:extLst>
                    <a:ext uri="{9D8B030D-6E8A-4147-A177-3AD203B41FA5}">
                      <a16:colId xmlns:a16="http://schemas.microsoft.com/office/drawing/2014/main" val="3839570682"/>
                    </a:ext>
                  </a:extLst>
                </a:gridCol>
                <a:gridCol w="1319114">
                  <a:extLst>
                    <a:ext uri="{9D8B030D-6E8A-4147-A177-3AD203B41FA5}">
                      <a16:colId xmlns:a16="http://schemas.microsoft.com/office/drawing/2014/main" val="436924813"/>
                    </a:ext>
                  </a:extLst>
                </a:gridCol>
                <a:gridCol w="1319114">
                  <a:extLst>
                    <a:ext uri="{9D8B030D-6E8A-4147-A177-3AD203B41FA5}">
                      <a16:colId xmlns:a16="http://schemas.microsoft.com/office/drawing/2014/main" val="3893106002"/>
                    </a:ext>
                  </a:extLst>
                </a:gridCol>
                <a:gridCol w="1319114">
                  <a:extLst>
                    <a:ext uri="{9D8B030D-6E8A-4147-A177-3AD203B41FA5}">
                      <a16:colId xmlns:a16="http://schemas.microsoft.com/office/drawing/2014/main" val="1896848035"/>
                    </a:ext>
                  </a:extLst>
                </a:gridCol>
              </a:tblGrid>
              <a:tr h="243926">
                <a:tc>
                  <a:txBody>
                    <a:bodyPr/>
                    <a:lstStyle/>
                    <a:p>
                      <a:pPr rtl="0">
                        <a:lnSpc>
                          <a:spcPct val="100000"/>
                        </a:lnSpc>
                      </a:pPr>
                      <a:r>
                        <a:rPr lang="fr-FR" sz="900">
                          <a:solidFill>
                            <a:schemeClr val="tx1"/>
                          </a:solidFill>
                          <a:latin typeface="Century Gothic" panose="020B0502020202020204" pitchFamily="34" charset="0"/>
                        </a:rPr>
                        <a:t>TÂCHES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lnSpc>
                          <a:spcPct val="100000"/>
                        </a:lnSpc>
                      </a:pPr>
                      <a:r>
                        <a:rPr lang="fr-FR" sz="1200" b="0">
                          <a:solidFill>
                            <a:schemeClr val="tx1"/>
                          </a:solidFill>
                          <a:latin typeface="Century Gothic" panose="020B0502020202020204" pitchFamily="34" charset="0"/>
                        </a:rPr>
                        <a:t>MOIS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b="0">
                          <a:solidFill>
                            <a:schemeClr val="tx1"/>
                          </a:solidFill>
                          <a:latin typeface="Century Gothic" panose="020B0502020202020204" pitchFamily="34" charset="0"/>
                        </a:rPr>
                        <a:t>MOIS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200" b="0">
                          <a:solidFill>
                            <a:schemeClr val="tx1"/>
                          </a:solidFill>
                          <a:latin typeface="Century Gothic" panose="020B0502020202020204" pitchFamily="34" charset="0"/>
                        </a:rPr>
                        <a:t>MOIS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b="0">
                          <a:solidFill>
                            <a:schemeClr val="tx1"/>
                          </a:solidFill>
                          <a:latin typeface="Century Gothic" panose="020B0502020202020204" pitchFamily="34" charset="0"/>
                        </a:rPr>
                        <a:t>MOIS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200" b="0">
                          <a:solidFill>
                            <a:schemeClr val="tx1"/>
                          </a:solidFill>
                          <a:latin typeface="Century Gothic" panose="020B0502020202020204" pitchFamily="34" charset="0"/>
                        </a:rPr>
                        <a:t>MOIS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b="0">
                          <a:solidFill>
                            <a:schemeClr val="tx1"/>
                          </a:solidFill>
                          <a:latin typeface="Century Gothic" panose="020B0502020202020204" pitchFamily="34" charset="0"/>
                        </a:rPr>
                        <a:t>MOIS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468348">
                <a:tc>
                  <a:txBody>
                    <a:bodyPr/>
                    <a:lstStyle/>
                    <a:p>
                      <a:pPr rtl="0">
                        <a:lnSpc>
                          <a:spcPct val="100000"/>
                        </a:lnSpc>
                      </a:pPr>
                      <a:r>
                        <a:rPr lang="fr-FR" sz="1000" b="0">
                          <a:solidFill>
                            <a:schemeClr val="tx1"/>
                          </a:solidFill>
                          <a:latin typeface="Century Gothic" panose="020B0502020202020204" pitchFamily="34" charset="0"/>
                        </a:rPr>
                        <a:t>Tâche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65858687"/>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000" b="0">
                          <a:solidFill>
                            <a:schemeClr val="tx1"/>
                          </a:solidFill>
                          <a:latin typeface="Century Gothic" panose="020B0502020202020204" pitchFamily="34" charset="0"/>
                        </a:rPr>
                        <a:t>Tâche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00816345"/>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Tâche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9250201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Tâche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699537522"/>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Tâche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1914119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Tâche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1156140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Tâche 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9420927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Tâche 8</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390668724"/>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Tâche 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99392616"/>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Tâche 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34152558"/>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3824646" y="809599"/>
            <a:ext cx="1753154" cy="36576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Campagne approuvée le 00/00</a:t>
            </a:r>
          </a:p>
        </p:txBody>
      </p:sp>
      <p:sp>
        <p:nvSpPr>
          <p:cNvPr id="6" name="Rectangle 5">
            <a:extLst>
              <a:ext uri="{FF2B5EF4-FFF2-40B4-BE49-F238E27FC236}">
                <a16:creationId xmlns:a16="http://schemas.microsoft.com/office/drawing/2014/main" id="{45120421-B160-AC44-999E-CFB0721F467F}"/>
              </a:ext>
            </a:extLst>
          </p:cNvPr>
          <p:cNvSpPr/>
          <p:nvPr/>
        </p:nvSpPr>
        <p:spPr>
          <a:xfrm>
            <a:off x="4525050" y="1277572"/>
            <a:ext cx="1315165"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Lancement le 00/00</a:t>
            </a:r>
          </a:p>
        </p:txBody>
      </p:sp>
      <p:sp>
        <p:nvSpPr>
          <p:cNvPr id="12" name="Rectangle 11">
            <a:extLst>
              <a:ext uri="{FF2B5EF4-FFF2-40B4-BE49-F238E27FC236}">
                <a16:creationId xmlns:a16="http://schemas.microsoft.com/office/drawing/2014/main" id="{4DA04FFA-D9F8-5249-A153-D5EAF58B72FE}"/>
              </a:ext>
            </a:extLst>
          </p:cNvPr>
          <p:cNvSpPr/>
          <p:nvPr/>
        </p:nvSpPr>
        <p:spPr>
          <a:xfrm>
            <a:off x="4722936" y="1745545"/>
            <a:ext cx="955015"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Jalon 1</a:t>
            </a:r>
          </a:p>
        </p:txBody>
      </p:sp>
      <p:sp>
        <p:nvSpPr>
          <p:cNvPr id="42" name="Rectangle 41">
            <a:extLst>
              <a:ext uri="{FF2B5EF4-FFF2-40B4-BE49-F238E27FC236}">
                <a16:creationId xmlns:a16="http://schemas.microsoft.com/office/drawing/2014/main" id="{238344CB-F85E-EE49-8F53-13D357BD1514}"/>
              </a:ext>
            </a:extLst>
          </p:cNvPr>
          <p:cNvSpPr/>
          <p:nvPr/>
        </p:nvSpPr>
        <p:spPr>
          <a:xfrm>
            <a:off x="5305717" y="2213518"/>
            <a:ext cx="1215853" cy="36576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Stratégies de test le 00/00</a:t>
            </a:r>
          </a:p>
        </p:txBody>
      </p:sp>
      <p:sp>
        <p:nvSpPr>
          <p:cNvPr id="43" name="Rectangle 42">
            <a:extLst>
              <a:ext uri="{FF2B5EF4-FFF2-40B4-BE49-F238E27FC236}">
                <a16:creationId xmlns:a16="http://schemas.microsoft.com/office/drawing/2014/main" id="{BDF46762-DE84-6D48-99D5-CB3DE0793AB2}"/>
              </a:ext>
            </a:extLst>
          </p:cNvPr>
          <p:cNvSpPr/>
          <p:nvPr/>
        </p:nvSpPr>
        <p:spPr>
          <a:xfrm>
            <a:off x="5853774" y="2681491"/>
            <a:ext cx="4147369" cy="36576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pPr algn="ctr" rtl="0"/>
            <a:r>
              <a:rPr lang="fr-FR" sz="1000" dirty="0">
                <a:solidFill>
                  <a:schemeClr val="tx1"/>
                </a:solidFill>
                <a:latin typeface="Century Gothic" panose="020B0502020202020204" pitchFamily="34" charset="0"/>
              </a:rPr>
              <a:t>Matrices de cible et d’audience approuvées le 00/00</a:t>
            </a:r>
          </a:p>
        </p:txBody>
      </p:sp>
      <p:sp>
        <p:nvSpPr>
          <p:cNvPr id="44" name="Rectangle 43">
            <a:extLst>
              <a:ext uri="{FF2B5EF4-FFF2-40B4-BE49-F238E27FC236}">
                <a16:creationId xmlns:a16="http://schemas.microsoft.com/office/drawing/2014/main" id="{BC327E30-6FC2-774C-84E7-84122B7DDF00}"/>
              </a:ext>
            </a:extLst>
          </p:cNvPr>
          <p:cNvSpPr/>
          <p:nvPr/>
        </p:nvSpPr>
        <p:spPr>
          <a:xfrm>
            <a:off x="5853774" y="3149464"/>
            <a:ext cx="2053983" cy="36576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Plan de réponse des prospects le 00/00</a:t>
            </a:r>
          </a:p>
        </p:txBody>
      </p:sp>
      <p:sp>
        <p:nvSpPr>
          <p:cNvPr id="45" name="Rectangle 44">
            <a:extLst>
              <a:ext uri="{FF2B5EF4-FFF2-40B4-BE49-F238E27FC236}">
                <a16:creationId xmlns:a16="http://schemas.microsoft.com/office/drawing/2014/main" id="{C6B6796C-A823-9B45-9C7B-E649DE201818}"/>
              </a:ext>
            </a:extLst>
          </p:cNvPr>
          <p:cNvSpPr/>
          <p:nvPr/>
        </p:nvSpPr>
        <p:spPr>
          <a:xfrm>
            <a:off x="6846285" y="3617437"/>
            <a:ext cx="1395257" cy="36576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Brief de création le 00/00</a:t>
            </a:r>
          </a:p>
        </p:txBody>
      </p:sp>
      <p:sp>
        <p:nvSpPr>
          <p:cNvPr id="46" name="Rectangle 45">
            <a:extLst>
              <a:ext uri="{FF2B5EF4-FFF2-40B4-BE49-F238E27FC236}">
                <a16:creationId xmlns:a16="http://schemas.microsoft.com/office/drawing/2014/main" id="{3B60B896-37F2-1C41-A35B-FD3D0B568849}"/>
              </a:ext>
            </a:extLst>
          </p:cNvPr>
          <p:cNvSpPr/>
          <p:nvPr/>
        </p:nvSpPr>
        <p:spPr>
          <a:xfrm>
            <a:off x="7795966" y="4085410"/>
            <a:ext cx="1943685" cy="36576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Développement créatif /de contenu le 00/00</a:t>
            </a:r>
          </a:p>
        </p:txBody>
      </p:sp>
      <p:sp>
        <p:nvSpPr>
          <p:cNvPr id="54" name="Rectangle 53">
            <a:extLst>
              <a:ext uri="{FF2B5EF4-FFF2-40B4-BE49-F238E27FC236}">
                <a16:creationId xmlns:a16="http://schemas.microsoft.com/office/drawing/2014/main" id="{C8FAABF7-CF44-A847-B0BC-190595132FDE}"/>
              </a:ext>
            </a:extLst>
          </p:cNvPr>
          <p:cNvSpPr/>
          <p:nvPr/>
        </p:nvSpPr>
        <p:spPr>
          <a:xfrm>
            <a:off x="8531780" y="4553383"/>
            <a:ext cx="2030089"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Approbation finale des éléments le 00/00</a:t>
            </a:r>
          </a:p>
        </p:txBody>
      </p:sp>
      <p:sp>
        <p:nvSpPr>
          <p:cNvPr id="55" name="Rectangle 54">
            <a:extLst>
              <a:ext uri="{FF2B5EF4-FFF2-40B4-BE49-F238E27FC236}">
                <a16:creationId xmlns:a16="http://schemas.microsoft.com/office/drawing/2014/main" id="{90D21B74-0D4D-1541-A69C-58D3FB0DFCCE}"/>
              </a:ext>
            </a:extLst>
          </p:cNvPr>
          <p:cNvSpPr/>
          <p:nvPr/>
        </p:nvSpPr>
        <p:spPr>
          <a:xfrm>
            <a:off x="9303177" y="5021353"/>
            <a:ext cx="2468880"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Test de l’audience le 00/00</a:t>
            </a: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28600"/>
          </a:xfrm>
          <a:prstGeom prst="rect">
            <a:avLst/>
          </a:prstGeom>
          <a:noFill/>
        </p:spPr>
        <p:txBody>
          <a:bodyPr wrap="square" rtlCol="0">
            <a:spAutoFit/>
          </a:bodyPr>
          <a:lstStyle/>
          <a:p>
            <a:pPr rtl="0"/>
            <a:r>
              <a:rPr lang="fr-FR" sz="1000">
                <a:latin typeface="Century Gothic" panose="020B0502020202020204" pitchFamily="34" charset="0"/>
              </a:rPr>
              <a:t>Propriétaire de la tâche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pPr rtl="0"/>
            <a:r>
              <a:rPr lang="fr-FR" sz="1000">
                <a:latin typeface="Century Gothic" panose="020B0502020202020204" pitchFamily="34" charset="0"/>
              </a:rPr>
              <a:t>Propriétaire de la tâche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pPr rtl="0"/>
            <a:r>
              <a:rPr lang="fr-FR" sz="1000">
                <a:latin typeface="Century Gothic" panose="020B0502020202020204" pitchFamily="34" charset="0"/>
              </a:rPr>
              <a:t>Propriétaire de la tâche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pPr rtl="0"/>
            <a:r>
              <a:rPr lang="fr-FR" sz="1000">
                <a:latin typeface="Century Gothic" panose="020B0502020202020204" pitchFamily="34" charset="0"/>
              </a:rPr>
              <a:t>Propriétaire de la tâche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pPr rtl="0"/>
            <a:r>
              <a:rPr lang="fr-FR" sz="1000">
                <a:latin typeface="Century Gothic" panose="020B0502020202020204" pitchFamily="34" charset="0"/>
              </a:rPr>
              <a:t>Propriétaire de la tâche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pPr rtl="0"/>
            <a:r>
              <a:rPr lang="fr-FR" sz="1000">
                <a:latin typeface="Century Gothic" panose="020B0502020202020204" pitchFamily="34" charset="0"/>
              </a:rPr>
              <a:t>Propriétaire de la tâche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pPr rtl="0"/>
            <a:r>
              <a:rPr lang="fr-FR" sz="1000">
                <a:latin typeface="Century Gothic" panose="020B0502020202020204" pitchFamily="34" charset="0"/>
              </a:rPr>
              <a:t>Propriétaire de la tâche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pPr rtl="0"/>
            <a:r>
              <a:rPr lang="fr-FR" sz="1000">
                <a:latin typeface="Century Gothic" panose="020B0502020202020204" pitchFamily="34" charset="0"/>
              </a:rPr>
              <a:t>Propriétaire de la tâche 8</a:t>
            </a:r>
          </a:p>
        </p:txBody>
      </p:sp>
      <p:grpSp>
        <p:nvGrpSpPr>
          <p:cNvPr id="53" name="Group 52">
            <a:extLst>
              <a:ext uri="{FF2B5EF4-FFF2-40B4-BE49-F238E27FC236}">
                <a16:creationId xmlns:a16="http://schemas.microsoft.com/office/drawing/2014/main" id="{2BB42450-87F2-6E45-A885-DBF3788CBB60}"/>
              </a:ext>
            </a:extLst>
          </p:cNvPr>
          <p:cNvGrpSpPr/>
          <p:nvPr/>
        </p:nvGrpSpPr>
        <p:grpSpPr>
          <a:xfrm>
            <a:off x="9105473" y="127357"/>
            <a:ext cx="895671" cy="5597491"/>
            <a:chOff x="5331872" y="127357"/>
            <a:chExt cx="895671" cy="5597491"/>
          </a:xfrm>
        </p:grpSpPr>
        <p:sp>
          <p:nvSpPr>
            <p:cNvPr id="83" name="Rectangle 82">
              <a:extLst>
                <a:ext uri="{FF2B5EF4-FFF2-40B4-BE49-F238E27FC236}">
                  <a16:creationId xmlns:a16="http://schemas.microsoft.com/office/drawing/2014/main" id="{66785142-9A91-8649-9983-281E30EEC83E}"/>
                </a:ext>
              </a:extLst>
            </p:cNvPr>
            <p:cNvSpPr/>
            <p:nvPr/>
          </p:nvSpPr>
          <p:spPr>
            <a:xfrm>
              <a:off x="5331872" y="133873"/>
              <a:ext cx="895671" cy="228600"/>
            </a:xfrm>
            <a:prstGeom prst="rect">
              <a:avLst/>
            </a:prstGeom>
            <a:gradFill>
              <a:gsLst>
                <a:gs pos="0">
                  <a:schemeClr val="accent1">
                    <a:lumMod val="5000"/>
                    <a:lumOff val="95000"/>
                  </a:schemeClr>
                </a:gs>
                <a:gs pos="83000">
                  <a:srgbClr val="FFC000"/>
                </a:gs>
                <a:gs pos="100000">
                  <a:srgbClr val="F0A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a:r>
                <a:rPr lang="fr-FR" sz="800" dirty="0">
                  <a:solidFill>
                    <a:schemeClr val="tx1"/>
                  </a:solidFill>
                  <a:latin typeface="Century Gothic" panose="020B0502020202020204" pitchFamily="34" charset="0"/>
                </a:rPr>
                <a:t>AUJOURD’HUI</a:t>
              </a:r>
            </a:p>
          </p:txBody>
        </p:sp>
        <p:cxnSp>
          <p:nvCxnSpPr>
            <p:cNvPr id="40" name="Straight Connector 39">
              <a:extLst>
                <a:ext uri="{FF2B5EF4-FFF2-40B4-BE49-F238E27FC236}">
                  <a16:creationId xmlns:a16="http://schemas.microsoft.com/office/drawing/2014/main" id="{3504DA84-FA6A-C145-8C4B-D1F3A372A990}"/>
                </a:ext>
              </a:extLst>
            </p:cNvPr>
            <p:cNvCxnSpPr/>
            <p:nvPr/>
          </p:nvCxnSpPr>
          <p:spPr>
            <a:xfrm>
              <a:off x="5331873" y="127357"/>
              <a:ext cx="0" cy="5597491"/>
            </a:xfrm>
            <a:prstGeom prst="line">
              <a:avLst/>
            </a:prstGeom>
            <a:ln w="28575">
              <a:solidFill>
                <a:srgbClr val="F0A622">
                  <a:alpha val="60000"/>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71" name="Diamond 70">
            <a:extLst>
              <a:ext uri="{FF2B5EF4-FFF2-40B4-BE49-F238E27FC236}">
                <a16:creationId xmlns:a16="http://schemas.microsoft.com/office/drawing/2014/main" id="{9821FA71-28EE-9244-8F4A-DF8712860040}"/>
              </a:ext>
            </a:extLst>
          </p:cNvPr>
          <p:cNvSpPr>
            <a:spLocks noChangeAspect="1"/>
          </p:cNvSpPr>
          <p:nvPr/>
        </p:nvSpPr>
        <p:spPr>
          <a:xfrm>
            <a:off x="5986412" y="2718732"/>
            <a:ext cx="274320" cy="27432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ectangle 71">
            <a:extLst>
              <a:ext uri="{FF2B5EF4-FFF2-40B4-BE49-F238E27FC236}">
                <a16:creationId xmlns:a16="http://schemas.microsoft.com/office/drawing/2014/main" id="{FD5755D5-4DA7-844D-A71D-BC507D72C599}"/>
              </a:ext>
            </a:extLst>
          </p:cNvPr>
          <p:cNvSpPr/>
          <p:nvPr/>
        </p:nvSpPr>
        <p:spPr>
          <a:xfrm>
            <a:off x="3846809" y="2681003"/>
            <a:ext cx="1980493"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fr-FR" sz="1000">
                <a:solidFill>
                  <a:schemeClr val="tx1"/>
                </a:solidFill>
                <a:latin typeface="Century Gothic" panose="020B0502020202020204" pitchFamily="34" charset="0"/>
              </a:rPr>
              <a:t>Jalon 1 – 00/00</a:t>
            </a: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fr-FR" sz="1600" b="1">
                          <a:solidFill>
                            <a:schemeClr val="tx1"/>
                          </a:solidFill>
                          <a:effectLst/>
                          <a:latin typeface="Century Gothic" panose="020B0502020202020204" pitchFamily="34" charset="0"/>
                        </a:rPr>
                        <a:t>EXCLUSION DE RESPONSABILITÉ</a:t>
                      </a:r>
                    </a:p>
                    <a:p>
                      <a:pPr marL="0" marR="0" rtl="0">
                        <a:spcBef>
                          <a:spcPts val="0"/>
                        </a:spcBef>
                        <a:spcAft>
                          <a:spcPts val="0"/>
                        </a:spcAft>
                      </a:pPr>
                      <a:r>
                        <a:rPr lang="fr-FR" sz="1200" b="0">
                          <a:solidFill>
                            <a:schemeClr val="tx1"/>
                          </a:solidFill>
                          <a:effectLst/>
                          <a:latin typeface="Century Gothic" panose="020B0502020202020204" pitchFamily="34" charset="0"/>
                        </a:rPr>
                        <a:t> </a:t>
                      </a:r>
                    </a:p>
                    <a:p>
                      <a:pPr marL="0" marR="0" rtl="0">
                        <a:spcBef>
                          <a:spcPts val="0"/>
                        </a:spcBef>
                        <a:spcAft>
                          <a:spcPts val="0"/>
                        </a:spcAft>
                      </a:pPr>
                      <a:r>
                        <a:rPr lang="fr-FR" sz="1400" b="0">
                          <a:solidFill>
                            <a:schemeClr val="tx1"/>
                          </a:solidFill>
                          <a:effectLst/>
                          <a:latin typeface="Century Gothic" panose="020B0502020202020204" pitchFamily="34" charset="0"/>
                        </a:rPr>
                        <a:t>Tous les articles, modèles ou informations proposés par Smartsheet sur le site web sont fournis à titre de référence uniquement. Bien que nous nous efforcions de maintenir les informations à jour et exactes, nous ne faisons aucune déclaration, ni n’offrons aucune garantie, de quelque nature que ce soit, expresse ou implicite, quant à l’exhaustivité, l’exactitude, la fiabilité, la pertinence ou la disponibilité du site web, ou des informations, articles, modèles ou graphiques liés, contenus sur le site. Toute la confiance que vous accordez à ces informations relève de votre propre responsabilité, à vos propres risques.</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0AC44026-2A50-4B18-9335-71F7C3698EF7}" vid="{627BE862-221D-4A98-B64A-0C8EDBA5BD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IC-Simple-Gantt-Chart-Template_PowerPoint - SR edits</Template>
  <TotalTime>6</TotalTime>
  <Words>341</Words>
  <Application>Microsoft Office PowerPoint</Application>
  <PresentationFormat>Widescreen</PresentationFormat>
  <Paragraphs>50</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Alisa lin</cp:lastModifiedBy>
  <cp:revision>6</cp:revision>
  <cp:lastPrinted>2020-08-31T22:23:58Z</cp:lastPrinted>
  <dcterms:created xsi:type="dcterms:W3CDTF">2020-10-13T17:45:05Z</dcterms:created>
  <dcterms:modified xsi:type="dcterms:W3CDTF">2024-05-14T03:22:16Z</dcterms:modified>
</cp:coreProperties>
</file>