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7912"/>
    <p:restoredTop sz="94674"/>
  </p:normalViewPr>
  <p:slideViewPr>
    <p:cSldViewPr snapToGrid="0" snapToObjects="1">
      <p:cViewPr varScale="1">
        <p:scale>
          <a:sx n="127" d="100"/>
          <a:sy n="127" d="100"/>
        </p:scale>
        <p:origin x="32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accent1">
                <a:lumMod val="20000"/>
                <a:lumOff val="8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7/28/24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r.smartsheet.com/try-it?trp=109180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22"/>
          <p:cNvSpPr/>
          <p:nvPr/>
        </p:nvSpPr>
        <p:spPr>
          <a:xfrm>
            <a:off x="102360" y="3331774"/>
            <a:ext cx="2743200" cy="375706"/>
          </a:xfrm>
          <a:prstGeom prst="rect">
            <a:avLst/>
          </a:prstGeom>
          <a:solidFill>
            <a:schemeClr val="tx1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fr-FR" sz="1400">
                <a:latin typeface="Arial Narrow" charset="0"/>
                <a:ea typeface="Arial Narrow" charset="0"/>
                <a:cs typeface="Arial Narrow" charset="0"/>
              </a:rPr>
              <a:t>Tâche 1 : 00/00 • 0 JOUR</a:t>
            </a:r>
          </a:p>
        </p:txBody>
      </p:sp>
      <p:sp>
        <p:nvSpPr>
          <p:cNvPr id="45" name="Oval 37"/>
          <p:cNvSpPr/>
          <p:nvPr/>
        </p:nvSpPr>
        <p:spPr>
          <a:xfrm>
            <a:off x="1946256" y="3802373"/>
            <a:ext cx="2743200" cy="37570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fr-FR" sz="1400">
                <a:latin typeface="Arial Narrow" charset="0"/>
                <a:ea typeface="Arial Narrow" charset="0"/>
                <a:cs typeface="Arial Narrow" charset="0"/>
              </a:rPr>
              <a:t>Tâche 2 : 00/00 • 0 JOUR</a:t>
            </a:r>
          </a:p>
        </p:txBody>
      </p:sp>
      <p:sp>
        <p:nvSpPr>
          <p:cNvPr id="48" name="Oval 33"/>
          <p:cNvSpPr/>
          <p:nvPr/>
        </p:nvSpPr>
        <p:spPr>
          <a:xfrm>
            <a:off x="3790152" y="4272972"/>
            <a:ext cx="2743200" cy="385493"/>
          </a:xfrm>
          <a:prstGeom prst="rect">
            <a:avLst/>
          </a:prstGeom>
          <a:solidFill>
            <a:srgbClr val="00B050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fr-FR" sz="1400">
                <a:latin typeface="Arial Narrow" charset="0"/>
                <a:ea typeface="Arial Narrow" charset="0"/>
                <a:cs typeface="Arial Narrow" charset="0"/>
              </a:rPr>
              <a:t>Tâche 3 : 00/00 • 0 JOUR</a:t>
            </a:r>
          </a:p>
        </p:txBody>
      </p:sp>
      <p:sp>
        <p:nvSpPr>
          <p:cNvPr id="46" name="Oval 39"/>
          <p:cNvSpPr/>
          <p:nvPr/>
        </p:nvSpPr>
        <p:spPr>
          <a:xfrm>
            <a:off x="5634048" y="4753358"/>
            <a:ext cx="2743200" cy="385493"/>
          </a:xfrm>
          <a:prstGeom prst="rect">
            <a:avLst/>
          </a:prstGeom>
          <a:solidFill>
            <a:srgbClr val="F0A622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fr-FR" sz="1400">
                <a:latin typeface="Arial Narrow" charset="0"/>
                <a:ea typeface="Arial Narrow" charset="0"/>
                <a:cs typeface="Arial Narrow" charset="0"/>
              </a:rPr>
              <a:t>Tâche 4 : 00/00 • 0 JOUR</a:t>
            </a:r>
          </a:p>
        </p:txBody>
      </p:sp>
      <p:sp>
        <p:nvSpPr>
          <p:cNvPr id="49" name="Oval 36"/>
          <p:cNvSpPr/>
          <p:nvPr/>
        </p:nvSpPr>
        <p:spPr>
          <a:xfrm>
            <a:off x="7477944" y="5233744"/>
            <a:ext cx="2743200" cy="391702"/>
          </a:xfrm>
          <a:prstGeom prst="rect">
            <a:avLst/>
          </a:prstGeom>
          <a:solidFill>
            <a:schemeClr val="accent2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fr-FR" sz="1400">
                <a:latin typeface="Arial Narrow" charset="0"/>
                <a:ea typeface="Arial Narrow" charset="0"/>
                <a:cs typeface="Arial Narrow" charset="0"/>
              </a:rPr>
              <a:t>Tâche 5 : 00/00 • 0 JOUR</a:t>
            </a:r>
          </a:p>
        </p:txBody>
      </p:sp>
      <p:sp>
        <p:nvSpPr>
          <p:cNvPr id="47" name="Oval 41"/>
          <p:cNvSpPr/>
          <p:nvPr/>
        </p:nvSpPr>
        <p:spPr>
          <a:xfrm>
            <a:off x="9321841" y="5720341"/>
            <a:ext cx="2743200" cy="391702"/>
          </a:xfrm>
          <a:prstGeom prst="rect">
            <a:avLst/>
          </a:prstGeom>
          <a:solidFill>
            <a:srgbClr val="C00000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fr-FR" sz="1400">
                <a:latin typeface="Arial Narrow" charset="0"/>
                <a:ea typeface="Arial Narrow" charset="0"/>
                <a:cs typeface="Arial Narrow" charset="0"/>
              </a:rPr>
              <a:t>Tâche 6 : 00/00 • 0 JOUR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CALENDRIER DE PLANIFICATION D’ÉVÉNEMENTS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401531"/>
              </p:ext>
            </p:extLst>
          </p:nvPr>
        </p:nvGraphicFramePr>
        <p:xfrm>
          <a:off x="102360" y="2854599"/>
          <a:ext cx="11987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fr-FR" sz="1500" baseline="0"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500">
                          <a:latin typeface="Arial" charset="0"/>
                          <a:ea typeface="Arial" charset="0"/>
                          <a:cs typeface="Arial" charset="0"/>
                        </a:rPr>
                        <a:t>10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500">
                          <a:latin typeface="Arial" charset="0"/>
                          <a:ea typeface="Arial" charset="0"/>
                          <a:cs typeface="Arial" charset="0"/>
                        </a:rPr>
                        <a:t>20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500">
                          <a:latin typeface="Arial" charset="0"/>
                          <a:ea typeface="Arial" charset="0"/>
                          <a:cs typeface="Arial" charset="0"/>
                        </a:rPr>
                        <a:t>30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500">
                          <a:latin typeface="Arial" charset="0"/>
                          <a:ea typeface="Arial" charset="0"/>
                          <a:cs typeface="Arial" charset="0"/>
                        </a:rPr>
                        <a:t>40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500">
                          <a:latin typeface="Arial" charset="0"/>
                          <a:ea typeface="Arial" charset="0"/>
                          <a:cs typeface="Arial" charset="0"/>
                        </a:rPr>
                        <a:t>50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500">
                          <a:latin typeface="Arial" charset="0"/>
                          <a:ea typeface="Arial" charset="0"/>
                          <a:cs typeface="Arial" charset="0"/>
                        </a:rPr>
                        <a:t>60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500">
                          <a:latin typeface="Arial" charset="0"/>
                          <a:ea typeface="Arial" charset="0"/>
                          <a:cs typeface="Arial" charset="0"/>
                        </a:rPr>
                        <a:t>70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500">
                          <a:latin typeface="Arial" charset="0"/>
                          <a:ea typeface="Arial" charset="0"/>
                          <a:cs typeface="Arial" charset="0"/>
                        </a:rPr>
                        <a:t>80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500">
                          <a:latin typeface="Arial" charset="0"/>
                          <a:ea typeface="Arial" charset="0"/>
                          <a:cs typeface="Arial" charset="0"/>
                        </a:rPr>
                        <a:t>90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27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500">
                          <a:latin typeface="Arial" charset="0"/>
                          <a:ea typeface="Arial" charset="0"/>
                          <a:cs typeface="Arial" charset="0"/>
                        </a:rPr>
                        <a:t>100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500">
                          <a:latin typeface="Arial" charset="0"/>
                          <a:ea typeface="Arial" charset="0"/>
                          <a:cs typeface="Arial" charset="0"/>
                        </a:rPr>
                        <a:t>110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500">
                          <a:latin typeface="Arial" charset="0"/>
                          <a:ea typeface="Arial" charset="0"/>
                          <a:cs typeface="Arial" charset="0"/>
                        </a:rPr>
                        <a:t>120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500">
                          <a:latin typeface="Arial" charset="0"/>
                          <a:ea typeface="Arial" charset="0"/>
                          <a:cs typeface="Arial" charset="0"/>
                        </a:rPr>
                        <a:t>130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500">
                          <a:latin typeface="Arial" charset="0"/>
                          <a:ea typeface="Arial" charset="0"/>
                          <a:cs typeface="Arial" charset="0"/>
                        </a:rPr>
                        <a:t>140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4444940" y="334178"/>
            <a:ext cx="1418590" cy="3179728"/>
            <a:chOff x="4757100" y="363572"/>
            <a:chExt cx="1418590" cy="3179728"/>
          </a:xfrm>
        </p:grpSpPr>
        <p:sp>
          <p:nvSpPr>
            <p:cNvPr id="28" name="Round Diagonal Corner Rectangle 27"/>
            <p:cNvSpPr>
              <a:spLocks noChangeAspect="1"/>
            </p:cNvSpPr>
            <p:nvPr/>
          </p:nvSpPr>
          <p:spPr>
            <a:xfrm>
              <a:off x="4757100" y="363572"/>
              <a:ext cx="1418590" cy="418757"/>
            </a:xfrm>
            <a:prstGeom prst="round2DiagRect">
              <a:avLst/>
            </a:prstGeo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solidFill>
                <a:schemeClr val="accent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rtl="0"/>
              <a:r>
                <a:rPr lang="fr-FR" sz="1400" b="1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AUJOURD’HUI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4864100" y="782329"/>
              <a:ext cx="0" cy="2760971"/>
            </a:xfrm>
            <a:prstGeom prst="line">
              <a:avLst/>
            </a:prstGeom>
            <a:ln w="31750">
              <a:gradFill flip="none" rotWithShape="1">
                <a:gsLst>
                  <a:gs pos="100000">
                    <a:schemeClr val="accent2">
                      <a:lumMod val="40000"/>
                      <a:lumOff val="60000"/>
                      <a:alpha val="49000"/>
                    </a:schemeClr>
                  </a:gs>
                  <a:gs pos="35000">
                    <a:schemeClr val="accent2">
                      <a:lumMod val="95000"/>
                      <a:lumOff val="5000"/>
                      <a:alpha val="59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61330" y="380169"/>
            <a:ext cx="2625259" cy="2531519"/>
            <a:chOff x="161330" y="380169"/>
            <a:chExt cx="2625259" cy="2531519"/>
          </a:xfrm>
        </p:grpSpPr>
        <p:grpSp>
          <p:nvGrpSpPr>
            <p:cNvPr id="2" name="Group 1"/>
            <p:cNvGrpSpPr/>
            <p:nvPr/>
          </p:nvGrpSpPr>
          <p:grpSpPr>
            <a:xfrm>
              <a:off x="161330" y="380169"/>
              <a:ext cx="2625259" cy="1396524"/>
              <a:chOff x="821273" y="410543"/>
              <a:chExt cx="2625259" cy="1396524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821273" y="411501"/>
                <a:ext cx="2607727" cy="1395566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821273" y="410543"/>
                <a:ext cx="262525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rtl="0"/>
                <a:r>
                  <a:rPr lang="fr-FR" sz="1200" b="1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JALON 1  • 00/00</a:t>
                </a:r>
              </a:p>
              <a:p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pPr rtl="0"/>
                <a:r>
                  <a:rPr lang="fr-FR" sz="1200" b="1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Intitulé/Description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161330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254957" y="1502533"/>
            <a:ext cx="2625259" cy="1431117"/>
            <a:chOff x="161330" y="380169"/>
            <a:chExt cx="2625259" cy="2531519"/>
          </a:xfrm>
        </p:grpSpPr>
        <p:grpSp>
          <p:nvGrpSpPr>
            <p:cNvPr id="22" name="Group 21"/>
            <p:cNvGrpSpPr/>
            <p:nvPr/>
          </p:nvGrpSpPr>
          <p:grpSpPr>
            <a:xfrm>
              <a:off x="161330" y="380169"/>
              <a:ext cx="2625259" cy="1875535"/>
              <a:chOff x="821273" y="410543"/>
              <a:chExt cx="2625259" cy="1875535"/>
            </a:xfrm>
          </p:grpSpPr>
          <p:sp>
            <p:nvSpPr>
              <p:cNvPr id="24" name="Rounded Rectangle 23"/>
              <p:cNvSpPr/>
              <p:nvPr/>
            </p:nvSpPr>
            <p:spPr>
              <a:xfrm>
                <a:off x="821273" y="411500"/>
                <a:ext cx="2607727" cy="1874578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821273" y="410543"/>
                <a:ext cx="2625259" cy="11433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rtl="0"/>
                <a:r>
                  <a:rPr lang="fr-FR" sz="1200" b="1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JALON 2  • 00/00</a:t>
                </a:r>
              </a:p>
              <a:p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pPr rtl="0"/>
                <a:r>
                  <a:rPr lang="fr-FR" sz="1200" b="1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Intitulé/Description</a:t>
                </a:r>
              </a:p>
            </p:txBody>
          </p:sp>
        </p:grpSp>
        <p:cxnSp>
          <p:nvCxnSpPr>
            <p:cNvPr id="23" name="Straight Connector 22"/>
            <p:cNvCxnSpPr/>
            <p:nvPr/>
          </p:nvCxnSpPr>
          <p:spPr>
            <a:xfrm>
              <a:off x="161330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5300436" y="1026500"/>
            <a:ext cx="1605491" cy="1911512"/>
            <a:chOff x="161330" y="380169"/>
            <a:chExt cx="3216875" cy="2531519"/>
          </a:xfrm>
        </p:grpSpPr>
        <p:grpSp>
          <p:nvGrpSpPr>
            <p:cNvPr id="27" name="Group 26"/>
            <p:cNvGrpSpPr/>
            <p:nvPr/>
          </p:nvGrpSpPr>
          <p:grpSpPr>
            <a:xfrm>
              <a:off x="161330" y="380169"/>
              <a:ext cx="3216875" cy="1534625"/>
              <a:chOff x="821273" y="410543"/>
              <a:chExt cx="3216875" cy="1534625"/>
            </a:xfrm>
          </p:grpSpPr>
          <p:sp>
            <p:nvSpPr>
              <p:cNvPr id="30" name="Rounded Rectangle 29"/>
              <p:cNvSpPr/>
              <p:nvPr/>
            </p:nvSpPr>
            <p:spPr>
              <a:xfrm>
                <a:off x="821273" y="411502"/>
                <a:ext cx="3188094" cy="1533666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821273" y="410543"/>
                <a:ext cx="3216875" cy="8559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rtl="0"/>
                <a:r>
                  <a:rPr lang="fr-FR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JALON 3  • 00/00</a:t>
                </a:r>
              </a:p>
              <a:p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pPr rtl="0"/>
                <a:r>
                  <a:rPr lang="fr-FR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Intitulé/Description</a:t>
                </a:r>
              </a:p>
            </p:txBody>
          </p:sp>
        </p:grpSp>
        <p:cxnSp>
          <p:nvCxnSpPr>
            <p:cNvPr id="29" name="Straight Connector 28"/>
            <p:cNvCxnSpPr/>
            <p:nvPr/>
          </p:nvCxnSpPr>
          <p:spPr>
            <a:xfrm>
              <a:off x="161330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7210269" y="377852"/>
            <a:ext cx="2294387" cy="2560160"/>
            <a:chOff x="161330" y="380169"/>
            <a:chExt cx="2625259" cy="2531519"/>
          </a:xfrm>
        </p:grpSpPr>
        <p:grpSp>
          <p:nvGrpSpPr>
            <p:cNvPr id="33" name="Group 32"/>
            <p:cNvGrpSpPr/>
            <p:nvPr/>
          </p:nvGrpSpPr>
          <p:grpSpPr>
            <a:xfrm>
              <a:off x="161330" y="380169"/>
              <a:ext cx="2625259" cy="1049333"/>
              <a:chOff x="821273" y="410543"/>
              <a:chExt cx="2625259" cy="1049333"/>
            </a:xfrm>
          </p:grpSpPr>
          <p:sp>
            <p:nvSpPr>
              <p:cNvPr id="35" name="Rounded Rectangle 34"/>
              <p:cNvSpPr/>
              <p:nvPr/>
            </p:nvSpPr>
            <p:spPr>
              <a:xfrm>
                <a:off x="821273" y="411503"/>
                <a:ext cx="2607727" cy="1048373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821273" y="410543"/>
                <a:ext cx="2625259" cy="639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rtl="0"/>
                <a:r>
                  <a:rPr lang="fr-FR" sz="1200" b="1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JALON 4  • 00/00</a:t>
                </a:r>
              </a:p>
              <a:p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pPr rtl="0"/>
                <a:r>
                  <a:rPr lang="fr-FR" sz="1200" b="1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Intitulé/Description</a:t>
                </a:r>
              </a:p>
            </p:txBody>
          </p:sp>
        </p:grpSp>
        <p:cxnSp>
          <p:nvCxnSpPr>
            <p:cNvPr id="34" name="Straight Connector 33"/>
            <p:cNvCxnSpPr/>
            <p:nvPr/>
          </p:nvCxnSpPr>
          <p:spPr>
            <a:xfrm>
              <a:off x="2769057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9069048" y="1326680"/>
            <a:ext cx="2995993" cy="1622832"/>
            <a:chOff x="161330" y="380169"/>
            <a:chExt cx="2625259" cy="2531519"/>
          </a:xfrm>
        </p:grpSpPr>
        <p:grpSp>
          <p:nvGrpSpPr>
            <p:cNvPr id="39" name="Group 38"/>
            <p:cNvGrpSpPr/>
            <p:nvPr/>
          </p:nvGrpSpPr>
          <p:grpSpPr>
            <a:xfrm>
              <a:off x="161330" y="380169"/>
              <a:ext cx="2625259" cy="1736281"/>
              <a:chOff x="821273" y="410543"/>
              <a:chExt cx="2625259" cy="1736281"/>
            </a:xfrm>
          </p:grpSpPr>
          <p:sp>
            <p:nvSpPr>
              <p:cNvPr id="41" name="Rounded Rectangle 40"/>
              <p:cNvSpPr/>
              <p:nvPr/>
            </p:nvSpPr>
            <p:spPr>
              <a:xfrm>
                <a:off x="821273" y="411502"/>
                <a:ext cx="2607727" cy="1735322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821273" y="410543"/>
                <a:ext cx="2625259" cy="10082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rtl="0"/>
                <a:r>
                  <a:rPr lang="fr-FR" sz="1200" b="1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JALON 5 • 00/00</a:t>
                </a:r>
              </a:p>
              <a:p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pPr rtl="0"/>
                <a:r>
                  <a:rPr lang="fr-FR" sz="1200" b="1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Intitulé/Description</a:t>
                </a:r>
              </a:p>
            </p:txBody>
          </p:sp>
        </p:grpSp>
        <p:cxnSp>
          <p:nvCxnSpPr>
            <p:cNvPr id="40" name="Straight Connector 39"/>
            <p:cNvCxnSpPr/>
            <p:nvPr/>
          </p:nvCxnSpPr>
          <p:spPr>
            <a:xfrm>
              <a:off x="2769057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Picture 5">
            <a:hlinkClick r:id="rId2"/>
            <a:extLst>
              <a:ext uri="{FF2B5EF4-FFF2-40B4-BE49-F238E27FC236}">
                <a16:creationId xmlns:a16="http://schemas.microsoft.com/office/drawing/2014/main" id="{1C0F11FB-3B73-4E38-85DA-3AC4061BB56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0277880" y="269167"/>
            <a:ext cx="1811760" cy="34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D67234C-2928-A55A-EE32-D875E9CA9E90}"/>
              </a:ext>
            </a:extLst>
          </p:cNvPr>
          <p:cNvGraphicFramePr>
            <a:graphicFrameLocks noGrp="1"/>
          </p:cNvGraphicFramePr>
          <p:nvPr/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</a:t>
                      </a:r>
                      <a:r>
                        <a:rPr lang="fr-FR" sz="1400" b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Smartsheet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sur le site web sont fournis à titre de référence uniquement. Bien que nous nous efforcions de maintenir les informations à jour et exactes,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0845145"/>
      </p:ext>
    </p:extLst>
  </p:cSld>
  <p:clrMapOvr>
    <a:masterClrMapping/>
  </p:clrMapOvr>
</p:sld>
</file>

<file path=ppt/theme/theme1.xml><?xml version="1.0" encoding="utf-8"?>
<a:theme xmlns:a="http://schemas.openxmlformats.org/drawingml/2006/main" name="IC-Event-Planning-Timeline-Template-PP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Event-Planning-Timeline-Template-PPT" id="{A0B0F032-ECD3-5A4B-BD3A-1E3512F4ABE8}" vid="{7589D8FB-7462-A043-B9DC-2BA8DC2514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Event Planning Timeline Template - SR edits</Template>
  <TotalTime>1</TotalTime>
  <Words>213</Words>
  <Application>Microsoft Macintosh PowerPoint</Application>
  <PresentationFormat>Widescreen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Century Gothic</vt:lpstr>
      <vt:lpstr>IC-Event-Planning-Timeline-Template-PPT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Brittany Johnston</cp:lastModifiedBy>
  <cp:revision>4</cp:revision>
  <dcterms:created xsi:type="dcterms:W3CDTF">2020-10-06T17:56:18Z</dcterms:created>
  <dcterms:modified xsi:type="dcterms:W3CDTF">2024-07-29T03:17:51Z</dcterms:modified>
</cp:coreProperties>
</file>