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86447"/>
  </p:normalViewPr>
  <p:slideViewPr>
    <p:cSldViewPr snapToGrid="0" snapToObjects="1">
      <p:cViewPr varScale="1">
        <p:scale>
          <a:sx n="79" d="100"/>
          <a:sy n="79" d="100"/>
        </p:scale>
        <p:origin x="36" y="154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09180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31557"/>
            <a:ext cx="6536974"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004086" cy="1969770"/>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tâches, les dates de début et de fin, ainsi que la durée en jours dans les données du diagramme. </a:t>
            </a:r>
          </a:p>
          <a:p>
            <a:pPr rtl="0">
              <a:spcAft>
                <a:spcPts val="600"/>
              </a:spcAft>
            </a:pPr>
            <a:r>
              <a:rPr lang="fr-FR" sz="1600" dirty="0">
                <a:latin typeface="Century Gothic" panose="020B0502020202020204" pitchFamily="34" charset="0"/>
              </a:rPr>
              <a:t> </a:t>
            </a:r>
          </a:p>
          <a:p>
            <a:pPr rtl="0">
              <a:spcAft>
                <a:spcPts val="600"/>
              </a:spcAft>
            </a:pPr>
            <a:r>
              <a:rPr lang="fr-FR" sz="1600" dirty="0">
                <a:latin typeface="Century Gothic" panose="020B0502020202020204" pitchFamily="34" charset="0"/>
              </a:rPr>
              <a:t>Ajustez les barres pour chaque tâche afin de représenter la durée de chaque tâche sur une période de plusieurs semaines.  Ajustez les flèches pour illustrer les chemins et ajoutez des losanges pour représenter les événements.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958835" y="307317"/>
            <a:ext cx="266012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fr-FR" sz="2400" b="1" dirty="0">
                <a:solidFill>
                  <a:schemeClr val="tx1">
                    <a:lumMod val="65000"/>
                    <a:lumOff val="35000"/>
                  </a:schemeClr>
                </a:solidFill>
                <a:latin typeface="Century Gothic" panose="020B0502020202020204" pitchFamily="34" charset="0"/>
              </a:rPr>
              <a:t>Diagramme de Gantt avec interdépendances pour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DIAGRAMME DE GANTT AVEC INTERDÉPENDANCES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846991639"/>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479703">
                  <a:extLst>
                    <a:ext uri="{9D8B030D-6E8A-4147-A177-3AD203B41FA5}">
                      <a16:colId xmlns:a16="http://schemas.microsoft.com/office/drawing/2014/main" val="1672129667"/>
                    </a:ext>
                  </a:extLst>
                </a:gridCol>
                <a:gridCol w="1675601">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rtl="0">
                        <a:lnSpc>
                          <a:spcPct val="100000"/>
                        </a:lnSpc>
                      </a:pPr>
                      <a:r>
                        <a:rPr lang="fr-FR" sz="900">
                          <a:solidFill>
                            <a:schemeClr val="tx1"/>
                          </a:solidFill>
                          <a:latin typeface="Century Gothic" panose="020B0502020202020204" pitchFamily="34" charset="0"/>
                        </a:rPr>
                        <a:t>ID DE TÂCHE</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fr-FR" sz="900">
                          <a:solidFill>
                            <a:schemeClr val="tx1"/>
                          </a:solidFill>
                          <a:latin typeface="Century Gothic" panose="020B0502020202020204" pitchFamily="34" charset="0"/>
                        </a:rPr>
                        <a:t>NOM DE LA TÂCHE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fr-FR" sz="900">
                          <a:solidFill>
                            <a:schemeClr val="tx1"/>
                          </a:solidFill>
                          <a:latin typeface="Century Gothic" panose="020B0502020202020204" pitchFamily="34" charset="0"/>
                        </a:rPr>
                        <a:t>DATE DE DÉBUT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fr-FR" sz="900">
                          <a:solidFill>
                            <a:schemeClr val="tx1"/>
                          </a:solidFill>
                          <a:latin typeface="Century Gothic" panose="020B0502020202020204" pitchFamily="34" charset="0"/>
                        </a:rPr>
                        <a:t>FIN </a:t>
                      </a:r>
                    </a:p>
                    <a:p>
                      <a:pPr algn="ctr" rtl="0">
                        <a:lnSpc>
                          <a:spcPct val="100000"/>
                        </a:lnSpc>
                      </a:pPr>
                      <a:r>
                        <a:rPr lang="fr-FR" sz="90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fr-FR" sz="900">
                          <a:solidFill>
                            <a:schemeClr val="tx1"/>
                          </a:solidFill>
                          <a:latin typeface="Century Gothic" panose="020B0502020202020204" pitchFamily="34" charset="0"/>
                        </a:rPr>
                        <a:t>DURÉE </a:t>
                      </a:r>
                    </a:p>
                    <a:p>
                      <a:pPr rtl="0">
                        <a:lnSpc>
                          <a:spcPct val="100000"/>
                        </a:lnSpc>
                      </a:pPr>
                      <a:r>
                        <a:rPr lang="fr-FR" sz="900" b="0">
                          <a:solidFill>
                            <a:schemeClr val="tx1"/>
                          </a:solidFill>
                          <a:latin typeface="Century Gothic" panose="020B0502020202020204" pitchFamily="34" charset="0"/>
                        </a:rPr>
                        <a:t>en jours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rtl="0">
                        <a:lnSpc>
                          <a:spcPct val="100000"/>
                        </a:lnSpc>
                      </a:pPr>
                      <a:r>
                        <a:rPr lang="fr-FR" sz="1000">
                          <a:solidFill>
                            <a:schemeClr val="tx1"/>
                          </a:solidFill>
                          <a:latin typeface="Century Gothic" panose="020B0502020202020204" pitchFamily="34" charset="0"/>
                        </a:rPr>
                        <a:t>SEMAINES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0">
                        <a:lnSpc>
                          <a:spcPct val="100000"/>
                        </a:lnSpc>
                      </a:pPr>
                      <a:r>
                        <a:rPr lang="fr-FR" sz="100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rtl="0">
                        <a:lnSpc>
                          <a:spcPct val="100000"/>
                        </a:lnSpc>
                      </a:pPr>
                      <a:r>
                        <a:rPr lang="fr-FR" sz="100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Recherche et analyse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01/10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24/10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rtl="0">
                        <a:lnSpc>
                          <a:spcPct val="100000"/>
                        </a:lnSpc>
                      </a:pPr>
                      <a:r>
                        <a:rPr lang="fr-FR" sz="100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Exigences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rtl="0">
                        <a:lnSpc>
                          <a:spcPct val="100000"/>
                        </a:lnSpc>
                      </a:pPr>
                      <a:r>
                        <a:rPr lang="fr-FR" sz="100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Conception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01/11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13/11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rtl="0">
                        <a:lnSpc>
                          <a:spcPct val="100000"/>
                        </a:lnSpc>
                      </a:pPr>
                      <a:r>
                        <a:rPr lang="fr-FR" sz="100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Révision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13/11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15/11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rtl="0">
                        <a:lnSpc>
                          <a:spcPct val="100000"/>
                        </a:lnSpc>
                      </a:pPr>
                      <a:r>
                        <a:rPr lang="fr-FR" sz="100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Développement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rtl="0">
                        <a:lnSpc>
                          <a:spcPct val="100000"/>
                        </a:lnSpc>
                      </a:pPr>
                      <a:r>
                        <a:rPr lang="fr-FR" sz="100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22/12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rtl="0">
                        <a:lnSpc>
                          <a:spcPct val="100000"/>
                        </a:lnSpc>
                      </a:pPr>
                      <a:r>
                        <a:rPr lang="fr-FR" sz="100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15/12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rtl="0">
                        <a:lnSpc>
                          <a:spcPct val="100000"/>
                        </a:lnSpc>
                      </a:pPr>
                      <a:r>
                        <a:rPr lang="fr-FR" sz="100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Assistance technique / </a:t>
                      </a:r>
                    </a:p>
                    <a:p>
                      <a:pPr rtl="0">
                        <a:lnSpc>
                          <a:spcPct val="100000"/>
                        </a:lnSpc>
                      </a:pPr>
                      <a:r>
                        <a:rPr lang="fr-FR" sz="1000">
                          <a:solidFill>
                            <a:schemeClr val="tx1"/>
                          </a:solidFill>
                          <a:latin typeface="Century Gothic" panose="020B0502020202020204" pitchFamily="34" charset="0"/>
                        </a:rPr>
                        <a:t>Formation à la vente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27/12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30/12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rtl="0">
                        <a:lnSpc>
                          <a:spcPct val="100000"/>
                        </a:lnSpc>
                      </a:pPr>
                      <a:r>
                        <a:rPr lang="fr-FR" sz="100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02/01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02/01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00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DIAGRAMME DE GANTT AVEC INTERDÉPENDANCES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172746864"/>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479703">
                  <a:extLst>
                    <a:ext uri="{9D8B030D-6E8A-4147-A177-3AD203B41FA5}">
                      <a16:colId xmlns:a16="http://schemas.microsoft.com/office/drawing/2014/main" val="1672129667"/>
                    </a:ext>
                  </a:extLst>
                </a:gridCol>
                <a:gridCol w="1675601">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rtl="0">
                        <a:lnSpc>
                          <a:spcPct val="100000"/>
                        </a:lnSpc>
                      </a:pPr>
                      <a:r>
                        <a:rPr lang="fr-FR" sz="900">
                          <a:solidFill>
                            <a:schemeClr val="tx1"/>
                          </a:solidFill>
                          <a:latin typeface="Century Gothic" panose="020B0502020202020204" pitchFamily="34" charset="0"/>
                        </a:rPr>
                        <a:t>ID DE TÂCHE</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fr-FR" sz="900">
                          <a:solidFill>
                            <a:schemeClr val="tx1"/>
                          </a:solidFill>
                          <a:latin typeface="Century Gothic" panose="020B0502020202020204" pitchFamily="34" charset="0"/>
                        </a:rPr>
                        <a:t>NOM DE LA TÂCHE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fr-FR" sz="900">
                          <a:solidFill>
                            <a:schemeClr val="tx1"/>
                          </a:solidFill>
                          <a:latin typeface="Century Gothic" panose="020B0502020202020204" pitchFamily="34" charset="0"/>
                        </a:rPr>
                        <a:t>DATE DE DÉBUT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fr-FR" sz="900">
                          <a:solidFill>
                            <a:schemeClr val="tx1"/>
                          </a:solidFill>
                          <a:latin typeface="Century Gothic" panose="020B0502020202020204" pitchFamily="34" charset="0"/>
                        </a:rPr>
                        <a:t>FIN </a:t>
                      </a:r>
                    </a:p>
                    <a:p>
                      <a:pPr algn="ctr" rtl="0">
                        <a:lnSpc>
                          <a:spcPct val="100000"/>
                        </a:lnSpc>
                      </a:pPr>
                      <a:r>
                        <a:rPr lang="fr-FR" sz="90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fr-FR" sz="900">
                          <a:solidFill>
                            <a:schemeClr val="tx1"/>
                          </a:solidFill>
                          <a:latin typeface="Century Gothic" panose="020B0502020202020204" pitchFamily="34" charset="0"/>
                        </a:rPr>
                        <a:t>DURÉE </a:t>
                      </a:r>
                    </a:p>
                    <a:p>
                      <a:pPr rtl="0">
                        <a:lnSpc>
                          <a:spcPct val="100000"/>
                        </a:lnSpc>
                      </a:pPr>
                      <a:r>
                        <a:rPr lang="fr-FR" sz="900" b="0">
                          <a:solidFill>
                            <a:schemeClr val="tx1"/>
                          </a:solidFill>
                          <a:latin typeface="Century Gothic" panose="020B0502020202020204" pitchFamily="34" charset="0"/>
                        </a:rPr>
                        <a:t>en jours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rtl="0">
                        <a:lnSpc>
                          <a:spcPct val="100000"/>
                        </a:lnSpc>
                      </a:pPr>
                      <a:r>
                        <a:rPr lang="fr-FR" sz="1000">
                          <a:solidFill>
                            <a:schemeClr val="tx1"/>
                          </a:solidFill>
                          <a:latin typeface="Century Gothic" panose="020B0502020202020204" pitchFamily="34" charset="0"/>
                        </a:rPr>
                        <a:t>SEMAINES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0">
                        <a:lnSpc>
                          <a:spcPct val="100000"/>
                        </a:lnSpc>
                      </a:pPr>
                      <a:r>
                        <a:rPr lang="fr-FR" sz="100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00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rtl="0">
                        <a:lnSpc>
                          <a:spcPct val="100000"/>
                        </a:lnSpc>
                      </a:pPr>
                      <a:r>
                        <a:rPr lang="fr-FR" sz="100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rtl="0">
                        <a:lnSpc>
                          <a:spcPct val="100000"/>
                        </a:lnSpc>
                      </a:pPr>
                      <a:r>
                        <a:rPr lang="fr-FR" sz="100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rtl="0">
                        <a:lnSpc>
                          <a:spcPct val="100000"/>
                        </a:lnSpc>
                      </a:pPr>
                      <a:r>
                        <a:rPr lang="fr-FR" sz="100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rtl="0">
                        <a:lnSpc>
                          <a:spcPct val="100000"/>
                        </a:lnSpc>
                      </a:pPr>
                      <a:r>
                        <a:rPr lang="fr-FR" sz="100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rtl="0">
                        <a:lnSpc>
                          <a:spcPct val="100000"/>
                        </a:lnSpc>
                      </a:pPr>
                      <a:r>
                        <a:rPr lang="fr-FR" sz="100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rtl="0">
                        <a:lnSpc>
                          <a:spcPct val="100000"/>
                        </a:lnSpc>
                      </a:pPr>
                      <a:r>
                        <a:rPr lang="fr-FR" sz="100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rtl="0">
                        <a:lnSpc>
                          <a:spcPct val="100000"/>
                        </a:lnSpc>
                      </a:pPr>
                      <a:r>
                        <a:rPr lang="fr-FR" sz="100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rtl="0">
                        <a:lnSpc>
                          <a:spcPct val="100000"/>
                        </a:lnSpc>
                      </a:pPr>
                      <a:r>
                        <a:rPr lang="fr-FR" sz="100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rtl="0">
                        <a:lnSpc>
                          <a:spcPct val="100000"/>
                        </a:lnSpc>
                      </a:pPr>
                      <a:r>
                        <a:rPr lang="fr-FR" sz="100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1</TotalTime>
  <Words>338</Words>
  <Application>Microsoft Office PowerPoint</Application>
  <PresentationFormat>Widescreen</PresentationFormat>
  <Paragraphs>124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3</cp:revision>
  <cp:lastPrinted>2020-08-31T22:23:58Z</cp:lastPrinted>
  <dcterms:created xsi:type="dcterms:W3CDTF">2020-10-13T18:01:47Z</dcterms:created>
  <dcterms:modified xsi:type="dcterms:W3CDTF">2024-03-06T08:02:05Z</dcterms:modified>
</cp:coreProperties>
</file>