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345" r:id="rId2"/>
    <p:sldId id="320" r:id="rId3"/>
    <p:sldId id="348" r:id="rId4"/>
    <p:sldId id="29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D32"/>
    <a:srgbClr val="FC713A"/>
    <a:srgbClr val="387E99"/>
    <a:srgbClr val="89D0C2"/>
    <a:srgbClr val="DE4233"/>
    <a:srgbClr val="F9F9F9"/>
    <a:srgbClr val="51C2F0"/>
    <a:srgbClr val="00E7F2"/>
    <a:srgbClr val="EAEEF3"/>
    <a:srgbClr val="E3EA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38" autoAdjust="0"/>
    <p:restoredTop sz="86447"/>
  </p:normalViewPr>
  <p:slideViewPr>
    <p:cSldViewPr snapToGrid="0" snapToObjects="1">
      <p:cViewPr varScale="1">
        <p:scale>
          <a:sx n="75" d="100"/>
          <a:sy n="75" d="100"/>
        </p:scale>
        <p:origin x="36" y="1616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4.xml"/><Relationship Id="rId2" Type="http://schemas.openxmlformats.org/officeDocument/2006/relationships/slide" Target="slides/slide3.xml"/><Relationship Id="rId1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86668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569063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fr.smartsheet.com/try-it?trp=1091803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C5F649A-21D3-4946-B06E-8A79DDA0D00E}"/>
              </a:ext>
            </a:extLst>
          </p:cNvPr>
          <p:cNvSpPr txBox="1"/>
          <p:nvPr/>
        </p:nvSpPr>
        <p:spPr>
          <a:xfrm>
            <a:off x="880808" y="2135477"/>
            <a:ext cx="62667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3600">
                <a:latin typeface="Century Gothic" panose="020B0502020202020204" pitchFamily="34" charset="0"/>
              </a:rPr>
              <a:t>Remarques sur l’utilisation de ce modèle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D229698-1152-43F9-BE56-3EBDC68FD012}"/>
              </a:ext>
            </a:extLst>
          </p:cNvPr>
          <p:cNvSpPr txBox="1"/>
          <p:nvPr/>
        </p:nvSpPr>
        <p:spPr>
          <a:xfrm>
            <a:off x="880808" y="3526114"/>
            <a:ext cx="5963051" cy="3031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spcAft>
                <a:spcPts val="600"/>
              </a:spcAft>
            </a:pPr>
            <a:r>
              <a:rPr lang="fr-FR" sz="1600" dirty="0">
                <a:latin typeface="Century Gothic" panose="020B0502020202020204" pitchFamily="34" charset="0"/>
              </a:rPr>
              <a:t>Renseignez le nom des tâches ainsi que leurs heures de début et de fin dans la zone du diagramme. </a:t>
            </a:r>
          </a:p>
          <a:p>
            <a:endParaRPr lang="en-US" sz="1600" dirty="0">
              <a:latin typeface="Century Gothic" panose="020B0502020202020204" pitchFamily="34" charset="0"/>
            </a:endParaRPr>
          </a:p>
          <a:p>
            <a:pPr rtl="0">
              <a:spcAft>
                <a:spcPts val="600"/>
              </a:spcAft>
            </a:pPr>
            <a:r>
              <a:rPr lang="fr-FR" sz="1600" dirty="0">
                <a:latin typeface="Century Gothic" panose="020B0502020202020204" pitchFamily="34" charset="0"/>
              </a:rPr>
              <a:t>Ajustez les barres pour chaque tâche afin de représenter sa durée.  Incluez des remarques et des informations supplémentaires sur les tâches dans chaque barre ou dans la zone du graphique. </a:t>
            </a:r>
          </a:p>
          <a:p>
            <a:pPr>
              <a:spcAft>
                <a:spcPts val="600"/>
              </a:spcAft>
            </a:pPr>
            <a:endParaRPr lang="en-US" sz="1600" dirty="0">
              <a:latin typeface="Century Gothic" panose="020B0502020202020204" pitchFamily="34" charset="0"/>
            </a:endParaRPr>
          </a:p>
          <a:p>
            <a:pPr rtl="0">
              <a:spcAft>
                <a:spcPts val="600"/>
              </a:spcAft>
            </a:pPr>
            <a:r>
              <a:rPr lang="fr-FR" sz="1600" dirty="0">
                <a:latin typeface="Century Gothic" panose="020B0502020202020204" pitchFamily="34" charset="0"/>
              </a:rPr>
              <a:t>La touche de couleur située sous le diagramme peut être utilisée pour faire la distinction entre les propriétaires et les types d’activités. </a:t>
            </a:r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D7F7C8EC-ED2B-B949-A541-63F70BC666B6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</p:grpSpPr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E6E602D8-F760-DF41-A042-4E9312ECA237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94C1830B-F673-5C4D-A41E-73B264FFA0FA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Triangle 39">
              <a:extLst>
                <a:ext uri="{FF2B5EF4-FFF2-40B4-BE49-F238E27FC236}">
                  <a16:creationId xmlns:a16="http://schemas.microsoft.com/office/drawing/2014/main" id="{0138B3C3-DCBC-554F-80E8-C536867E9D83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Triangle 40">
              <a:extLst>
                <a:ext uri="{FF2B5EF4-FFF2-40B4-BE49-F238E27FC236}">
                  <a16:creationId xmlns:a16="http://schemas.microsoft.com/office/drawing/2014/main" id="{00E7AB9E-C70E-4643-9CF4-14B9DBB9726A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Triangle 41">
              <a:extLst>
                <a:ext uri="{FF2B5EF4-FFF2-40B4-BE49-F238E27FC236}">
                  <a16:creationId xmlns:a16="http://schemas.microsoft.com/office/drawing/2014/main" id="{F8B7F251-44DE-3441-A174-00EE573C8640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Triangle 42">
              <a:extLst>
                <a:ext uri="{FF2B5EF4-FFF2-40B4-BE49-F238E27FC236}">
                  <a16:creationId xmlns:a16="http://schemas.microsoft.com/office/drawing/2014/main" id="{F5839A51-5A39-3D46-9345-7F6E11F7AE3E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Triangle 43">
              <a:extLst>
                <a:ext uri="{FF2B5EF4-FFF2-40B4-BE49-F238E27FC236}">
                  <a16:creationId xmlns:a16="http://schemas.microsoft.com/office/drawing/2014/main" id="{58136418-34E8-B247-836A-152A294654E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adFill>
              <a:gsLst>
                <a:gs pos="82000">
                  <a:schemeClr val="tx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Triangle 44">
              <a:extLst>
                <a:ext uri="{FF2B5EF4-FFF2-40B4-BE49-F238E27FC236}">
                  <a16:creationId xmlns:a16="http://schemas.microsoft.com/office/drawing/2014/main" id="{34FE18B5-F9A5-3D40-ACC0-6B6A68C72E49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Triangle 45">
              <a:extLst>
                <a:ext uri="{FF2B5EF4-FFF2-40B4-BE49-F238E27FC236}">
                  <a16:creationId xmlns:a16="http://schemas.microsoft.com/office/drawing/2014/main" id="{B7B3D5D1-3822-0B4D-B163-AF44A4C9EBCB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Triangle 46">
              <a:extLst>
                <a:ext uri="{FF2B5EF4-FFF2-40B4-BE49-F238E27FC236}">
                  <a16:creationId xmlns:a16="http://schemas.microsoft.com/office/drawing/2014/main" id="{3622D9C8-9B35-504C-9930-EADF0A6FE121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Triangle 47">
              <a:extLst>
                <a:ext uri="{FF2B5EF4-FFF2-40B4-BE49-F238E27FC236}">
                  <a16:creationId xmlns:a16="http://schemas.microsoft.com/office/drawing/2014/main" id="{8FB73460-F7B7-0F4D-AC00-FB39E4220308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adFill>
              <a:gsLst>
                <a:gs pos="82000">
                  <a:srgbClr val="F0A62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Triangle 48">
              <a:extLst>
                <a:ext uri="{FF2B5EF4-FFF2-40B4-BE49-F238E27FC236}">
                  <a16:creationId xmlns:a16="http://schemas.microsoft.com/office/drawing/2014/main" id="{C90C3849-141E-604A-A3F6-D1733FF0541F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Triangle 49">
              <a:extLst>
                <a:ext uri="{FF2B5EF4-FFF2-40B4-BE49-F238E27FC236}">
                  <a16:creationId xmlns:a16="http://schemas.microsoft.com/office/drawing/2014/main" id="{9B2137C1-B295-CC4C-AB71-24F69B0115C3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rgbClr val="92D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Triangle 50">
              <a:extLst>
                <a:ext uri="{FF2B5EF4-FFF2-40B4-BE49-F238E27FC236}">
                  <a16:creationId xmlns:a16="http://schemas.microsoft.com/office/drawing/2014/main" id="{698A1386-A455-0D43-8AAF-0789E778B2C8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Triangle 51">
              <a:extLst>
                <a:ext uri="{FF2B5EF4-FFF2-40B4-BE49-F238E27FC236}">
                  <a16:creationId xmlns:a16="http://schemas.microsoft.com/office/drawing/2014/main" id="{9BDA921D-9CA8-E04E-806F-450E1B28A97E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Triangle 52">
              <a:extLst>
                <a:ext uri="{FF2B5EF4-FFF2-40B4-BE49-F238E27FC236}">
                  <a16:creationId xmlns:a16="http://schemas.microsoft.com/office/drawing/2014/main" id="{BE1646B1-714E-5648-A575-09088BA055EB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Triangle 53">
              <a:extLst>
                <a:ext uri="{FF2B5EF4-FFF2-40B4-BE49-F238E27FC236}">
                  <a16:creationId xmlns:a16="http://schemas.microsoft.com/office/drawing/2014/main" id="{62149B97-4C44-BC45-9D6F-D1D5FABC3F43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Triangle 54">
              <a:extLst>
                <a:ext uri="{FF2B5EF4-FFF2-40B4-BE49-F238E27FC236}">
                  <a16:creationId xmlns:a16="http://schemas.microsoft.com/office/drawing/2014/main" id="{64ECBC73-824F-FD49-998C-F04D37EA2CD8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Triangle 55">
              <a:extLst>
                <a:ext uri="{FF2B5EF4-FFF2-40B4-BE49-F238E27FC236}">
                  <a16:creationId xmlns:a16="http://schemas.microsoft.com/office/drawing/2014/main" id="{93C78C48-A7AD-6E44-8747-216D734987CC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Triangle 56">
              <a:extLst>
                <a:ext uri="{FF2B5EF4-FFF2-40B4-BE49-F238E27FC236}">
                  <a16:creationId xmlns:a16="http://schemas.microsoft.com/office/drawing/2014/main" id="{85366D21-3641-0645-A356-7381BF76DA84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Triangle 57">
              <a:extLst>
                <a:ext uri="{FF2B5EF4-FFF2-40B4-BE49-F238E27FC236}">
                  <a16:creationId xmlns:a16="http://schemas.microsoft.com/office/drawing/2014/main" id="{A0370E60-D0DA-F441-B82D-26EDF95ABBF8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Triangle 58">
              <a:extLst>
                <a:ext uri="{FF2B5EF4-FFF2-40B4-BE49-F238E27FC236}">
                  <a16:creationId xmlns:a16="http://schemas.microsoft.com/office/drawing/2014/main" id="{0DE66A53-CAAF-BA4C-B531-CF2495CAE8A4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Triangle 59">
              <a:extLst>
                <a:ext uri="{FF2B5EF4-FFF2-40B4-BE49-F238E27FC236}">
                  <a16:creationId xmlns:a16="http://schemas.microsoft.com/office/drawing/2014/main" id="{2F5DDB50-3310-0C4B-A1D5-A7FB45F55483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Triangle 60">
              <a:extLst>
                <a:ext uri="{FF2B5EF4-FFF2-40B4-BE49-F238E27FC236}">
                  <a16:creationId xmlns:a16="http://schemas.microsoft.com/office/drawing/2014/main" id="{D4B8C50A-66D8-1743-8738-2A9BF2BE5F66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Triangle 61">
              <a:extLst>
                <a:ext uri="{FF2B5EF4-FFF2-40B4-BE49-F238E27FC236}">
                  <a16:creationId xmlns:a16="http://schemas.microsoft.com/office/drawing/2014/main" id="{4F9B99A0-C911-0145-966C-8FF0E418F36E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Triangle 62">
              <a:extLst>
                <a:ext uri="{FF2B5EF4-FFF2-40B4-BE49-F238E27FC236}">
                  <a16:creationId xmlns:a16="http://schemas.microsoft.com/office/drawing/2014/main" id="{0697A30B-2586-DC4D-B8DF-1A0A400A1926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Triangle 63">
              <a:extLst>
                <a:ext uri="{FF2B5EF4-FFF2-40B4-BE49-F238E27FC236}">
                  <a16:creationId xmlns:a16="http://schemas.microsoft.com/office/drawing/2014/main" id="{24366BEE-7D91-D647-A36B-434A86F3763B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" name="Picture 3">
            <a:hlinkClick r:id="rId2"/>
            <a:extLst>
              <a:ext uri="{FF2B5EF4-FFF2-40B4-BE49-F238E27FC236}">
                <a16:creationId xmlns:a16="http://schemas.microsoft.com/office/drawing/2014/main" id="{4AEB8225-3AA8-AF48-AD51-3F5F53316D6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8891819" y="307317"/>
            <a:ext cx="2660120" cy="507585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409776" y="353237"/>
            <a:ext cx="73099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2400" b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MODÈLE DE DIAGRAMME DE GANTT POUR CALENDRIER HORAIRE</a:t>
            </a:r>
          </a:p>
        </p:txBody>
      </p:sp>
    </p:spTree>
    <p:extLst>
      <p:ext uri="{BB962C8B-B14F-4D97-AF65-F5344CB8AC3E}">
        <p14:creationId xmlns:p14="http://schemas.microsoft.com/office/powerpoint/2010/main" val="2426914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8E1B7E48-4A02-444F-963A-D6DBBEE435A3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  <a:solidFill>
            <a:schemeClr val="bg1">
              <a:alpha val="30000"/>
            </a:schemeClr>
          </a:solidFill>
        </p:grpSpPr>
        <p:sp>
          <p:nvSpPr>
            <p:cNvPr id="8" name="Triangle 7">
              <a:extLst>
                <a:ext uri="{FF2B5EF4-FFF2-40B4-BE49-F238E27FC236}">
                  <a16:creationId xmlns:a16="http://schemas.microsoft.com/office/drawing/2014/main" id="{C1F95B41-1F70-5541-A0B1-E31F6CB382D1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D3145F68-25BF-6F45-9133-78D5A5614430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riangle 14">
              <a:extLst>
                <a:ext uri="{FF2B5EF4-FFF2-40B4-BE49-F238E27FC236}">
                  <a16:creationId xmlns:a16="http://schemas.microsoft.com/office/drawing/2014/main" id="{32661B42-CFB6-BF43-BDC1-243E3C22207A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riangle 15">
              <a:extLst>
                <a:ext uri="{FF2B5EF4-FFF2-40B4-BE49-F238E27FC236}">
                  <a16:creationId xmlns:a16="http://schemas.microsoft.com/office/drawing/2014/main" id="{309A7C49-973C-FD42-AB70-5B57BBDB1D85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riangle 16">
              <a:extLst>
                <a:ext uri="{FF2B5EF4-FFF2-40B4-BE49-F238E27FC236}">
                  <a16:creationId xmlns:a16="http://schemas.microsoft.com/office/drawing/2014/main" id="{A49B51FE-E6AA-5A45-BD6C-DA4BF7C9EC64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riangle 17">
              <a:extLst>
                <a:ext uri="{FF2B5EF4-FFF2-40B4-BE49-F238E27FC236}">
                  <a16:creationId xmlns:a16="http://schemas.microsoft.com/office/drawing/2014/main" id="{DCC5E1A3-499A-4A42-912A-329D6FA81565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riangle 18">
              <a:extLst>
                <a:ext uri="{FF2B5EF4-FFF2-40B4-BE49-F238E27FC236}">
                  <a16:creationId xmlns:a16="http://schemas.microsoft.com/office/drawing/2014/main" id="{7478C905-13B8-3549-A925-632AF93DA52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EBBDD6DB-9153-F84A-8A6D-72FB50473A0B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0F2B7324-B883-D04D-AA46-6BD0AF8386FA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riangle 21">
              <a:extLst>
                <a:ext uri="{FF2B5EF4-FFF2-40B4-BE49-F238E27FC236}">
                  <a16:creationId xmlns:a16="http://schemas.microsoft.com/office/drawing/2014/main" id="{E2E2A6B5-3297-124A-A02B-7888670A8E19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56579292-2F63-8344-B4D4-B3104A9FF118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7246C88E-4533-0C4B-B184-73C1B498B8FC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03EC3B23-B8B6-1B4A-9899-999384E3DFAC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3680E3CF-DB8A-9047-B4CD-2F5BA9988567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F70F9821-7B32-5942-B3E7-D8C865439557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17F49CF0-4F75-364D-B8B3-83A0B12E6A7E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7448E9F5-8215-3D44-85D0-A590CF9868BA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90090464-F536-8E4A-BD6E-7EB365238ABE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AA7D07E8-B811-E14D-8E65-1E5D7F4AE6EB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Triangle 31">
              <a:extLst>
                <a:ext uri="{FF2B5EF4-FFF2-40B4-BE49-F238E27FC236}">
                  <a16:creationId xmlns:a16="http://schemas.microsoft.com/office/drawing/2014/main" id="{A48947FF-57CA-D249-96E7-117F9769097F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F04D09A2-2F95-5241-9100-2219D93B2329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1BDF32AB-DA0A-0D43-859F-2CD7DBE58638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riangle 34">
              <a:extLst>
                <a:ext uri="{FF2B5EF4-FFF2-40B4-BE49-F238E27FC236}">
                  <a16:creationId xmlns:a16="http://schemas.microsoft.com/office/drawing/2014/main" id="{E533EC0E-E681-8649-8038-EE2C8D3B5CE1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A5A29F83-7BB5-764B-95A1-F84D70156B63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Triangle 36">
              <a:extLst>
                <a:ext uri="{FF2B5EF4-FFF2-40B4-BE49-F238E27FC236}">
                  <a16:creationId xmlns:a16="http://schemas.microsoft.com/office/drawing/2014/main" id="{EDC38598-9CCC-964F-BB5E-C1A27ACDCC44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B7E5DB76-E9E8-AD4D-8A0B-33AC626B474D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9474D31C-5D26-2048-8B9C-61EF38B28DBD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1" name="Rectangle 7">
            <a:extLst>
              <a:ext uri="{FF2B5EF4-FFF2-40B4-BE49-F238E27FC236}">
                <a16:creationId xmlns:a16="http://schemas.microsoft.com/office/drawing/2014/main" id="{2A08EE07-4D3C-C74D-AA27-8BAD402EB88E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3" name="Parallelogram 12">
            <a:extLst>
              <a:ext uri="{FF2B5EF4-FFF2-40B4-BE49-F238E27FC236}">
                <a16:creationId xmlns:a16="http://schemas.microsoft.com/office/drawing/2014/main" id="{72214739-7D95-4444-9FE6-D496832163F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6EEB223-E166-A54F-887F-3F76EDC4E433}"/>
              </a:ext>
            </a:extLst>
          </p:cNvPr>
          <p:cNvSpPr txBox="1"/>
          <p:nvPr/>
        </p:nvSpPr>
        <p:spPr>
          <a:xfrm>
            <a:off x="4800046" y="6477000"/>
            <a:ext cx="683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>
                <a:solidFill>
                  <a:schemeClr val="bg1"/>
                </a:solidFill>
                <a:latin typeface="Century Gothic" panose="020B0502020202020204" pitchFamily="34" charset="0"/>
              </a:rPr>
              <a:t>MODÈLE DE DIAGRAMME DE GANTT POUR CALENDRIER HORAIRE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37355569-728A-7144-B0C9-4D9511C7D2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8834370"/>
              </p:ext>
            </p:extLst>
          </p:nvPr>
        </p:nvGraphicFramePr>
        <p:xfrm>
          <a:off x="327121" y="451660"/>
          <a:ext cx="11598191" cy="48616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5495">
                  <a:extLst>
                    <a:ext uri="{9D8B030D-6E8A-4147-A177-3AD203B41FA5}">
                      <a16:colId xmlns:a16="http://schemas.microsoft.com/office/drawing/2014/main" val="602210714"/>
                    </a:ext>
                  </a:extLst>
                </a:gridCol>
                <a:gridCol w="608676">
                  <a:extLst>
                    <a:ext uri="{9D8B030D-6E8A-4147-A177-3AD203B41FA5}">
                      <a16:colId xmlns:a16="http://schemas.microsoft.com/office/drawing/2014/main" val="4079889448"/>
                    </a:ext>
                  </a:extLst>
                </a:gridCol>
                <a:gridCol w="608676">
                  <a:extLst>
                    <a:ext uri="{9D8B030D-6E8A-4147-A177-3AD203B41FA5}">
                      <a16:colId xmlns:a16="http://schemas.microsoft.com/office/drawing/2014/main" val="1024581539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745651107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1097246846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4157423637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804910827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178224368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889277546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2497743555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2227743978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740546921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3234390225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3610837594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3839570682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2755832980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767734665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3068810418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2650442724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4191612717"/>
                    </a:ext>
                  </a:extLst>
                </a:gridCol>
              </a:tblGrid>
              <a:tr h="228515">
                <a:tc>
                  <a:txBody>
                    <a:bodyPr/>
                    <a:lstStyle/>
                    <a:p>
                      <a:pPr rtl="0"/>
                      <a:r>
                        <a:rPr lang="fr-FR" sz="9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ACTIVITÉS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fr-FR" sz="9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DÉBUT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fr-FR" sz="9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FIN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fr-FR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7 </a:t>
                      </a:r>
                      <a:r>
                        <a:rPr lang="fr-FR" sz="7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fr-FR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8 </a:t>
                      </a:r>
                      <a:r>
                        <a:rPr lang="fr-FR" sz="7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fr-FR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9 </a:t>
                      </a:r>
                      <a:r>
                        <a:rPr lang="fr-FR" sz="7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fr-FR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  <a:r>
                        <a:rPr lang="fr-FR" sz="7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fr-FR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11 </a:t>
                      </a:r>
                      <a:r>
                        <a:rPr lang="fr-FR" sz="7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fr-FR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12</a:t>
                      </a:r>
                      <a:r>
                        <a:rPr lang="fr-FR" sz="7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fr-FR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13 </a:t>
                      </a:r>
                      <a:r>
                        <a:rPr lang="fr-FR" sz="7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fr-FR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14 </a:t>
                      </a:r>
                      <a:r>
                        <a:rPr lang="fr-FR" sz="7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fr-FR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15 </a:t>
                      </a:r>
                      <a:r>
                        <a:rPr lang="fr-FR" sz="7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fr-FR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16 </a:t>
                      </a:r>
                      <a:r>
                        <a:rPr lang="fr-FR" sz="7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fr-FR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17 </a:t>
                      </a:r>
                      <a:r>
                        <a:rPr lang="fr-FR" sz="7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fr-FR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18 </a:t>
                      </a:r>
                      <a:r>
                        <a:rPr lang="fr-FR" sz="7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fr-FR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19 </a:t>
                      </a:r>
                      <a:r>
                        <a:rPr lang="fr-FR" sz="7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fr-FR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20 </a:t>
                      </a:r>
                      <a:r>
                        <a:rPr lang="fr-FR" sz="7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fr-FR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21 </a:t>
                      </a:r>
                      <a:r>
                        <a:rPr lang="fr-FR" sz="7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fr-FR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22</a:t>
                      </a:r>
                      <a:r>
                        <a:rPr lang="fr-FR" sz="7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23</a:t>
                      </a:r>
                      <a:r>
                        <a:rPr lang="fr-FR" sz="7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611726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fr-FR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Activité 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fr-FR" sz="9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 h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fr-FR" sz="9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9 h 15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858687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fr-FR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Activité 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fr-FR" sz="9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9 h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fr-FR" sz="9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14 h 30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816345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kumimoji="0" lang="fr-FR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Activité 3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fr-FR" sz="9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9 h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fr-FR" sz="9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12 h 30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02013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kumimoji="0" lang="fr-FR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Activité 4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fr-FR" sz="9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11 h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fr-FR" sz="9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12 h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537522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kumimoji="0" lang="fr-FR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Activité 5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fr-FR" sz="9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13 h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fr-FR" sz="9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13 h 20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141191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kumimoji="0" lang="fr-FR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Activité 6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fr-FR" sz="9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11 h 45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fr-FR" sz="9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13 h 30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561401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kumimoji="0" lang="fr-FR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Activité 7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fr-FR" sz="9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12 h 20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fr-FR" sz="9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14 h 20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209273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kumimoji="0" lang="fr-FR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Activité 8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fr-FR" sz="9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14 h 00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fr-FR" sz="9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15 h 10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668724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kumimoji="0" lang="fr-FR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Activité 9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fr-FR" sz="9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15 h 30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fr-FR" sz="9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 h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392616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kumimoji="0" lang="fr-FR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Activité 10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fr-FR" sz="9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15 h 45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fr-FR" sz="9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18 h 30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260576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kumimoji="0" lang="fr-FR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Activité 11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fr-FR" sz="9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16 h 15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fr-FR" sz="9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17 h 30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946280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Activité 12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fr-FR" sz="9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17 h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fr-FR" sz="9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18 h 15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369785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Activité 13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17 h 45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19 h 45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9984988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Activité 14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19 h 20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 h 50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128129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Activité 15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 h 30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22 h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339753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Activité 16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21 h 30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22 h 45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2735880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CDADEC37-AD62-194B-8324-91DAEC6F3A34}"/>
              </a:ext>
            </a:extLst>
          </p:cNvPr>
          <p:cNvSpPr/>
          <p:nvPr/>
        </p:nvSpPr>
        <p:spPr>
          <a:xfrm>
            <a:off x="4815036" y="1028479"/>
            <a:ext cx="1417320" cy="182880"/>
          </a:xfrm>
          <a:prstGeom prst="rect">
            <a:avLst/>
          </a:prstGeom>
          <a:solidFill>
            <a:srgbClr val="00BD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120421-B160-AC44-999E-CFB0721F467F}"/>
              </a:ext>
            </a:extLst>
          </p:cNvPr>
          <p:cNvSpPr/>
          <p:nvPr/>
        </p:nvSpPr>
        <p:spPr>
          <a:xfrm>
            <a:off x="7170624" y="2758843"/>
            <a:ext cx="548640" cy="182880"/>
          </a:xfrm>
          <a:prstGeom prst="rect">
            <a:avLst/>
          </a:prstGeom>
          <a:solidFill>
            <a:srgbClr val="89D0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DA04FFA-D9F8-5249-A153-D5EAF58B72FE}"/>
              </a:ext>
            </a:extLst>
          </p:cNvPr>
          <p:cNvSpPr/>
          <p:nvPr/>
        </p:nvSpPr>
        <p:spPr>
          <a:xfrm>
            <a:off x="6415594" y="2469108"/>
            <a:ext cx="927694" cy="18288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7FE24B6B-A6AC-0A4E-A8D3-E4E3AAED67B1}"/>
              </a:ext>
            </a:extLst>
          </p:cNvPr>
          <p:cNvSpPr/>
          <p:nvPr/>
        </p:nvSpPr>
        <p:spPr>
          <a:xfrm>
            <a:off x="4815036" y="1310168"/>
            <a:ext cx="1645920" cy="18288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DF46762-DE84-6D48-99D5-CB3DE0793AB2}"/>
              </a:ext>
            </a:extLst>
          </p:cNvPr>
          <p:cNvSpPr/>
          <p:nvPr/>
        </p:nvSpPr>
        <p:spPr>
          <a:xfrm>
            <a:off x="8614855" y="3917783"/>
            <a:ext cx="548640" cy="18288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C327E30-6FC2-774C-84E7-84122B7DDF00}"/>
              </a:ext>
            </a:extLst>
          </p:cNvPr>
          <p:cNvSpPr/>
          <p:nvPr/>
        </p:nvSpPr>
        <p:spPr>
          <a:xfrm>
            <a:off x="6707482" y="1889638"/>
            <a:ext cx="182880" cy="182880"/>
          </a:xfrm>
          <a:prstGeom prst="rect">
            <a:avLst/>
          </a:prstGeom>
          <a:solidFill>
            <a:srgbClr val="DE42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C6B6796C-A823-9B45-9C7B-E649DE201818}"/>
              </a:ext>
            </a:extLst>
          </p:cNvPr>
          <p:cNvSpPr/>
          <p:nvPr/>
        </p:nvSpPr>
        <p:spPr>
          <a:xfrm>
            <a:off x="6107632" y="2179373"/>
            <a:ext cx="850392" cy="182880"/>
          </a:xfrm>
          <a:prstGeom prst="rect">
            <a:avLst/>
          </a:prstGeom>
          <a:solidFill>
            <a:srgbClr val="89D0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7" name="Diamond 46">
            <a:extLst>
              <a:ext uri="{FF2B5EF4-FFF2-40B4-BE49-F238E27FC236}">
                <a16:creationId xmlns:a16="http://schemas.microsoft.com/office/drawing/2014/main" id="{099497A0-BE95-9946-9188-270533876201}"/>
              </a:ext>
            </a:extLst>
          </p:cNvPr>
          <p:cNvSpPr>
            <a:spLocks/>
          </p:cNvSpPr>
          <p:nvPr/>
        </p:nvSpPr>
        <p:spPr>
          <a:xfrm>
            <a:off x="9117612" y="1013712"/>
            <a:ext cx="182880" cy="182880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43CF4442-3A25-A143-A9BF-AFB5201BA991}"/>
              </a:ext>
            </a:extLst>
          </p:cNvPr>
          <p:cNvSpPr/>
          <p:nvPr/>
        </p:nvSpPr>
        <p:spPr>
          <a:xfrm>
            <a:off x="8254866" y="3628048"/>
            <a:ext cx="548640" cy="18288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1ABC308D-07B1-FD4A-BEED-28B4F3507B29}"/>
              </a:ext>
            </a:extLst>
          </p:cNvPr>
          <p:cNvSpPr/>
          <p:nvPr/>
        </p:nvSpPr>
        <p:spPr>
          <a:xfrm>
            <a:off x="7983956" y="3338313"/>
            <a:ext cx="1371600" cy="182880"/>
          </a:xfrm>
          <a:prstGeom prst="rect">
            <a:avLst/>
          </a:prstGeom>
          <a:solidFill>
            <a:srgbClr val="FC71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5AE4F840-545A-1847-8EAE-616A7CE709A2}"/>
              </a:ext>
            </a:extLst>
          </p:cNvPr>
          <p:cNvSpPr/>
          <p:nvPr/>
        </p:nvSpPr>
        <p:spPr>
          <a:xfrm>
            <a:off x="7883635" y="3055418"/>
            <a:ext cx="731520" cy="182880"/>
          </a:xfrm>
          <a:prstGeom prst="rect">
            <a:avLst/>
          </a:prstGeom>
          <a:solidFill>
            <a:srgbClr val="387E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270384EF-B199-1743-A80E-61F40AE73E6E}"/>
              </a:ext>
            </a:extLst>
          </p:cNvPr>
          <p:cNvSpPr/>
          <p:nvPr/>
        </p:nvSpPr>
        <p:spPr>
          <a:xfrm>
            <a:off x="8974368" y="4207518"/>
            <a:ext cx="914400" cy="182880"/>
          </a:xfrm>
          <a:prstGeom prst="rect">
            <a:avLst/>
          </a:prstGeom>
          <a:solidFill>
            <a:srgbClr val="00BD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70F4C726-C9AB-294E-90BA-AE1E96B6A59D}"/>
              </a:ext>
            </a:extLst>
          </p:cNvPr>
          <p:cNvSpPr/>
          <p:nvPr/>
        </p:nvSpPr>
        <p:spPr>
          <a:xfrm>
            <a:off x="10775572" y="5081805"/>
            <a:ext cx="548640" cy="18288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6ED94480-4265-264B-AFF1-491F84833FFB}"/>
              </a:ext>
            </a:extLst>
          </p:cNvPr>
          <p:cNvSpPr/>
          <p:nvPr/>
        </p:nvSpPr>
        <p:spPr>
          <a:xfrm>
            <a:off x="10242845" y="4786988"/>
            <a:ext cx="731520" cy="18288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D00E212A-2CF7-8F47-B38A-AD77E6B84AA2}"/>
              </a:ext>
            </a:extLst>
          </p:cNvPr>
          <p:cNvSpPr/>
          <p:nvPr/>
        </p:nvSpPr>
        <p:spPr>
          <a:xfrm>
            <a:off x="9695046" y="4497253"/>
            <a:ext cx="731520" cy="18288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428332C4-6B7F-3B45-BC4F-CAAE0FD3C676}"/>
              </a:ext>
            </a:extLst>
          </p:cNvPr>
          <p:cNvSpPr/>
          <p:nvPr/>
        </p:nvSpPr>
        <p:spPr>
          <a:xfrm>
            <a:off x="4338127" y="733431"/>
            <a:ext cx="594360" cy="18288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8" name="Diamond 57">
            <a:extLst>
              <a:ext uri="{FF2B5EF4-FFF2-40B4-BE49-F238E27FC236}">
                <a16:creationId xmlns:a16="http://schemas.microsoft.com/office/drawing/2014/main" id="{46D0B767-26D2-374C-877A-24511D8F270A}"/>
              </a:ext>
            </a:extLst>
          </p:cNvPr>
          <p:cNvSpPr>
            <a:spLocks/>
          </p:cNvSpPr>
          <p:nvPr/>
        </p:nvSpPr>
        <p:spPr>
          <a:xfrm>
            <a:off x="8791885" y="3904795"/>
            <a:ext cx="182880" cy="182880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589B3DFC-87BA-274E-81FE-D792C4A681F8}"/>
              </a:ext>
            </a:extLst>
          </p:cNvPr>
          <p:cNvCxnSpPr>
            <a:cxnSpLocks/>
          </p:cNvCxnSpPr>
          <p:nvPr/>
        </p:nvCxnSpPr>
        <p:spPr>
          <a:xfrm>
            <a:off x="6303364" y="1114434"/>
            <a:ext cx="334620" cy="0"/>
          </a:xfrm>
          <a:prstGeom prst="line">
            <a:avLst/>
          </a:prstGeom>
          <a:ln w="15875">
            <a:solidFill>
              <a:schemeClr val="bg1">
                <a:lumMod val="50000"/>
              </a:schemeClr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2A57F997-52E4-544B-8717-0778C70FF4C3}"/>
              </a:ext>
            </a:extLst>
          </p:cNvPr>
          <p:cNvCxnSpPr>
            <a:cxnSpLocks/>
          </p:cNvCxnSpPr>
          <p:nvPr/>
        </p:nvCxnSpPr>
        <p:spPr>
          <a:xfrm>
            <a:off x="8679097" y="3148179"/>
            <a:ext cx="621395" cy="0"/>
          </a:xfrm>
          <a:prstGeom prst="line">
            <a:avLst/>
          </a:prstGeom>
          <a:ln w="15875">
            <a:solidFill>
              <a:schemeClr val="bg1">
                <a:lumMod val="50000"/>
              </a:schemeClr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ectangle 75">
            <a:extLst>
              <a:ext uri="{FF2B5EF4-FFF2-40B4-BE49-F238E27FC236}">
                <a16:creationId xmlns:a16="http://schemas.microsoft.com/office/drawing/2014/main" id="{127B7BAA-4638-534D-81E4-DAEA32B7847C}"/>
              </a:ext>
            </a:extLst>
          </p:cNvPr>
          <p:cNvSpPr/>
          <p:nvPr/>
        </p:nvSpPr>
        <p:spPr>
          <a:xfrm>
            <a:off x="6611062" y="3875343"/>
            <a:ext cx="2002512" cy="274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0"/>
            <a:r>
              <a:rPr lang="fr-FR" sz="900">
                <a:solidFill>
                  <a:schemeClr val="tx1"/>
                </a:solidFill>
                <a:latin typeface="Century Gothic" panose="020B0502020202020204" pitchFamily="34" charset="0"/>
              </a:rPr>
              <a:t>PRÉSENCE OBLIGATOIRE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AA15A34-CCC4-6843-88C2-9548891E47C0}"/>
              </a:ext>
            </a:extLst>
          </p:cNvPr>
          <p:cNvSpPr txBox="1"/>
          <p:nvPr/>
        </p:nvSpPr>
        <p:spPr>
          <a:xfrm>
            <a:off x="8268885" y="86440"/>
            <a:ext cx="3743769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>
                <a:latin typeface="Century Gothic" panose="020B0502020202020204" pitchFamily="34" charset="0"/>
              </a:rPr>
              <a:t>LUNDI 23 SEPTEMBRE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9E9E65E3-9E0E-D147-B0E4-2C3A885C7FBD}"/>
              </a:ext>
            </a:extLst>
          </p:cNvPr>
          <p:cNvSpPr/>
          <p:nvPr/>
        </p:nvSpPr>
        <p:spPr>
          <a:xfrm>
            <a:off x="6705717" y="1028479"/>
            <a:ext cx="729404" cy="182880"/>
          </a:xfrm>
          <a:prstGeom prst="rect">
            <a:avLst/>
          </a:prstGeom>
          <a:solidFill>
            <a:srgbClr val="00BD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AA3CDE0F-1710-0D48-9269-45E92229C55B}"/>
              </a:ext>
            </a:extLst>
          </p:cNvPr>
          <p:cNvCxnSpPr>
            <a:cxnSpLocks/>
          </p:cNvCxnSpPr>
          <p:nvPr/>
        </p:nvCxnSpPr>
        <p:spPr>
          <a:xfrm>
            <a:off x="522957" y="6266054"/>
            <a:ext cx="457200" cy="0"/>
          </a:xfrm>
          <a:prstGeom prst="line">
            <a:avLst/>
          </a:prstGeom>
          <a:ln w="15875">
            <a:solidFill>
              <a:schemeClr val="bg1">
                <a:lumMod val="50000"/>
              </a:schemeClr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>
            <a:extLst>
              <a:ext uri="{FF2B5EF4-FFF2-40B4-BE49-F238E27FC236}">
                <a16:creationId xmlns:a16="http://schemas.microsoft.com/office/drawing/2014/main" id="{DC4907FD-27C5-854B-8786-B91628A0269C}"/>
              </a:ext>
            </a:extLst>
          </p:cNvPr>
          <p:cNvSpPr/>
          <p:nvPr/>
        </p:nvSpPr>
        <p:spPr>
          <a:xfrm>
            <a:off x="504669" y="5478623"/>
            <a:ext cx="274320" cy="2286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E473158A-2F1B-FD4B-A101-2A78F24DCA2A}"/>
              </a:ext>
            </a:extLst>
          </p:cNvPr>
          <p:cNvSpPr/>
          <p:nvPr/>
        </p:nvSpPr>
        <p:spPr>
          <a:xfrm>
            <a:off x="504669" y="5804231"/>
            <a:ext cx="274320" cy="228600"/>
          </a:xfrm>
          <a:prstGeom prst="rect">
            <a:avLst/>
          </a:prstGeom>
          <a:solidFill>
            <a:srgbClr val="DE42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843712F5-F7EB-7D43-BB09-E154153EB169}"/>
              </a:ext>
            </a:extLst>
          </p:cNvPr>
          <p:cNvSpPr/>
          <p:nvPr/>
        </p:nvSpPr>
        <p:spPr>
          <a:xfrm>
            <a:off x="3465990" y="5478623"/>
            <a:ext cx="274320" cy="2286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4E814EC1-44BD-E746-94F5-10834026D632}"/>
              </a:ext>
            </a:extLst>
          </p:cNvPr>
          <p:cNvSpPr/>
          <p:nvPr/>
        </p:nvSpPr>
        <p:spPr>
          <a:xfrm>
            <a:off x="3465990" y="5804231"/>
            <a:ext cx="274320" cy="228600"/>
          </a:xfrm>
          <a:prstGeom prst="rect">
            <a:avLst/>
          </a:prstGeom>
          <a:solidFill>
            <a:srgbClr val="FC71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F563CAF9-580C-1846-98D7-C26FC3CFD92B}"/>
              </a:ext>
            </a:extLst>
          </p:cNvPr>
          <p:cNvSpPr/>
          <p:nvPr/>
        </p:nvSpPr>
        <p:spPr>
          <a:xfrm>
            <a:off x="6427311" y="5478623"/>
            <a:ext cx="274320" cy="228600"/>
          </a:xfrm>
          <a:prstGeom prst="rect">
            <a:avLst/>
          </a:prstGeom>
          <a:solidFill>
            <a:srgbClr val="89D0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61A83E8B-7CC8-8D49-AFB6-5A518C05D1B1}"/>
              </a:ext>
            </a:extLst>
          </p:cNvPr>
          <p:cNvSpPr/>
          <p:nvPr/>
        </p:nvSpPr>
        <p:spPr>
          <a:xfrm>
            <a:off x="6427311" y="5804231"/>
            <a:ext cx="274320" cy="228600"/>
          </a:xfrm>
          <a:prstGeom prst="rect">
            <a:avLst/>
          </a:prstGeom>
          <a:solidFill>
            <a:srgbClr val="00BD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1580AEBB-FF7E-5D44-ACBF-12F0E67021E8}"/>
              </a:ext>
            </a:extLst>
          </p:cNvPr>
          <p:cNvSpPr/>
          <p:nvPr/>
        </p:nvSpPr>
        <p:spPr>
          <a:xfrm>
            <a:off x="9388633" y="5478623"/>
            <a:ext cx="274320" cy="228600"/>
          </a:xfrm>
          <a:prstGeom prst="rect">
            <a:avLst/>
          </a:prstGeom>
          <a:solidFill>
            <a:srgbClr val="387E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2131183E-C1C0-D243-8E33-0BB1EF120B30}"/>
              </a:ext>
            </a:extLst>
          </p:cNvPr>
          <p:cNvSpPr/>
          <p:nvPr/>
        </p:nvSpPr>
        <p:spPr>
          <a:xfrm>
            <a:off x="9388633" y="5804231"/>
            <a:ext cx="274320" cy="2286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83284F65-9142-F645-9215-F782FA48D6F6}"/>
              </a:ext>
            </a:extLst>
          </p:cNvPr>
          <p:cNvSpPr txBox="1"/>
          <p:nvPr/>
        </p:nvSpPr>
        <p:spPr>
          <a:xfrm>
            <a:off x="778988" y="5478623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1000">
                <a:latin typeface="Century Gothic" panose="020B0502020202020204" pitchFamily="34" charset="0"/>
              </a:rPr>
              <a:t>Couleur clé 1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D9FF9751-EFB6-2B4A-83D2-132D0A65DC81}"/>
              </a:ext>
            </a:extLst>
          </p:cNvPr>
          <p:cNvSpPr txBox="1"/>
          <p:nvPr/>
        </p:nvSpPr>
        <p:spPr>
          <a:xfrm>
            <a:off x="778988" y="5804231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1000">
                <a:latin typeface="Century Gothic" panose="020B0502020202020204" pitchFamily="34" charset="0"/>
              </a:rPr>
              <a:t>Couleur clé 2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44320CDC-3E89-AE42-BE5B-DA73A824BB18}"/>
              </a:ext>
            </a:extLst>
          </p:cNvPr>
          <p:cNvSpPr txBox="1"/>
          <p:nvPr/>
        </p:nvSpPr>
        <p:spPr>
          <a:xfrm>
            <a:off x="3733556" y="5478286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1000">
                <a:latin typeface="Century Gothic" panose="020B0502020202020204" pitchFamily="34" charset="0"/>
              </a:rPr>
              <a:t>Couleur clé 3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08874AC1-208B-6B41-BECE-7C89358777F7}"/>
              </a:ext>
            </a:extLst>
          </p:cNvPr>
          <p:cNvSpPr txBox="1"/>
          <p:nvPr/>
        </p:nvSpPr>
        <p:spPr>
          <a:xfrm>
            <a:off x="3733556" y="5803894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1000">
                <a:latin typeface="Century Gothic" panose="020B0502020202020204" pitchFamily="34" charset="0"/>
              </a:rPr>
              <a:t>Couleur clé 4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56CB912C-7C32-334D-932F-29D464F33476}"/>
              </a:ext>
            </a:extLst>
          </p:cNvPr>
          <p:cNvSpPr txBox="1"/>
          <p:nvPr/>
        </p:nvSpPr>
        <p:spPr>
          <a:xfrm>
            <a:off x="6686216" y="5476548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1000">
                <a:latin typeface="Century Gothic" panose="020B0502020202020204" pitchFamily="34" charset="0"/>
              </a:rPr>
              <a:t>Couleur clé 5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A54160BB-2D49-3149-BC05-321C5C364546}"/>
              </a:ext>
            </a:extLst>
          </p:cNvPr>
          <p:cNvSpPr txBox="1"/>
          <p:nvPr/>
        </p:nvSpPr>
        <p:spPr>
          <a:xfrm>
            <a:off x="6686216" y="5802156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1000">
                <a:latin typeface="Century Gothic" panose="020B0502020202020204" pitchFamily="34" charset="0"/>
              </a:rPr>
              <a:t>Couleur clé 6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8B5400C8-3D59-6B48-A1EC-91BB6F29BFF5}"/>
              </a:ext>
            </a:extLst>
          </p:cNvPr>
          <p:cNvSpPr txBox="1"/>
          <p:nvPr/>
        </p:nvSpPr>
        <p:spPr>
          <a:xfrm>
            <a:off x="9640784" y="5476211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1000">
                <a:latin typeface="Century Gothic" panose="020B0502020202020204" pitchFamily="34" charset="0"/>
              </a:rPr>
              <a:t>Couleur clé 7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FA25FA5C-7C5B-464F-86FD-0339BB0A0540}"/>
              </a:ext>
            </a:extLst>
          </p:cNvPr>
          <p:cNvSpPr txBox="1"/>
          <p:nvPr/>
        </p:nvSpPr>
        <p:spPr>
          <a:xfrm>
            <a:off x="9640784" y="5801819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1000">
                <a:latin typeface="Century Gothic" panose="020B0502020202020204" pitchFamily="34" charset="0"/>
              </a:rPr>
              <a:t>Couleur clé 8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761630DF-C86C-6642-8B70-AD197BAAE08C}"/>
              </a:ext>
            </a:extLst>
          </p:cNvPr>
          <p:cNvSpPr txBox="1"/>
          <p:nvPr/>
        </p:nvSpPr>
        <p:spPr>
          <a:xfrm>
            <a:off x="987151" y="6139678"/>
            <a:ext cx="300981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1000" dirty="0">
                <a:latin typeface="Century Gothic" panose="020B0502020202020204" pitchFamily="34" charset="0"/>
              </a:rPr>
              <a:t>Indique une pause programmée</a:t>
            </a: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9672F603-6BB3-5A40-8370-80E72D640340}"/>
              </a:ext>
            </a:extLst>
          </p:cNvPr>
          <p:cNvSpPr/>
          <p:nvPr/>
        </p:nvSpPr>
        <p:spPr>
          <a:xfrm>
            <a:off x="9387409" y="3061462"/>
            <a:ext cx="640080" cy="182880"/>
          </a:xfrm>
          <a:prstGeom prst="rect">
            <a:avLst/>
          </a:prstGeom>
          <a:solidFill>
            <a:srgbClr val="387E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DCB72405-8B02-F34B-A622-9FDEEB754F90}"/>
              </a:ext>
            </a:extLst>
          </p:cNvPr>
          <p:cNvSpPr/>
          <p:nvPr/>
        </p:nvSpPr>
        <p:spPr>
          <a:xfrm>
            <a:off x="5756887" y="1593829"/>
            <a:ext cx="457200" cy="182880"/>
          </a:xfrm>
          <a:prstGeom prst="rect">
            <a:avLst/>
          </a:prstGeom>
          <a:solidFill>
            <a:srgbClr val="DE42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6723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8E1B7E48-4A02-444F-963A-D6DBBEE435A3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  <a:solidFill>
            <a:schemeClr val="bg1">
              <a:alpha val="30000"/>
            </a:schemeClr>
          </a:solidFill>
        </p:grpSpPr>
        <p:sp>
          <p:nvSpPr>
            <p:cNvPr id="8" name="Triangle 7">
              <a:extLst>
                <a:ext uri="{FF2B5EF4-FFF2-40B4-BE49-F238E27FC236}">
                  <a16:creationId xmlns:a16="http://schemas.microsoft.com/office/drawing/2014/main" id="{C1F95B41-1F70-5541-A0B1-E31F6CB382D1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D3145F68-25BF-6F45-9133-78D5A5614430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riangle 14">
              <a:extLst>
                <a:ext uri="{FF2B5EF4-FFF2-40B4-BE49-F238E27FC236}">
                  <a16:creationId xmlns:a16="http://schemas.microsoft.com/office/drawing/2014/main" id="{32661B42-CFB6-BF43-BDC1-243E3C22207A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riangle 15">
              <a:extLst>
                <a:ext uri="{FF2B5EF4-FFF2-40B4-BE49-F238E27FC236}">
                  <a16:creationId xmlns:a16="http://schemas.microsoft.com/office/drawing/2014/main" id="{309A7C49-973C-FD42-AB70-5B57BBDB1D85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riangle 16">
              <a:extLst>
                <a:ext uri="{FF2B5EF4-FFF2-40B4-BE49-F238E27FC236}">
                  <a16:creationId xmlns:a16="http://schemas.microsoft.com/office/drawing/2014/main" id="{A49B51FE-E6AA-5A45-BD6C-DA4BF7C9EC64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riangle 17">
              <a:extLst>
                <a:ext uri="{FF2B5EF4-FFF2-40B4-BE49-F238E27FC236}">
                  <a16:creationId xmlns:a16="http://schemas.microsoft.com/office/drawing/2014/main" id="{DCC5E1A3-499A-4A42-912A-329D6FA81565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riangle 18">
              <a:extLst>
                <a:ext uri="{FF2B5EF4-FFF2-40B4-BE49-F238E27FC236}">
                  <a16:creationId xmlns:a16="http://schemas.microsoft.com/office/drawing/2014/main" id="{7478C905-13B8-3549-A925-632AF93DA52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EBBDD6DB-9153-F84A-8A6D-72FB50473A0B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0F2B7324-B883-D04D-AA46-6BD0AF8386FA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riangle 21">
              <a:extLst>
                <a:ext uri="{FF2B5EF4-FFF2-40B4-BE49-F238E27FC236}">
                  <a16:creationId xmlns:a16="http://schemas.microsoft.com/office/drawing/2014/main" id="{E2E2A6B5-3297-124A-A02B-7888670A8E19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56579292-2F63-8344-B4D4-B3104A9FF118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7246C88E-4533-0C4B-B184-73C1B498B8FC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03EC3B23-B8B6-1B4A-9899-999384E3DFAC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3680E3CF-DB8A-9047-B4CD-2F5BA9988567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F70F9821-7B32-5942-B3E7-D8C865439557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17F49CF0-4F75-364D-B8B3-83A0B12E6A7E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7448E9F5-8215-3D44-85D0-A590CF9868BA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90090464-F536-8E4A-BD6E-7EB365238ABE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AA7D07E8-B811-E14D-8E65-1E5D7F4AE6EB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Triangle 31">
              <a:extLst>
                <a:ext uri="{FF2B5EF4-FFF2-40B4-BE49-F238E27FC236}">
                  <a16:creationId xmlns:a16="http://schemas.microsoft.com/office/drawing/2014/main" id="{A48947FF-57CA-D249-96E7-117F9769097F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F04D09A2-2F95-5241-9100-2219D93B2329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1BDF32AB-DA0A-0D43-859F-2CD7DBE58638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riangle 34">
              <a:extLst>
                <a:ext uri="{FF2B5EF4-FFF2-40B4-BE49-F238E27FC236}">
                  <a16:creationId xmlns:a16="http://schemas.microsoft.com/office/drawing/2014/main" id="{E533EC0E-E681-8649-8038-EE2C8D3B5CE1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A5A29F83-7BB5-764B-95A1-F84D70156B63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Triangle 36">
              <a:extLst>
                <a:ext uri="{FF2B5EF4-FFF2-40B4-BE49-F238E27FC236}">
                  <a16:creationId xmlns:a16="http://schemas.microsoft.com/office/drawing/2014/main" id="{EDC38598-9CCC-964F-BB5E-C1A27ACDCC44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B7E5DB76-E9E8-AD4D-8A0B-33AC626B474D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9474D31C-5D26-2048-8B9C-61EF38B28DBD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1" name="Rectangle 7">
            <a:extLst>
              <a:ext uri="{FF2B5EF4-FFF2-40B4-BE49-F238E27FC236}">
                <a16:creationId xmlns:a16="http://schemas.microsoft.com/office/drawing/2014/main" id="{2A08EE07-4D3C-C74D-AA27-8BAD402EB88E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3" name="Parallelogram 12">
            <a:extLst>
              <a:ext uri="{FF2B5EF4-FFF2-40B4-BE49-F238E27FC236}">
                <a16:creationId xmlns:a16="http://schemas.microsoft.com/office/drawing/2014/main" id="{72214739-7D95-4444-9FE6-D496832163F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6EEB223-E166-A54F-887F-3F76EDC4E433}"/>
              </a:ext>
            </a:extLst>
          </p:cNvPr>
          <p:cNvSpPr txBox="1"/>
          <p:nvPr/>
        </p:nvSpPr>
        <p:spPr>
          <a:xfrm>
            <a:off x="4800046" y="6477000"/>
            <a:ext cx="683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>
                <a:solidFill>
                  <a:schemeClr val="bg1"/>
                </a:solidFill>
                <a:latin typeface="Century Gothic" panose="020B0502020202020204" pitchFamily="34" charset="0"/>
              </a:rPr>
              <a:t>MODÈLE DE DIAGRAMME DE GANTT POUR CALENDRIER HORAIRE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37355569-728A-7144-B0C9-4D9511C7D2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1657086"/>
              </p:ext>
            </p:extLst>
          </p:nvPr>
        </p:nvGraphicFramePr>
        <p:xfrm>
          <a:off x="327121" y="451660"/>
          <a:ext cx="11598191" cy="48616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5495">
                  <a:extLst>
                    <a:ext uri="{9D8B030D-6E8A-4147-A177-3AD203B41FA5}">
                      <a16:colId xmlns:a16="http://schemas.microsoft.com/office/drawing/2014/main" val="602210714"/>
                    </a:ext>
                  </a:extLst>
                </a:gridCol>
                <a:gridCol w="608676">
                  <a:extLst>
                    <a:ext uri="{9D8B030D-6E8A-4147-A177-3AD203B41FA5}">
                      <a16:colId xmlns:a16="http://schemas.microsoft.com/office/drawing/2014/main" val="4079889448"/>
                    </a:ext>
                  </a:extLst>
                </a:gridCol>
                <a:gridCol w="608676">
                  <a:extLst>
                    <a:ext uri="{9D8B030D-6E8A-4147-A177-3AD203B41FA5}">
                      <a16:colId xmlns:a16="http://schemas.microsoft.com/office/drawing/2014/main" val="1024581539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745651107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1097246846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4157423637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804910827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178224368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889277546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2497743555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2227743978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740546921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3234390225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3610837594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3839570682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2755832980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767734665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3068810418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2650442724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4191612717"/>
                    </a:ext>
                  </a:extLst>
                </a:gridCol>
              </a:tblGrid>
              <a:tr h="228515">
                <a:tc>
                  <a:txBody>
                    <a:bodyPr/>
                    <a:lstStyle/>
                    <a:p>
                      <a:pPr rtl="0"/>
                      <a:r>
                        <a:rPr lang="fr-FR" sz="9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ACTIVITÉS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fr-FR" sz="9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DÉBUT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fr-FR" sz="9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FIN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fr-FR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7 </a:t>
                      </a:r>
                      <a:r>
                        <a:rPr lang="fr-FR" sz="7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fr-FR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8 </a:t>
                      </a:r>
                      <a:r>
                        <a:rPr lang="fr-FR" sz="7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fr-FR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9 </a:t>
                      </a:r>
                      <a:r>
                        <a:rPr lang="fr-FR" sz="7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fr-FR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  <a:r>
                        <a:rPr lang="fr-FR" sz="7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fr-FR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11 </a:t>
                      </a:r>
                      <a:r>
                        <a:rPr lang="fr-FR" sz="7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fr-FR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12</a:t>
                      </a:r>
                      <a:r>
                        <a:rPr lang="fr-FR" sz="7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fr-FR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13 </a:t>
                      </a:r>
                      <a:r>
                        <a:rPr lang="fr-FR" sz="7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fr-FR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14 </a:t>
                      </a:r>
                      <a:r>
                        <a:rPr lang="fr-FR" sz="7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fr-FR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15 </a:t>
                      </a:r>
                      <a:r>
                        <a:rPr lang="fr-FR" sz="7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fr-FR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16 </a:t>
                      </a:r>
                      <a:r>
                        <a:rPr lang="fr-FR" sz="7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fr-FR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17 </a:t>
                      </a:r>
                      <a:r>
                        <a:rPr lang="fr-FR" sz="7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fr-FR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18 </a:t>
                      </a:r>
                      <a:r>
                        <a:rPr lang="fr-FR" sz="7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fr-FR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19 </a:t>
                      </a:r>
                      <a:r>
                        <a:rPr lang="fr-FR" sz="7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fr-FR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20 </a:t>
                      </a:r>
                      <a:r>
                        <a:rPr lang="fr-FR" sz="7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fr-FR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21 </a:t>
                      </a:r>
                      <a:r>
                        <a:rPr lang="fr-FR" sz="7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fr-FR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22</a:t>
                      </a:r>
                      <a:r>
                        <a:rPr lang="fr-FR" sz="7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23</a:t>
                      </a:r>
                      <a:r>
                        <a:rPr lang="fr-FR" sz="7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611726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fr-FR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Activité 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858687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816345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02013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537522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141191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561401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209273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668724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392616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260576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946280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369785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9984988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128129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339753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2735880"/>
                  </a:ext>
                </a:extLst>
              </a:tr>
            </a:tbl>
          </a:graphicData>
        </a:graphic>
      </p:graphicFrame>
      <p:sp>
        <p:nvSpPr>
          <p:cNvPr id="47" name="Diamond 46">
            <a:extLst>
              <a:ext uri="{FF2B5EF4-FFF2-40B4-BE49-F238E27FC236}">
                <a16:creationId xmlns:a16="http://schemas.microsoft.com/office/drawing/2014/main" id="{099497A0-BE95-9946-9188-270533876201}"/>
              </a:ext>
            </a:extLst>
          </p:cNvPr>
          <p:cNvSpPr>
            <a:spLocks/>
          </p:cNvSpPr>
          <p:nvPr/>
        </p:nvSpPr>
        <p:spPr>
          <a:xfrm>
            <a:off x="8791885" y="1013712"/>
            <a:ext cx="182880" cy="182880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8" name="Diamond 57">
            <a:extLst>
              <a:ext uri="{FF2B5EF4-FFF2-40B4-BE49-F238E27FC236}">
                <a16:creationId xmlns:a16="http://schemas.microsoft.com/office/drawing/2014/main" id="{46D0B767-26D2-374C-877A-24511D8F270A}"/>
              </a:ext>
            </a:extLst>
          </p:cNvPr>
          <p:cNvSpPr>
            <a:spLocks/>
          </p:cNvSpPr>
          <p:nvPr/>
        </p:nvSpPr>
        <p:spPr>
          <a:xfrm>
            <a:off x="8791885" y="3904795"/>
            <a:ext cx="182880" cy="182880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127B7BAA-4638-534D-81E4-DAEA32B7847C}"/>
              </a:ext>
            </a:extLst>
          </p:cNvPr>
          <p:cNvSpPr/>
          <p:nvPr/>
        </p:nvSpPr>
        <p:spPr>
          <a:xfrm>
            <a:off x="6635398" y="3010587"/>
            <a:ext cx="2002512" cy="274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0"/>
            <a:r>
              <a:rPr lang="fr-FR" sz="900">
                <a:solidFill>
                  <a:schemeClr val="tx1"/>
                </a:solidFill>
                <a:latin typeface="Century Gothic" panose="020B0502020202020204" pitchFamily="34" charset="0"/>
              </a:rPr>
              <a:t>Notes d’activité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AA15A34-CCC4-6843-88C2-9548891E47C0}"/>
              </a:ext>
            </a:extLst>
          </p:cNvPr>
          <p:cNvSpPr txBox="1"/>
          <p:nvPr/>
        </p:nvSpPr>
        <p:spPr>
          <a:xfrm>
            <a:off x="8268885" y="86440"/>
            <a:ext cx="3743769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>
                <a:latin typeface="Century Gothic" panose="020B0502020202020204" pitchFamily="34" charset="0"/>
              </a:rPr>
              <a:t>LUNDI 23 SEPTEMBRE</a:t>
            </a:r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AA3CDE0F-1710-0D48-9269-45E92229C55B}"/>
              </a:ext>
            </a:extLst>
          </p:cNvPr>
          <p:cNvCxnSpPr>
            <a:cxnSpLocks/>
          </p:cNvCxnSpPr>
          <p:nvPr/>
        </p:nvCxnSpPr>
        <p:spPr>
          <a:xfrm>
            <a:off x="522957" y="6266054"/>
            <a:ext cx="457200" cy="0"/>
          </a:xfrm>
          <a:prstGeom prst="line">
            <a:avLst/>
          </a:prstGeom>
          <a:ln w="15875">
            <a:solidFill>
              <a:schemeClr val="bg1">
                <a:lumMod val="50000"/>
              </a:schemeClr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>
            <a:extLst>
              <a:ext uri="{FF2B5EF4-FFF2-40B4-BE49-F238E27FC236}">
                <a16:creationId xmlns:a16="http://schemas.microsoft.com/office/drawing/2014/main" id="{DC4907FD-27C5-854B-8786-B91628A0269C}"/>
              </a:ext>
            </a:extLst>
          </p:cNvPr>
          <p:cNvSpPr/>
          <p:nvPr/>
        </p:nvSpPr>
        <p:spPr>
          <a:xfrm>
            <a:off x="504669" y="5478623"/>
            <a:ext cx="274320" cy="2286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E473158A-2F1B-FD4B-A101-2A78F24DCA2A}"/>
              </a:ext>
            </a:extLst>
          </p:cNvPr>
          <p:cNvSpPr/>
          <p:nvPr/>
        </p:nvSpPr>
        <p:spPr>
          <a:xfrm>
            <a:off x="504669" y="5804231"/>
            <a:ext cx="274320" cy="228600"/>
          </a:xfrm>
          <a:prstGeom prst="rect">
            <a:avLst/>
          </a:prstGeom>
          <a:solidFill>
            <a:srgbClr val="DE42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843712F5-F7EB-7D43-BB09-E154153EB169}"/>
              </a:ext>
            </a:extLst>
          </p:cNvPr>
          <p:cNvSpPr/>
          <p:nvPr/>
        </p:nvSpPr>
        <p:spPr>
          <a:xfrm>
            <a:off x="3465990" y="5478623"/>
            <a:ext cx="274320" cy="2286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4E814EC1-44BD-E746-94F5-10834026D632}"/>
              </a:ext>
            </a:extLst>
          </p:cNvPr>
          <p:cNvSpPr/>
          <p:nvPr/>
        </p:nvSpPr>
        <p:spPr>
          <a:xfrm>
            <a:off x="3465990" y="5804231"/>
            <a:ext cx="274320" cy="228600"/>
          </a:xfrm>
          <a:prstGeom prst="rect">
            <a:avLst/>
          </a:prstGeom>
          <a:solidFill>
            <a:srgbClr val="FC71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F563CAF9-580C-1846-98D7-C26FC3CFD92B}"/>
              </a:ext>
            </a:extLst>
          </p:cNvPr>
          <p:cNvSpPr/>
          <p:nvPr/>
        </p:nvSpPr>
        <p:spPr>
          <a:xfrm>
            <a:off x="6427311" y="5478623"/>
            <a:ext cx="274320" cy="228600"/>
          </a:xfrm>
          <a:prstGeom prst="rect">
            <a:avLst/>
          </a:prstGeom>
          <a:solidFill>
            <a:srgbClr val="89D0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61A83E8B-7CC8-8D49-AFB6-5A518C05D1B1}"/>
              </a:ext>
            </a:extLst>
          </p:cNvPr>
          <p:cNvSpPr/>
          <p:nvPr/>
        </p:nvSpPr>
        <p:spPr>
          <a:xfrm>
            <a:off x="6427311" y="5804231"/>
            <a:ext cx="274320" cy="228600"/>
          </a:xfrm>
          <a:prstGeom prst="rect">
            <a:avLst/>
          </a:prstGeom>
          <a:solidFill>
            <a:srgbClr val="00BD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1580AEBB-FF7E-5D44-ACBF-12F0E67021E8}"/>
              </a:ext>
            </a:extLst>
          </p:cNvPr>
          <p:cNvSpPr/>
          <p:nvPr/>
        </p:nvSpPr>
        <p:spPr>
          <a:xfrm>
            <a:off x="9388633" y="5478623"/>
            <a:ext cx="274320" cy="228600"/>
          </a:xfrm>
          <a:prstGeom prst="rect">
            <a:avLst/>
          </a:prstGeom>
          <a:solidFill>
            <a:srgbClr val="387E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2131183E-C1C0-D243-8E33-0BB1EF120B30}"/>
              </a:ext>
            </a:extLst>
          </p:cNvPr>
          <p:cNvSpPr/>
          <p:nvPr/>
        </p:nvSpPr>
        <p:spPr>
          <a:xfrm>
            <a:off x="9388633" y="5804231"/>
            <a:ext cx="274320" cy="2286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83284F65-9142-F645-9215-F782FA48D6F6}"/>
              </a:ext>
            </a:extLst>
          </p:cNvPr>
          <p:cNvSpPr txBox="1"/>
          <p:nvPr/>
        </p:nvSpPr>
        <p:spPr>
          <a:xfrm>
            <a:off x="778988" y="5478623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1000">
                <a:latin typeface="Century Gothic" panose="020B0502020202020204" pitchFamily="34" charset="0"/>
              </a:rPr>
              <a:t>Couleur clé 1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D9FF9751-EFB6-2B4A-83D2-132D0A65DC81}"/>
              </a:ext>
            </a:extLst>
          </p:cNvPr>
          <p:cNvSpPr txBox="1"/>
          <p:nvPr/>
        </p:nvSpPr>
        <p:spPr>
          <a:xfrm>
            <a:off x="778988" y="5804231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1000">
                <a:latin typeface="Century Gothic" panose="020B0502020202020204" pitchFamily="34" charset="0"/>
              </a:rPr>
              <a:t>Couleur clé 2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44320CDC-3E89-AE42-BE5B-DA73A824BB18}"/>
              </a:ext>
            </a:extLst>
          </p:cNvPr>
          <p:cNvSpPr txBox="1"/>
          <p:nvPr/>
        </p:nvSpPr>
        <p:spPr>
          <a:xfrm>
            <a:off x="3733556" y="5478286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1000">
                <a:latin typeface="Century Gothic" panose="020B0502020202020204" pitchFamily="34" charset="0"/>
              </a:rPr>
              <a:t>Couleur clé 3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08874AC1-208B-6B41-BECE-7C89358777F7}"/>
              </a:ext>
            </a:extLst>
          </p:cNvPr>
          <p:cNvSpPr txBox="1"/>
          <p:nvPr/>
        </p:nvSpPr>
        <p:spPr>
          <a:xfrm>
            <a:off x="3733556" y="5803894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1000">
                <a:latin typeface="Century Gothic" panose="020B0502020202020204" pitchFamily="34" charset="0"/>
              </a:rPr>
              <a:t>Couleur clé 4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56CB912C-7C32-334D-932F-29D464F33476}"/>
              </a:ext>
            </a:extLst>
          </p:cNvPr>
          <p:cNvSpPr txBox="1"/>
          <p:nvPr/>
        </p:nvSpPr>
        <p:spPr>
          <a:xfrm>
            <a:off x="6686216" y="5476548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1000">
                <a:latin typeface="Century Gothic" panose="020B0502020202020204" pitchFamily="34" charset="0"/>
              </a:rPr>
              <a:t>Couleur clé 5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A54160BB-2D49-3149-BC05-321C5C364546}"/>
              </a:ext>
            </a:extLst>
          </p:cNvPr>
          <p:cNvSpPr txBox="1"/>
          <p:nvPr/>
        </p:nvSpPr>
        <p:spPr>
          <a:xfrm>
            <a:off x="6686216" y="5802156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1000">
                <a:latin typeface="Century Gothic" panose="020B0502020202020204" pitchFamily="34" charset="0"/>
              </a:rPr>
              <a:t>Couleur clé 6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8B5400C8-3D59-6B48-A1EC-91BB6F29BFF5}"/>
              </a:ext>
            </a:extLst>
          </p:cNvPr>
          <p:cNvSpPr txBox="1"/>
          <p:nvPr/>
        </p:nvSpPr>
        <p:spPr>
          <a:xfrm>
            <a:off x="9640784" y="5476211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1000">
                <a:latin typeface="Century Gothic" panose="020B0502020202020204" pitchFamily="34" charset="0"/>
              </a:rPr>
              <a:t>Couleur clé 7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FA25FA5C-7C5B-464F-86FD-0339BB0A0540}"/>
              </a:ext>
            </a:extLst>
          </p:cNvPr>
          <p:cNvSpPr txBox="1"/>
          <p:nvPr/>
        </p:nvSpPr>
        <p:spPr>
          <a:xfrm>
            <a:off x="9640784" y="5801819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1000">
                <a:latin typeface="Century Gothic" panose="020B0502020202020204" pitchFamily="34" charset="0"/>
              </a:rPr>
              <a:t>Couleur clé 8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761630DF-C86C-6642-8B70-AD197BAAE08C}"/>
              </a:ext>
            </a:extLst>
          </p:cNvPr>
          <p:cNvSpPr txBox="1"/>
          <p:nvPr/>
        </p:nvSpPr>
        <p:spPr>
          <a:xfrm>
            <a:off x="987151" y="6139678"/>
            <a:ext cx="23593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1000" dirty="0">
                <a:latin typeface="Century Gothic" panose="020B0502020202020204" pitchFamily="34" charset="0"/>
              </a:rPr>
              <a:t>Indique une pause programmée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ADEC37-AD62-194B-8324-91DAEC6F3A34}"/>
              </a:ext>
            </a:extLst>
          </p:cNvPr>
          <p:cNvSpPr/>
          <p:nvPr/>
        </p:nvSpPr>
        <p:spPr>
          <a:xfrm>
            <a:off x="3898914" y="1023323"/>
            <a:ext cx="3242705" cy="182880"/>
          </a:xfrm>
          <a:prstGeom prst="rect">
            <a:avLst/>
          </a:prstGeom>
          <a:solidFill>
            <a:srgbClr val="00BD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120421-B160-AC44-999E-CFB0721F467F}"/>
              </a:ext>
            </a:extLst>
          </p:cNvPr>
          <p:cNvSpPr/>
          <p:nvPr/>
        </p:nvSpPr>
        <p:spPr>
          <a:xfrm>
            <a:off x="3898914" y="2762675"/>
            <a:ext cx="1255241" cy="182880"/>
          </a:xfrm>
          <a:prstGeom prst="rect">
            <a:avLst/>
          </a:prstGeom>
          <a:solidFill>
            <a:srgbClr val="89D0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DA04FFA-D9F8-5249-A153-D5EAF58B72FE}"/>
              </a:ext>
            </a:extLst>
          </p:cNvPr>
          <p:cNvSpPr/>
          <p:nvPr/>
        </p:nvSpPr>
        <p:spPr>
          <a:xfrm>
            <a:off x="3898914" y="2472783"/>
            <a:ext cx="2122483" cy="18288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7FE24B6B-A6AC-0A4E-A8D3-E4E3AAED67B1}"/>
              </a:ext>
            </a:extLst>
          </p:cNvPr>
          <p:cNvSpPr/>
          <p:nvPr/>
        </p:nvSpPr>
        <p:spPr>
          <a:xfrm>
            <a:off x="3898914" y="1313215"/>
            <a:ext cx="3765722" cy="18288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DF46762-DE84-6D48-99D5-CB3DE0793AB2}"/>
              </a:ext>
            </a:extLst>
          </p:cNvPr>
          <p:cNvSpPr/>
          <p:nvPr/>
        </p:nvSpPr>
        <p:spPr>
          <a:xfrm>
            <a:off x="3898914" y="3922243"/>
            <a:ext cx="1255241" cy="18288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C327E30-6FC2-774C-84E7-84122B7DDF00}"/>
              </a:ext>
            </a:extLst>
          </p:cNvPr>
          <p:cNvSpPr/>
          <p:nvPr/>
        </p:nvSpPr>
        <p:spPr>
          <a:xfrm>
            <a:off x="3898914" y="1892999"/>
            <a:ext cx="418414" cy="182880"/>
          </a:xfrm>
          <a:prstGeom prst="rect">
            <a:avLst/>
          </a:prstGeom>
          <a:solidFill>
            <a:srgbClr val="DE42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C6B6796C-A823-9B45-9C7B-E649DE201818}"/>
              </a:ext>
            </a:extLst>
          </p:cNvPr>
          <p:cNvSpPr/>
          <p:nvPr/>
        </p:nvSpPr>
        <p:spPr>
          <a:xfrm>
            <a:off x="3898914" y="2182891"/>
            <a:ext cx="1945623" cy="182880"/>
          </a:xfrm>
          <a:prstGeom prst="rect">
            <a:avLst/>
          </a:prstGeom>
          <a:solidFill>
            <a:srgbClr val="89D0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43CF4442-3A25-A143-A9BF-AFB5201BA991}"/>
              </a:ext>
            </a:extLst>
          </p:cNvPr>
          <p:cNvSpPr/>
          <p:nvPr/>
        </p:nvSpPr>
        <p:spPr>
          <a:xfrm>
            <a:off x="3898914" y="3632351"/>
            <a:ext cx="1255241" cy="18288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1ABC308D-07B1-FD4A-BEED-28B4F3507B29}"/>
              </a:ext>
            </a:extLst>
          </p:cNvPr>
          <p:cNvSpPr/>
          <p:nvPr/>
        </p:nvSpPr>
        <p:spPr>
          <a:xfrm>
            <a:off x="3898914" y="3342459"/>
            <a:ext cx="3138102" cy="182880"/>
          </a:xfrm>
          <a:prstGeom prst="rect">
            <a:avLst/>
          </a:prstGeom>
          <a:solidFill>
            <a:srgbClr val="FC71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5AE4F840-545A-1847-8EAE-616A7CE709A2}"/>
              </a:ext>
            </a:extLst>
          </p:cNvPr>
          <p:cNvSpPr/>
          <p:nvPr/>
        </p:nvSpPr>
        <p:spPr>
          <a:xfrm>
            <a:off x="3898914" y="3052567"/>
            <a:ext cx="1673654" cy="182880"/>
          </a:xfrm>
          <a:prstGeom prst="rect">
            <a:avLst/>
          </a:prstGeom>
          <a:solidFill>
            <a:srgbClr val="387E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270384EF-B199-1743-A80E-61F40AE73E6E}"/>
              </a:ext>
            </a:extLst>
          </p:cNvPr>
          <p:cNvSpPr/>
          <p:nvPr/>
        </p:nvSpPr>
        <p:spPr>
          <a:xfrm>
            <a:off x="3898914" y="4212135"/>
            <a:ext cx="2092068" cy="182880"/>
          </a:xfrm>
          <a:prstGeom prst="rect">
            <a:avLst/>
          </a:prstGeom>
          <a:solidFill>
            <a:srgbClr val="00BD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70F4C726-C9AB-294E-90BA-AE1E96B6A59D}"/>
              </a:ext>
            </a:extLst>
          </p:cNvPr>
          <p:cNvSpPr/>
          <p:nvPr/>
        </p:nvSpPr>
        <p:spPr>
          <a:xfrm>
            <a:off x="3898914" y="5081805"/>
            <a:ext cx="1255241" cy="18288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6ED94480-4265-264B-AFF1-491F84833FFB}"/>
              </a:ext>
            </a:extLst>
          </p:cNvPr>
          <p:cNvSpPr/>
          <p:nvPr/>
        </p:nvSpPr>
        <p:spPr>
          <a:xfrm>
            <a:off x="3898914" y="4791919"/>
            <a:ext cx="1673654" cy="18288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D00E212A-2CF7-8F47-B38A-AD77E6B84AA2}"/>
              </a:ext>
            </a:extLst>
          </p:cNvPr>
          <p:cNvSpPr/>
          <p:nvPr/>
        </p:nvSpPr>
        <p:spPr>
          <a:xfrm>
            <a:off x="3898914" y="4502027"/>
            <a:ext cx="1673654" cy="18288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428332C4-6B7F-3B45-BC4F-CAAE0FD3C676}"/>
              </a:ext>
            </a:extLst>
          </p:cNvPr>
          <p:cNvSpPr/>
          <p:nvPr/>
        </p:nvSpPr>
        <p:spPr>
          <a:xfrm>
            <a:off x="3898914" y="733431"/>
            <a:ext cx="1359844" cy="18288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DCB72405-8B02-F34B-A622-9FDEEB754F90}"/>
              </a:ext>
            </a:extLst>
          </p:cNvPr>
          <p:cNvSpPr/>
          <p:nvPr/>
        </p:nvSpPr>
        <p:spPr>
          <a:xfrm>
            <a:off x="3898914" y="1603107"/>
            <a:ext cx="1046034" cy="182880"/>
          </a:xfrm>
          <a:prstGeom prst="rect">
            <a:avLst/>
          </a:prstGeom>
          <a:solidFill>
            <a:srgbClr val="DE42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89" name="Diamond 88">
            <a:extLst>
              <a:ext uri="{FF2B5EF4-FFF2-40B4-BE49-F238E27FC236}">
                <a16:creationId xmlns:a16="http://schemas.microsoft.com/office/drawing/2014/main" id="{3716A624-570A-4848-B3BB-4924393EA5CC}"/>
              </a:ext>
            </a:extLst>
          </p:cNvPr>
          <p:cNvSpPr>
            <a:spLocks/>
          </p:cNvSpPr>
          <p:nvPr/>
        </p:nvSpPr>
        <p:spPr>
          <a:xfrm>
            <a:off x="3503610" y="6168017"/>
            <a:ext cx="182880" cy="182880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C9F11C80-E622-534C-A391-74DFCB88104F}"/>
              </a:ext>
            </a:extLst>
          </p:cNvPr>
          <p:cNvSpPr txBox="1"/>
          <p:nvPr/>
        </p:nvSpPr>
        <p:spPr>
          <a:xfrm>
            <a:off x="3733556" y="6122240"/>
            <a:ext cx="262011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1000" dirty="0">
                <a:latin typeface="Century Gothic" panose="020B0502020202020204" pitchFamily="34" charset="0"/>
              </a:rPr>
              <a:t>Indique un événement spécifique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D5F44AF4-9928-D64C-A38A-072BFEAE3ABA}"/>
              </a:ext>
            </a:extLst>
          </p:cNvPr>
          <p:cNvSpPr/>
          <p:nvPr/>
        </p:nvSpPr>
        <p:spPr>
          <a:xfrm>
            <a:off x="6635398" y="691539"/>
            <a:ext cx="2002512" cy="274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0"/>
            <a:r>
              <a:rPr lang="fr-FR" sz="900">
                <a:solidFill>
                  <a:schemeClr val="tx1"/>
                </a:solidFill>
                <a:latin typeface="Century Gothic" panose="020B0502020202020204" pitchFamily="34" charset="0"/>
              </a:rPr>
              <a:t>Notes d’activité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1E135241-DF7A-1F4C-BA49-E39DB0B252AF}"/>
              </a:ext>
            </a:extLst>
          </p:cNvPr>
          <p:cNvSpPr/>
          <p:nvPr/>
        </p:nvSpPr>
        <p:spPr>
          <a:xfrm>
            <a:off x="6635398" y="981420"/>
            <a:ext cx="2002512" cy="274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0"/>
            <a:r>
              <a:rPr lang="fr-FR" sz="900">
                <a:solidFill>
                  <a:schemeClr val="tx1"/>
                </a:solidFill>
                <a:latin typeface="Century Gothic" panose="020B0502020202020204" pitchFamily="34" charset="0"/>
              </a:rPr>
              <a:t>Notes d’activité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DED634CD-857F-9443-98A5-DD99120AAC09}"/>
              </a:ext>
            </a:extLst>
          </p:cNvPr>
          <p:cNvSpPr/>
          <p:nvPr/>
        </p:nvSpPr>
        <p:spPr>
          <a:xfrm>
            <a:off x="6635398" y="1271301"/>
            <a:ext cx="2002512" cy="274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0"/>
            <a:r>
              <a:rPr lang="fr-FR" sz="900">
                <a:solidFill>
                  <a:schemeClr val="tx1"/>
                </a:solidFill>
                <a:latin typeface="Century Gothic" panose="020B0502020202020204" pitchFamily="34" charset="0"/>
              </a:rPr>
              <a:t>Notes d’activité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B3969CEA-13CE-1B40-8EAD-FD0721BB15FC}"/>
              </a:ext>
            </a:extLst>
          </p:cNvPr>
          <p:cNvSpPr/>
          <p:nvPr/>
        </p:nvSpPr>
        <p:spPr>
          <a:xfrm>
            <a:off x="6635398" y="1561182"/>
            <a:ext cx="2002512" cy="274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0"/>
            <a:r>
              <a:rPr lang="fr-FR" sz="900">
                <a:solidFill>
                  <a:schemeClr val="tx1"/>
                </a:solidFill>
                <a:latin typeface="Century Gothic" panose="020B0502020202020204" pitchFamily="34" charset="0"/>
              </a:rPr>
              <a:t>Notes d’activité</a:t>
            </a: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356AA5F9-CA30-8447-BF08-3C0CE73F862F}"/>
              </a:ext>
            </a:extLst>
          </p:cNvPr>
          <p:cNvSpPr/>
          <p:nvPr/>
        </p:nvSpPr>
        <p:spPr>
          <a:xfrm>
            <a:off x="6635398" y="1851063"/>
            <a:ext cx="2002512" cy="274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0"/>
            <a:r>
              <a:rPr lang="fr-FR" sz="900">
                <a:solidFill>
                  <a:schemeClr val="tx1"/>
                </a:solidFill>
                <a:latin typeface="Century Gothic" panose="020B0502020202020204" pitchFamily="34" charset="0"/>
              </a:rPr>
              <a:t>Notes d’activité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07930C83-B57F-E14E-AA62-2E565167EC9A}"/>
              </a:ext>
            </a:extLst>
          </p:cNvPr>
          <p:cNvSpPr/>
          <p:nvPr/>
        </p:nvSpPr>
        <p:spPr>
          <a:xfrm>
            <a:off x="6635398" y="2140944"/>
            <a:ext cx="2002512" cy="274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0"/>
            <a:r>
              <a:rPr lang="fr-FR" sz="900">
                <a:solidFill>
                  <a:schemeClr val="tx1"/>
                </a:solidFill>
                <a:latin typeface="Century Gothic" panose="020B0502020202020204" pitchFamily="34" charset="0"/>
              </a:rPr>
              <a:t>Notes d’activité</a:t>
            </a: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D8219D69-FBD2-1641-AD68-F2D40A5718E3}"/>
              </a:ext>
            </a:extLst>
          </p:cNvPr>
          <p:cNvSpPr/>
          <p:nvPr/>
        </p:nvSpPr>
        <p:spPr>
          <a:xfrm>
            <a:off x="6635398" y="2430825"/>
            <a:ext cx="2002512" cy="274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0"/>
            <a:r>
              <a:rPr lang="fr-FR" sz="900">
                <a:solidFill>
                  <a:schemeClr val="tx1"/>
                </a:solidFill>
                <a:latin typeface="Century Gothic" panose="020B0502020202020204" pitchFamily="34" charset="0"/>
              </a:rPr>
              <a:t>Notes d’activité</a:t>
            </a: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5306E817-3A65-1D46-8A6D-03D6B9298F4C}"/>
              </a:ext>
            </a:extLst>
          </p:cNvPr>
          <p:cNvSpPr/>
          <p:nvPr/>
        </p:nvSpPr>
        <p:spPr>
          <a:xfrm>
            <a:off x="6635398" y="2720706"/>
            <a:ext cx="2002512" cy="274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0"/>
            <a:r>
              <a:rPr lang="fr-FR" sz="900">
                <a:solidFill>
                  <a:schemeClr val="tx1"/>
                </a:solidFill>
                <a:latin typeface="Century Gothic" panose="020B0502020202020204" pitchFamily="34" charset="0"/>
              </a:rPr>
              <a:t>Notes d’activité</a:t>
            </a: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8E7B50A0-1BE6-C742-9405-96621F450F76}"/>
              </a:ext>
            </a:extLst>
          </p:cNvPr>
          <p:cNvSpPr/>
          <p:nvPr/>
        </p:nvSpPr>
        <p:spPr>
          <a:xfrm>
            <a:off x="6635398" y="5039753"/>
            <a:ext cx="2002512" cy="274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0"/>
            <a:r>
              <a:rPr lang="fr-FR" sz="900">
                <a:solidFill>
                  <a:schemeClr val="tx1"/>
                </a:solidFill>
                <a:latin typeface="Century Gothic" panose="020B0502020202020204" pitchFamily="34" charset="0"/>
              </a:rPr>
              <a:t>Notes d’activité</a:t>
            </a: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FB34EAED-A61F-2E42-9CBC-31B10424626F}"/>
              </a:ext>
            </a:extLst>
          </p:cNvPr>
          <p:cNvSpPr/>
          <p:nvPr/>
        </p:nvSpPr>
        <p:spPr>
          <a:xfrm>
            <a:off x="6635398" y="3300468"/>
            <a:ext cx="2002512" cy="274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0"/>
            <a:r>
              <a:rPr lang="fr-FR" sz="900">
                <a:solidFill>
                  <a:schemeClr val="tx1"/>
                </a:solidFill>
                <a:latin typeface="Century Gothic" panose="020B0502020202020204" pitchFamily="34" charset="0"/>
              </a:rPr>
              <a:t>Notes d’activité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D5F80CFD-3B8F-2A43-BBA1-82FE021C48C9}"/>
              </a:ext>
            </a:extLst>
          </p:cNvPr>
          <p:cNvSpPr/>
          <p:nvPr/>
        </p:nvSpPr>
        <p:spPr>
          <a:xfrm>
            <a:off x="6635398" y="3590349"/>
            <a:ext cx="2002512" cy="274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0"/>
            <a:r>
              <a:rPr lang="fr-FR" sz="900">
                <a:solidFill>
                  <a:schemeClr val="tx1"/>
                </a:solidFill>
                <a:latin typeface="Century Gothic" panose="020B0502020202020204" pitchFamily="34" charset="0"/>
              </a:rPr>
              <a:t>Notes d’activité</a:t>
            </a: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2423D1BD-9AD7-ED43-8BC2-B836B554A576}"/>
              </a:ext>
            </a:extLst>
          </p:cNvPr>
          <p:cNvSpPr/>
          <p:nvPr/>
        </p:nvSpPr>
        <p:spPr>
          <a:xfrm>
            <a:off x="6635398" y="3880230"/>
            <a:ext cx="2002512" cy="274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0"/>
            <a:r>
              <a:rPr lang="fr-FR" sz="900">
                <a:solidFill>
                  <a:schemeClr val="tx1"/>
                </a:solidFill>
                <a:latin typeface="Century Gothic" panose="020B0502020202020204" pitchFamily="34" charset="0"/>
              </a:rPr>
              <a:t>Notes d’activité</a:t>
            </a: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7A9ECDD6-E390-5B40-944D-D3675B5E0A95}"/>
              </a:ext>
            </a:extLst>
          </p:cNvPr>
          <p:cNvSpPr/>
          <p:nvPr/>
        </p:nvSpPr>
        <p:spPr>
          <a:xfrm>
            <a:off x="6635398" y="4170111"/>
            <a:ext cx="2002512" cy="274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0"/>
            <a:r>
              <a:rPr lang="fr-FR" sz="900">
                <a:solidFill>
                  <a:schemeClr val="tx1"/>
                </a:solidFill>
                <a:latin typeface="Century Gothic" panose="020B0502020202020204" pitchFamily="34" charset="0"/>
              </a:rPr>
              <a:t>Notes d’activité</a:t>
            </a: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F1C93D82-4A5C-EB47-B2D8-14E8DD9EEBFF}"/>
              </a:ext>
            </a:extLst>
          </p:cNvPr>
          <p:cNvSpPr/>
          <p:nvPr/>
        </p:nvSpPr>
        <p:spPr>
          <a:xfrm>
            <a:off x="6635398" y="4459992"/>
            <a:ext cx="2002512" cy="274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0"/>
            <a:r>
              <a:rPr lang="fr-FR" sz="900">
                <a:solidFill>
                  <a:schemeClr val="tx1"/>
                </a:solidFill>
                <a:latin typeface="Century Gothic" panose="020B0502020202020204" pitchFamily="34" charset="0"/>
              </a:rPr>
              <a:t>Notes d’activité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18F9D964-7EA2-4148-8FCF-8811997BAC3E}"/>
              </a:ext>
            </a:extLst>
          </p:cNvPr>
          <p:cNvSpPr/>
          <p:nvPr/>
        </p:nvSpPr>
        <p:spPr>
          <a:xfrm>
            <a:off x="6635398" y="4749873"/>
            <a:ext cx="2002512" cy="274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0"/>
            <a:r>
              <a:rPr lang="fr-FR" sz="900">
                <a:solidFill>
                  <a:schemeClr val="tx1"/>
                </a:solidFill>
                <a:latin typeface="Century Gothic" panose="020B0502020202020204" pitchFamily="34" charset="0"/>
              </a:rPr>
              <a:t>Notes d’activité</a:t>
            </a:r>
          </a:p>
        </p:txBody>
      </p:sp>
    </p:spTree>
    <p:extLst>
      <p:ext uri="{BB962C8B-B14F-4D97-AF65-F5344CB8AC3E}">
        <p14:creationId xmlns:p14="http://schemas.microsoft.com/office/powerpoint/2010/main" val="645092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EXCLUSION DE RESPONSABILITÉ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Tous les articles, modèles ou informations proposés par Smartsheet sur le site web sont fournis à titre de référence uniquement. Bien que nous nous efforcions de maintenir les informations à jour et exactes, nous ne faisons aucune déclaration, ni n’offrons aucune garantie, de quelque nature que ce soit, expresse ou implicite, quant à l’exhaustivité, l’exactitude, la fiabilité, la pertinence ou la disponibilité du site web, ou des informations, articles, modèles ou graphiques liés, contenus sur le site. Toute la confiance que vous accordez à ces informations relève de votre propre responsabilité, à vos propres risques.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Hourly-Timeline-Gantt-Chart-Template - PowerPoint - SR edits" id="{AD8A84C4-931E-4CE9-BC51-A82297B565D2}" vid="{7E6BC5BD-E800-4D94-B59B-AFD8BD6BB57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IC-Hourly-Timeline-Gantt-Chart-Template - PowerPoint - SR edits</Template>
  <TotalTime>31</TotalTime>
  <Words>511</Words>
  <Application>Microsoft Office PowerPoint</Application>
  <PresentationFormat>Widescreen</PresentationFormat>
  <Paragraphs>142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 Ragazhinskaya</dc:creator>
  <cp:lastModifiedBy>Alisa lin</cp:lastModifiedBy>
  <cp:revision>3</cp:revision>
  <cp:lastPrinted>2020-08-31T22:23:58Z</cp:lastPrinted>
  <dcterms:created xsi:type="dcterms:W3CDTF">2020-10-13T17:48:50Z</dcterms:created>
  <dcterms:modified xsi:type="dcterms:W3CDTF">2024-03-06T08:46:25Z</dcterms:modified>
</cp:coreProperties>
</file>