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309" r:id="rId3"/>
    <p:sldId id="316" r:id="rId4"/>
    <p:sldId id="349" r:id="rId5"/>
    <p:sldId id="353" r:id="rId6"/>
    <p:sldId id="351" r:id="rId7"/>
    <p:sldId id="342" r:id="rId8"/>
    <p:sldId id="337" r:id="rId9"/>
    <p:sldId id="352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EAEEF3"/>
    <a:srgbClr val="E3EAF6"/>
    <a:srgbClr val="5B7191"/>
    <a:srgbClr val="CDD5DD"/>
    <a:srgbClr val="74859B"/>
    <a:srgbClr val="C4D2E7"/>
    <a:srgbClr val="F0A622"/>
    <a:srgbClr val="5E913E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86447"/>
  </p:normalViewPr>
  <p:slideViewPr>
    <p:cSldViewPr snapToGrid="0" snapToObjects="1">
      <p:cViewPr varScale="1">
        <p:scale>
          <a:sx n="77" d="100"/>
          <a:sy n="77" d="100"/>
        </p:scale>
        <p:origin x="40" y="163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FIN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 A</c:v>
                </c:pt>
                <c:pt idx="1">
                  <c:v>Projet B</c:v>
                </c:pt>
                <c:pt idx="2">
                  <c:v>Projet C</c:v>
                </c:pt>
                <c:pt idx="3">
                  <c:v>Projet D</c:v>
                </c:pt>
                <c:pt idx="4">
                  <c:v>Projet E</c:v>
                </c:pt>
                <c:pt idx="5">
                  <c:v>Projet F</c:v>
                </c:pt>
                <c:pt idx="6">
                  <c:v>Projet G</c:v>
                </c:pt>
                <c:pt idx="7">
                  <c:v>Projet H</c:v>
                </c:pt>
                <c:pt idx="8">
                  <c:v>Projet J</c:v>
                </c:pt>
                <c:pt idx="9">
                  <c:v>Projet K</c:v>
                </c:pt>
                <c:pt idx="10">
                  <c:v>Projet L</c:v>
                </c:pt>
                <c:pt idx="11">
                  <c:v>Projet M</c:v>
                </c:pt>
                <c:pt idx="12">
                  <c:v>Projet N</c:v>
                </c:pt>
                <c:pt idx="13">
                  <c:v>Projet P</c:v>
                </c:pt>
              </c:strCache>
            </c:strRef>
          </c:cat>
          <c:val>
            <c:numRef>
              <c:f>Sheet1!$B$2:$B$15</c:f>
              <c:numCache>
                <c:formatCode>mm/dd/yy;@</c:formatCode>
                <c:ptCount val="14"/>
                <c:pt idx="0">
                  <c:v>45839</c:v>
                </c:pt>
                <c:pt idx="1">
                  <c:v>45879</c:v>
                </c:pt>
                <c:pt idx="2">
                  <c:v>46082</c:v>
                </c:pt>
                <c:pt idx="3">
                  <c:v>45873</c:v>
                </c:pt>
                <c:pt idx="4">
                  <c:v>45962</c:v>
                </c:pt>
                <c:pt idx="5">
                  <c:v>46042</c:v>
                </c:pt>
                <c:pt idx="6">
                  <c:v>45931</c:v>
                </c:pt>
                <c:pt idx="7">
                  <c:v>45899</c:v>
                </c:pt>
                <c:pt idx="8">
                  <c:v>46001</c:v>
                </c:pt>
                <c:pt idx="9">
                  <c:v>45976</c:v>
                </c:pt>
                <c:pt idx="10">
                  <c:v>45992</c:v>
                </c:pt>
                <c:pt idx="11">
                  <c:v>45992</c:v>
                </c:pt>
                <c:pt idx="12">
                  <c:v>46001</c:v>
                </c:pt>
                <c:pt idx="13">
                  <c:v>46063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4E-7542-90B7-7A624205ECCA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DÉBUT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 A</c:v>
                </c:pt>
                <c:pt idx="1">
                  <c:v>Projet B</c:v>
                </c:pt>
                <c:pt idx="2">
                  <c:v>Projet C</c:v>
                </c:pt>
                <c:pt idx="3">
                  <c:v>Projet D</c:v>
                </c:pt>
                <c:pt idx="4">
                  <c:v>Projet E</c:v>
                </c:pt>
                <c:pt idx="5">
                  <c:v>Projet F</c:v>
                </c:pt>
                <c:pt idx="6">
                  <c:v>Projet G</c:v>
                </c:pt>
                <c:pt idx="7">
                  <c:v>Projet H</c:v>
                </c:pt>
                <c:pt idx="8">
                  <c:v>Projet J</c:v>
                </c:pt>
                <c:pt idx="9">
                  <c:v>Projet K</c:v>
                </c:pt>
                <c:pt idx="10">
                  <c:v>Projet L</c:v>
                </c:pt>
                <c:pt idx="11">
                  <c:v>Projet M</c:v>
                </c:pt>
                <c:pt idx="12">
                  <c:v>Projet N</c:v>
                </c:pt>
                <c:pt idx="13">
                  <c:v>Projet P</c:v>
                </c:pt>
              </c:strCache>
            </c:strRef>
          </c:cat>
          <c:val>
            <c:numRef>
              <c:f>Sheet1!$C$2:$C$15</c:f>
              <c:numCache>
                <c:formatCode>mm/dd/yy;@</c:formatCode>
                <c:ptCount val="14"/>
                <c:pt idx="0">
                  <c:v>45782</c:v>
                </c:pt>
                <c:pt idx="1">
                  <c:v>45787</c:v>
                </c:pt>
                <c:pt idx="2">
                  <c:v>45818</c:v>
                </c:pt>
                <c:pt idx="3">
                  <c:v>45830</c:v>
                </c:pt>
                <c:pt idx="4">
                  <c:v>45852</c:v>
                </c:pt>
                <c:pt idx="5">
                  <c:v>45852</c:v>
                </c:pt>
                <c:pt idx="6">
                  <c:v>45870</c:v>
                </c:pt>
                <c:pt idx="7">
                  <c:v>45883</c:v>
                </c:pt>
                <c:pt idx="8">
                  <c:v>45901</c:v>
                </c:pt>
                <c:pt idx="9">
                  <c:v>45931</c:v>
                </c:pt>
                <c:pt idx="10">
                  <c:v>45931</c:v>
                </c:pt>
                <c:pt idx="11">
                  <c:v>45962</c:v>
                </c:pt>
                <c:pt idx="12">
                  <c:v>45971</c:v>
                </c:pt>
                <c:pt idx="13">
                  <c:v>45992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4E-7542-90B7-7A624205E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34475776"/>
        <c:axId val="1334768784"/>
      </c:barChart>
      <c:catAx>
        <c:axId val="1334475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1334768784"/>
        <c:crosses val="autoZero"/>
        <c:auto val="1"/>
        <c:lblAlgn val="ctr"/>
        <c:lblOffset val="100"/>
        <c:noMultiLvlLbl val="0"/>
      </c:catAx>
      <c:valAx>
        <c:axId val="1334768784"/>
        <c:scaling>
          <c:orientation val="minMax"/>
          <c:max val="46100"/>
          <c:min val="4577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/dd/yy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1334475776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rtl="0"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fr-FR" sz="2000"/>
              <a:t>JOURS par PROJET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1"/>
        <c:ser>
          <c:idx val="2"/>
          <c:order val="0"/>
          <c:tx>
            <c:strRef>
              <c:f>Sheet1!$D$1</c:f>
              <c:strCache>
                <c:ptCount val="1"/>
                <c:pt idx="0">
                  <c:v>NB de JOURS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E08-9A4F-9F62-F9645D7C84B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E08-9A4F-9F62-F9645D7C84B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E08-9A4F-9F62-F9645D7C84B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E08-9A4F-9F62-F9645D7C84B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E08-9A4F-9F62-F9645D7C84B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E08-9A4F-9F62-F9645D7C84B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E08-9A4F-9F62-F9645D7C84B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E08-9A4F-9F62-F9645D7C84B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E08-9A4F-9F62-F9645D7C84B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E08-9A4F-9F62-F9645D7C84B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E08-9A4F-9F62-F9645D7C84B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E08-9A4F-9F62-F9645D7C84B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CE08-9A4F-9F62-F9645D7C84B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CE08-9A4F-9F62-F9645D7C84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Projet A</c:v>
                </c:pt>
                <c:pt idx="1">
                  <c:v>Projet B</c:v>
                </c:pt>
                <c:pt idx="2">
                  <c:v>Projet C</c:v>
                </c:pt>
                <c:pt idx="3">
                  <c:v>Projet D</c:v>
                </c:pt>
                <c:pt idx="4">
                  <c:v>Projet E</c:v>
                </c:pt>
                <c:pt idx="5">
                  <c:v>Projet F</c:v>
                </c:pt>
                <c:pt idx="6">
                  <c:v>Projet G</c:v>
                </c:pt>
                <c:pt idx="7">
                  <c:v>Projet H</c:v>
                </c:pt>
                <c:pt idx="8">
                  <c:v>Projet J</c:v>
                </c:pt>
                <c:pt idx="9">
                  <c:v>Projet K</c:v>
                </c:pt>
                <c:pt idx="10">
                  <c:v>Projet L</c:v>
                </c:pt>
                <c:pt idx="11">
                  <c:v>Projet M</c:v>
                </c:pt>
                <c:pt idx="12">
                  <c:v>Projet N</c:v>
                </c:pt>
                <c:pt idx="13">
                  <c:v>Projet P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57</c:v>
                </c:pt>
                <c:pt idx="1">
                  <c:v>92</c:v>
                </c:pt>
                <c:pt idx="2">
                  <c:v>264</c:v>
                </c:pt>
                <c:pt idx="3">
                  <c:v>43</c:v>
                </c:pt>
                <c:pt idx="4">
                  <c:v>110</c:v>
                </c:pt>
                <c:pt idx="5">
                  <c:v>190</c:v>
                </c:pt>
                <c:pt idx="6">
                  <c:v>61</c:v>
                </c:pt>
                <c:pt idx="7">
                  <c:v>16</c:v>
                </c:pt>
                <c:pt idx="8">
                  <c:v>100</c:v>
                </c:pt>
                <c:pt idx="9">
                  <c:v>45</c:v>
                </c:pt>
                <c:pt idx="10">
                  <c:v>61</c:v>
                </c:pt>
                <c:pt idx="11">
                  <c:v>30</c:v>
                </c:pt>
                <c:pt idx="12">
                  <c:v>30</c:v>
                </c:pt>
                <c:pt idx="13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90-A94B-88FE-4F35F4F918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05897104"/>
        <c:axId val="1338991040"/>
      </c:barChart>
      <c:catAx>
        <c:axId val="120589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1338991040"/>
        <c:crosses val="autoZero"/>
        <c:auto val="1"/>
        <c:lblAlgn val="ctr"/>
        <c:lblOffset val="100"/>
        <c:noMultiLvlLbl val="0"/>
      </c:catAx>
      <c:valAx>
        <c:axId val="133899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120589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fr-FR" dirty="0"/>
              <a:t>NOMBRE DE MEMBRES </a:t>
            </a:r>
            <a:br>
              <a:rPr lang="fr-FR" dirty="0"/>
            </a:br>
            <a:r>
              <a:rPr lang="fr-FR" dirty="0"/>
              <a:t>DE L’ÉQUIPE</a:t>
            </a:r>
          </a:p>
        </c:rich>
      </c:tx>
      <c:layout>
        <c:manualLayout>
          <c:xMode val="edge"/>
          <c:yMode val="edge"/>
          <c:x val="0"/>
          <c:y val="3.64094083665076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8173021618256055"/>
          <c:y val="6.2148617167634715E-2"/>
          <c:w val="0.51429519571391469"/>
          <c:h val="0.937851382832365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NOMBRE DE MEMBRES DE L’ÉQUIPE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AD1-6B48-BAB6-3A167ABB94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AD1-6B48-BAB6-3A167ABB94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AD1-6B48-BAB6-3A167ABB94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AD1-6B48-BAB6-3A167ABB94C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AD1-6B48-BAB6-3A167ABB94C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AD1-6B48-BAB6-3A167ABB94C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AD1-6B48-BAB6-3A167ABB94C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AD1-6B48-BAB6-3A167ABB94C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AD1-6B48-BAB6-3A167ABB94C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AD1-6B48-BAB6-3A167ABB94C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EAD1-6B48-BAB6-3A167ABB94C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EAD1-6B48-BAB6-3A167ABB94C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EAD1-6B48-BAB6-3A167ABB94C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EAD1-6B48-BAB6-3A167ABB94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Sheet1!$A$2:$A$15</c:f>
              <c:strCache>
                <c:ptCount val="14"/>
                <c:pt idx="0">
                  <c:v>Projet A</c:v>
                </c:pt>
                <c:pt idx="1">
                  <c:v>Projet B</c:v>
                </c:pt>
                <c:pt idx="2">
                  <c:v>Projet C</c:v>
                </c:pt>
                <c:pt idx="3">
                  <c:v>Projet D</c:v>
                </c:pt>
                <c:pt idx="4">
                  <c:v>Projet E</c:v>
                </c:pt>
                <c:pt idx="5">
                  <c:v>Projet F</c:v>
                </c:pt>
                <c:pt idx="6">
                  <c:v>Projet G</c:v>
                </c:pt>
                <c:pt idx="7">
                  <c:v>Projet H</c:v>
                </c:pt>
                <c:pt idx="8">
                  <c:v>Projet J</c:v>
                </c:pt>
                <c:pt idx="9">
                  <c:v>Projet K</c:v>
                </c:pt>
                <c:pt idx="10">
                  <c:v>Projet L</c:v>
                </c:pt>
                <c:pt idx="11">
                  <c:v>Projet M</c:v>
                </c:pt>
                <c:pt idx="12">
                  <c:v>Projet N</c:v>
                </c:pt>
                <c:pt idx="13">
                  <c:v>Projet P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10</c:v>
                </c:pt>
                <c:pt idx="1">
                  <c:v>5</c:v>
                </c:pt>
                <c:pt idx="2">
                  <c:v>10</c:v>
                </c:pt>
                <c:pt idx="3">
                  <c:v>5</c:v>
                </c:pt>
                <c:pt idx="4">
                  <c:v>10</c:v>
                </c:pt>
                <c:pt idx="5">
                  <c:v>5</c:v>
                </c:pt>
                <c:pt idx="6">
                  <c:v>10</c:v>
                </c:pt>
                <c:pt idx="7">
                  <c:v>5</c:v>
                </c:pt>
                <c:pt idx="8">
                  <c:v>10</c:v>
                </c:pt>
                <c:pt idx="9">
                  <c:v>5</c:v>
                </c:pt>
                <c:pt idx="10">
                  <c:v>10</c:v>
                </c:pt>
                <c:pt idx="11">
                  <c:v>5</c:v>
                </c:pt>
                <c:pt idx="12">
                  <c:v>10</c:v>
                </c:pt>
                <c:pt idx="1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2D-454B-BE49-879E26930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05278039361643"/>
          <c:y val="0.16131037443847046"/>
          <c:w val="0.11181236274452717"/>
          <c:h val="0.74553988963514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PRÉVISIONS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 A</c:v>
                </c:pt>
                <c:pt idx="1">
                  <c:v>Projet B</c:v>
                </c:pt>
                <c:pt idx="2">
                  <c:v>Projet C</c:v>
                </c:pt>
                <c:pt idx="3">
                  <c:v>Projet D</c:v>
                </c:pt>
                <c:pt idx="4">
                  <c:v>Projet E</c:v>
                </c:pt>
                <c:pt idx="5">
                  <c:v>Projet F</c:v>
                </c:pt>
                <c:pt idx="6">
                  <c:v>Projet G</c:v>
                </c:pt>
                <c:pt idx="7">
                  <c:v>Projet H</c:v>
                </c:pt>
                <c:pt idx="8">
                  <c:v>Projet J</c:v>
                </c:pt>
                <c:pt idx="9">
                  <c:v>Projet K</c:v>
                </c:pt>
                <c:pt idx="10">
                  <c:v>Projet L</c:v>
                </c:pt>
                <c:pt idx="11">
                  <c:v>Projet M</c:v>
                </c:pt>
                <c:pt idx="12">
                  <c:v>Projet N</c:v>
                </c:pt>
                <c:pt idx="13">
                  <c:v>Projet P</c:v>
                </c:pt>
              </c:strCache>
            </c:strRef>
          </c:cat>
          <c:val>
            <c:numRef>
              <c:f>Sheet1!$B$2:$B$15</c:f>
              <c:numCache>
                <c:formatCode>"$"#,##0</c:formatCode>
                <c:ptCount val="14"/>
                <c:pt idx="0">
                  <c:v>1000000</c:v>
                </c:pt>
                <c:pt idx="1">
                  <c:v>900000</c:v>
                </c:pt>
                <c:pt idx="2">
                  <c:v>860000</c:v>
                </c:pt>
                <c:pt idx="3">
                  <c:v>1000000</c:v>
                </c:pt>
                <c:pt idx="4">
                  <c:v>294000</c:v>
                </c:pt>
                <c:pt idx="5">
                  <c:v>123400</c:v>
                </c:pt>
                <c:pt idx="6">
                  <c:v>250500</c:v>
                </c:pt>
                <c:pt idx="7">
                  <c:v>127200</c:v>
                </c:pt>
                <c:pt idx="8">
                  <c:v>80000</c:v>
                </c:pt>
                <c:pt idx="9">
                  <c:v>77000</c:v>
                </c:pt>
                <c:pt idx="10">
                  <c:v>65000</c:v>
                </c:pt>
                <c:pt idx="11">
                  <c:v>550000</c:v>
                </c:pt>
                <c:pt idx="12">
                  <c:v>45000</c:v>
                </c:pt>
                <c:pt idx="13">
                  <c:v>32500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09-D149-A815-135B270DD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RÉEL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 A</c:v>
                </c:pt>
                <c:pt idx="1">
                  <c:v>Projet B</c:v>
                </c:pt>
                <c:pt idx="2">
                  <c:v>Projet C</c:v>
                </c:pt>
                <c:pt idx="3">
                  <c:v>Projet D</c:v>
                </c:pt>
                <c:pt idx="4">
                  <c:v>Projet E</c:v>
                </c:pt>
                <c:pt idx="5">
                  <c:v>Projet F</c:v>
                </c:pt>
                <c:pt idx="6">
                  <c:v>Projet G</c:v>
                </c:pt>
                <c:pt idx="7">
                  <c:v>Projet H</c:v>
                </c:pt>
                <c:pt idx="8">
                  <c:v>Projet J</c:v>
                </c:pt>
                <c:pt idx="9">
                  <c:v>Projet K</c:v>
                </c:pt>
                <c:pt idx="10">
                  <c:v>Projet L</c:v>
                </c:pt>
                <c:pt idx="11">
                  <c:v>Projet M</c:v>
                </c:pt>
                <c:pt idx="12">
                  <c:v>Projet N</c:v>
                </c:pt>
                <c:pt idx="13">
                  <c:v>Projet P</c:v>
                </c:pt>
              </c:strCache>
            </c:strRef>
          </c:cat>
          <c:val>
            <c:numRef>
              <c:f>Sheet1!$C$2:$C$15</c:f>
              <c:numCache>
                <c:formatCode>"$"#,##0</c:formatCode>
                <c:ptCount val="14"/>
                <c:pt idx="0">
                  <c:v>880000</c:v>
                </c:pt>
                <c:pt idx="1">
                  <c:v>920000</c:v>
                </c:pt>
                <c:pt idx="2">
                  <c:v>850000</c:v>
                </c:pt>
                <c:pt idx="3">
                  <c:v>998050</c:v>
                </c:pt>
                <c:pt idx="4">
                  <c:v>280000</c:v>
                </c:pt>
                <c:pt idx="5">
                  <c:v>125000</c:v>
                </c:pt>
                <c:pt idx="6">
                  <c:v>246000</c:v>
                </c:pt>
                <c:pt idx="7">
                  <c:v>126000</c:v>
                </c:pt>
                <c:pt idx="8">
                  <c:v>79900</c:v>
                </c:pt>
                <c:pt idx="9">
                  <c:v>77000</c:v>
                </c:pt>
                <c:pt idx="10">
                  <c:v>65000</c:v>
                </c:pt>
                <c:pt idx="11">
                  <c:v>551000</c:v>
                </c:pt>
                <c:pt idx="12">
                  <c:v>42000</c:v>
                </c:pt>
                <c:pt idx="13">
                  <c:v>33000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09-D149-A815-135B270DDD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RESTE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 A</c:v>
                </c:pt>
                <c:pt idx="1">
                  <c:v>Projet B</c:v>
                </c:pt>
                <c:pt idx="2">
                  <c:v>Projet C</c:v>
                </c:pt>
                <c:pt idx="3">
                  <c:v>Projet D</c:v>
                </c:pt>
                <c:pt idx="4">
                  <c:v>Projet E</c:v>
                </c:pt>
                <c:pt idx="5">
                  <c:v>Projet F</c:v>
                </c:pt>
                <c:pt idx="6">
                  <c:v>Projet G</c:v>
                </c:pt>
                <c:pt idx="7">
                  <c:v>Projet H</c:v>
                </c:pt>
                <c:pt idx="8">
                  <c:v>Projet J</c:v>
                </c:pt>
                <c:pt idx="9">
                  <c:v>Projet K</c:v>
                </c:pt>
                <c:pt idx="10">
                  <c:v>Projet L</c:v>
                </c:pt>
                <c:pt idx="11">
                  <c:v>Projet M</c:v>
                </c:pt>
                <c:pt idx="12">
                  <c:v>Projet N</c:v>
                </c:pt>
                <c:pt idx="13">
                  <c:v>Projet P</c:v>
                </c:pt>
              </c:strCache>
            </c:strRef>
          </c:cat>
          <c:val>
            <c:numRef>
              <c:f>Sheet1!$D$2:$D$15</c:f>
              <c:numCache>
                <c:formatCode>"$"#,##0</c:formatCode>
                <c:ptCount val="14"/>
                <c:pt idx="0">
                  <c:v>120000</c:v>
                </c:pt>
                <c:pt idx="1">
                  <c:v>-20000</c:v>
                </c:pt>
                <c:pt idx="2">
                  <c:v>10000</c:v>
                </c:pt>
                <c:pt idx="3">
                  <c:v>1950</c:v>
                </c:pt>
                <c:pt idx="4">
                  <c:v>14000</c:v>
                </c:pt>
                <c:pt idx="5">
                  <c:v>-1600</c:v>
                </c:pt>
                <c:pt idx="6">
                  <c:v>4500</c:v>
                </c:pt>
                <c:pt idx="7">
                  <c:v>1200</c:v>
                </c:pt>
                <c:pt idx="8">
                  <c:v>100</c:v>
                </c:pt>
                <c:pt idx="9">
                  <c:v>0</c:v>
                </c:pt>
                <c:pt idx="10">
                  <c:v>0</c:v>
                </c:pt>
                <c:pt idx="11">
                  <c:v>-1000</c:v>
                </c:pt>
                <c:pt idx="12">
                  <c:v>3000</c:v>
                </c:pt>
                <c:pt idx="13">
                  <c:v>-500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09-D149-A815-135B270DD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41726448"/>
        <c:axId val="1341728080"/>
      </c:barChart>
      <c:catAx>
        <c:axId val="134172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1341728080"/>
        <c:crosses val="autoZero"/>
        <c:auto val="1"/>
        <c:lblAlgn val="ctr"/>
        <c:lblOffset val="100"/>
        <c:noMultiLvlLbl val="0"/>
      </c:catAx>
      <c:valAx>
        <c:axId val="134172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134172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ÉLEVÉ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 A</c:v>
                </c:pt>
                <c:pt idx="1">
                  <c:v>Projet B</c:v>
                </c:pt>
                <c:pt idx="2">
                  <c:v>Projet C</c:v>
                </c:pt>
                <c:pt idx="3">
                  <c:v>Projet D</c:v>
                </c:pt>
                <c:pt idx="4">
                  <c:v>Projet E</c:v>
                </c:pt>
                <c:pt idx="5">
                  <c:v>Projet F</c:v>
                </c:pt>
                <c:pt idx="6">
                  <c:v>Projet G</c:v>
                </c:pt>
                <c:pt idx="7">
                  <c:v>Projet H</c:v>
                </c:pt>
                <c:pt idx="8">
                  <c:v>Projet J</c:v>
                </c:pt>
                <c:pt idx="9">
                  <c:v>Projet K</c:v>
                </c:pt>
                <c:pt idx="10">
                  <c:v>Projet L</c:v>
                </c:pt>
                <c:pt idx="11">
                  <c:v>Projet M</c:v>
                </c:pt>
                <c:pt idx="12">
                  <c:v>Projet N</c:v>
                </c:pt>
                <c:pt idx="13">
                  <c:v>Projet P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8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0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88-8F4C-A649-01258F210C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MOYEN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 A</c:v>
                </c:pt>
                <c:pt idx="1">
                  <c:v>Projet B</c:v>
                </c:pt>
                <c:pt idx="2">
                  <c:v>Projet C</c:v>
                </c:pt>
                <c:pt idx="3">
                  <c:v>Projet D</c:v>
                </c:pt>
                <c:pt idx="4">
                  <c:v>Projet E</c:v>
                </c:pt>
                <c:pt idx="5">
                  <c:v>Projet F</c:v>
                </c:pt>
                <c:pt idx="6">
                  <c:v>Projet G</c:v>
                </c:pt>
                <c:pt idx="7">
                  <c:v>Projet H</c:v>
                </c:pt>
                <c:pt idx="8">
                  <c:v>Projet J</c:v>
                </c:pt>
                <c:pt idx="9">
                  <c:v>Projet K</c:v>
                </c:pt>
                <c:pt idx="10">
                  <c:v>Projet L</c:v>
                </c:pt>
                <c:pt idx="11">
                  <c:v>Projet M</c:v>
                </c:pt>
                <c:pt idx="12">
                  <c:v>Projet N</c:v>
                </c:pt>
                <c:pt idx="13">
                  <c:v>Projet P</c:v>
                </c:pt>
              </c:strCache>
            </c:strRef>
          </c:cat>
          <c:val>
            <c:numRef>
              <c:f>Sheet1!$C$2:$C$15</c:f>
              <c:numCache>
                <c:formatCode>0</c:formatCode>
                <c:ptCount val="14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8</c:v>
                </c:pt>
                <c:pt idx="4">
                  <c:v>6</c:v>
                </c:pt>
                <c:pt idx="5">
                  <c:v>0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  <c:pt idx="11">
                  <c:v>3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88-8F4C-A649-01258F210C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 A</c:v>
                </c:pt>
                <c:pt idx="1">
                  <c:v>Projet B</c:v>
                </c:pt>
                <c:pt idx="2">
                  <c:v>Projet C</c:v>
                </c:pt>
                <c:pt idx="3">
                  <c:v>Projet D</c:v>
                </c:pt>
                <c:pt idx="4">
                  <c:v>Projet E</c:v>
                </c:pt>
                <c:pt idx="5">
                  <c:v>Projet F</c:v>
                </c:pt>
                <c:pt idx="6">
                  <c:v>Projet G</c:v>
                </c:pt>
                <c:pt idx="7">
                  <c:v>Projet H</c:v>
                </c:pt>
                <c:pt idx="8">
                  <c:v>Projet J</c:v>
                </c:pt>
                <c:pt idx="9">
                  <c:v>Projet K</c:v>
                </c:pt>
                <c:pt idx="10">
                  <c:v>Projet L</c:v>
                </c:pt>
                <c:pt idx="11">
                  <c:v>Projet M</c:v>
                </c:pt>
                <c:pt idx="12">
                  <c:v>Projet N</c:v>
                </c:pt>
                <c:pt idx="13">
                  <c:v>Projet P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4</c:v>
                </c:pt>
                <c:pt idx="9">
                  <c:v>5</c:v>
                </c:pt>
                <c:pt idx="10">
                  <c:v>4</c:v>
                </c:pt>
                <c:pt idx="11">
                  <c:v>6</c:v>
                </c:pt>
                <c:pt idx="12">
                  <c:v>7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88-8F4C-A649-01258F210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51869264"/>
        <c:axId val="1352386960"/>
      </c:barChart>
      <c:catAx>
        <c:axId val="13518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ÉLEVÉ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Sheet1!$B$16</c:f>
              <c:numCache>
                <c:formatCode>0</c:formatCode>
                <c:ptCount val="1"/>
                <c:pt idx="0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37-C24A-99EA-58485CA543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MOYEN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Sheet1!$C$16</c:f>
              <c:numCache>
                <c:formatCode>0</c:formatCode>
                <c:ptCount val="1"/>
                <c:pt idx="0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37-C24A-99EA-58485CA543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Sheet1!$D$16</c:f>
              <c:numCache>
                <c:formatCode>0</c:formatCode>
                <c:ptCount val="1"/>
                <c:pt idx="0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37-C24A-99EA-58485CA543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50"/>
        <c:axId val="1351869264"/>
        <c:axId val="1352386960"/>
      </c:barChart>
      <c:catAx>
        <c:axId val="1351869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PROBLÈMES NON RÉSOLUS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 A</c:v>
                </c:pt>
                <c:pt idx="1">
                  <c:v>Projet B</c:v>
                </c:pt>
                <c:pt idx="2">
                  <c:v>Projet C</c:v>
                </c:pt>
                <c:pt idx="3">
                  <c:v>Projet D</c:v>
                </c:pt>
                <c:pt idx="4">
                  <c:v>Projet E</c:v>
                </c:pt>
                <c:pt idx="5">
                  <c:v>Projet F</c:v>
                </c:pt>
                <c:pt idx="6">
                  <c:v>Projet G</c:v>
                </c:pt>
                <c:pt idx="7">
                  <c:v>Projet H</c:v>
                </c:pt>
                <c:pt idx="8">
                  <c:v>Projet J</c:v>
                </c:pt>
                <c:pt idx="9">
                  <c:v>Projet K</c:v>
                </c:pt>
                <c:pt idx="10">
                  <c:v>Projet L</c:v>
                </c:pt>
                <c:pt idx="11">
                  <c:v>Projet M</c:v>
                </c:pt>
                <c:pt idx="12">
                  <c:v>Projet N</c:v>
                </c:pt>
                <c:pt idx="13">
                  <c:v>Projet P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07-274F-B39D-BEE7D96E6E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RÉVISIONS EN COURS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 A</c:v>
                </c:pt>
                <c:pt idx="1">
                  <c:v>Projet B</c:v>
                </c:pt>
                <c:pt idx="2">
                  <c:v>Projet C</c:v>
                </c:pt>
                <c:pt idx="3">
                  <c:v>Projet D</c:v>
                </c:pt>
                <c:pt idx="4">
                  <c:v>Projet E</c:v>
                </c:pt>
                <c:pt idx="5">
                  <c:v>Projet F</c:v>
                </c:pt>
                <c:pt idx="6">
                  <c:v>Projet G</c:v>
                </c:pt>
                <c:pt idx="7">
                  <c:v>Projet H</c:v>
                </c:pt>
                <c:pt idx="8">
                  <c:v>Projet J</c:v>
                </c:pt>
                <c:pt idx="9">
                  <c:v>Projet K</c:v>
                </c:pt>
                <c:pt idx="10">
                  <c:v>Projet L</c:v>
                </c:pt>
                <c:pt idx="11">
                  <c:v>Projet M</c:v>
                </c:pt>
                <c:pt idx="12">
                  <c:v>Projet N</c:v>
                </c:pt>
                <c:pt idx="13">
                  <c:v>Projet P</c:v>
                </c:pt>
              </c:strCache>
            </c:strRef>
          </c:cat>
          <c:val>
            <c:numRef>
              <c:f>Sheet1!$C$2:$C$15</c:f>
              <c:numCache>
                <c:formatCode>0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07-274F-B39D-BEE7D96E6E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MESURES EN ATTENTE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Projet A</c:v>
                </c:pt>
                <c:pt idx="1">
                  <c:v>Projet B</c:v>
                </c:pt>
                <c:pt idx="2">
                  <c:v>Projet C</c:v>
                </c:pt>
                <c:pt idx="3">
                  <c:v>Projet D</c:v>
                </c:pt>
                <c:pt idx="4">
                  <c:v>Projet E</c:v>
                </c:pt>
                <c:pt idx="5">
                  <c:v>Projet F</c:v>
                </c:pt>
                <c:pt idx="6">
                  <c:v>Projet G</c:v>
                </c:pt>
                <c:pt idx="7">
                  <c:v>Projet H</c:v>
                </c:pt>
                <c:pt idx="8">
                  <c:v>Projet J</c:v>
                </c:pt>
                <c:pt idx="9">
                  <c:v>Projet K</c:v>
                </c:pt>
                <c:pt idx="10">
                  <c:v>Projet L</c:v>
                </c:pt>
                <c:pt idx="11">
                  <c:v>Projet M</c:v>
                </c:pt>
                <c:pt idx="12">
                  <c:v>Projet N</c:v>
                </c:pt>
                <c:pt idx="13">
                  <c:v>Projet P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07-274F-B39D-BEE7D96E6E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51869264"/>
        <c:axId val="1352386960"/>
      </c:barChart>
      <c:catAx>
        <c:axId val="13518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PROBLÈMES NON RÉSOLUS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Sheet1!$B$16</c:f>
              <c:numCache>
                <c:formatCode>0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43-754E-87E3-1DCCFC531B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RÉVISIONS EN COURS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Sheet1!$C$16</c:f>
              <c:numCache>
                <c:formatCode>0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43-754E-87E3-1DCCFC531B5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MESURES EN ATTENTE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Sheet1!$D$16</c:f>
              <c:numCache>
                <c:formatCode>0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43-754E-87E3-1DCCFC531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50"/>
        <c:axId val="1351869264"/>
        <c:axId val="1352386960"/>
      </c:barChart>
      <c:catAx>
        <c:axId val="1351869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1472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8175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8251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09180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TABLEAU DE BORD POUR PLUSIEURS PROJETS</a:t>
            </a:r>
          </a:p>
        </p:txBody>
      </p:sp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011ABEA2-A0A4-2545-BC5F-D7F8CEFC99D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068626" y="307317"/>
            <a:ext cx="2660120" cy="50758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182885"/>
            <a:ext cx="11800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4000" dirty="0">
                <a:latin typeface="Century Gothic" panose="020B0502020202020204" pitchFamily="34" charset="0"/>
              </a:rPr>
              <a:t>TABLEAU DE BORD POUR PLUSIEURS PROJETS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347150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60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NOM DE L’ENTREPRISE</a:t>
            </a:r>
          </a:p>
          <a:p>
            <a:pPr rtl="0"/>
            <a:r>
              <a:rPr lang="fr-FR" sz="200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fr-FR" sz="1400">
                <a:solidFill>
                  <a:schemeClr val="tx2"/>
                </a:solidFill>
                <a:latin typeface="Century Gothic" panose="020B0502020202020204" pitchFamily="34" charset="0"/>
              </a:rPr>
              <a:t>00/00/0000</a:t>
            </a:r>
          </a:p>
          <a:p>
            <a:pPr rtl="0"/>
            <a:r>
              <a:rPr lang="fr-FR" sz="140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fr-FR" sz="1400">
                <a:solidFill>
                  <a:schemeClr val="tx2"/>
                </a:solidFill>
                <a:latin typeface="Century Gothic" panose="020B0502020202020204" pitchFamily="34" charset="0"/>
              </a:rPr>
              <a:t>Adresse</a:t>
            </a:r>
          </a:p>
          <a:p>
            <a:pPr rtl="0"/>
            <a:r>
              <a:rPr lang="fr-FR" sz="1400">
                <a:solidFill>
                  <a:schemeClr val="tx2"/>
                </a:solidFill>
                <a:latin typeface="Century Gothic" panose="020B0502020202020204" pitchFamily="34" charset="0"/>
              </a:rPr>
              <a:t>N° de téléphone</a:t>
            </a:r>
          </a:p>
          <a:p>
            <a:pPr rtl="0"/>
            <a:r>
              <a:rPr lang="fr-FR" sz="1400">
                <a:solidFill>
                  <a:schemeClr val="tx2"/>
                </a:solidFill>
                <a:latin typeface="Century Gothic" panose="020B0502020202020204" pitchFamily="34" charset="0"/>
              </a:rPr>
              <a:t>Site Web</a:t>
            </a:r>
          </a:p>
          <a:p>
            <a:pPr rtl="0"/>
            <a:r>
              <a:rPr lang="fr-FR" sz="1400">
                <a:solidFill>
                  <a:schemeClr val="tx2"/>
                </a:solidFill>
                <a:latin typeface="Century Gothic" panose="020B0502020202020204" pitchFamily="34" charset="0"/>
              </a:rPr>
              <a:t>Adresse e-mail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sz="4400" b="1">
                  <a:solidFill>
                    <a:schemeClr val="bg1"/>
                  </a:solidFill>
                  <a:latin typeface="Century Gothic" panose="020B0502020202020204" pitchFamily="34" charset="0"/>
                </a:rPr>
                <a:t>VOTRE</a:t>
              </a:r>
            </a:p>
            <a:p>
              <a:pPr algn="ctr" rtl="0"/>
              <a:r>
                <a:rPr lang="fr-FR" sz="4400" b="1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2FE157-1C86-3441-A861-8D9B293C6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134166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742458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29586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PRÉPARÉ PAR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APPROUVÉ PAR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TABLE</a:t>
                      </a:r>
                    </a:p>
                    <a:p>
                      <a:pPr algn="l" rtl="0" fontAlgn="b"/>
                      <a:r>
                        <a:rPr lang="fr-FR" sz="14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</a:t>
                      </a:r>
                    </a:p>
                    <a:p>
                      <a:pPr algn="l" rtl="0" fontAlgn="b"/>
                      <a:r>
                        <a:rPr lang="fr-FR" sz="14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MATIÈRES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TABLEAU DE BORD DE PLUSIEURS PROJETS | TABLE DES MATIÈRES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905987"/>
            <a:ext cx="8363952" cy="3727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>
                <a:latin typeface="Century Gothic" panose="020B0502020202020204" pitchFamily="34" charset="0"/>
              </a:rPr>
              <a:t>Calendrier de livraison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>
                <a:latin typeface="Century Gothic" panose="020B0502020202020204" pitchFamily="34" charset="0"/>
              </a:rPr>
              <a:t>Jours par projet 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>
                <a:latin typeface="Century Gothic" panose="020B0502020202020204" pitchFamily="34" charset="0"/>
              </a:rPr>
              <a:t>Affectation des ressources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>
                <a:latin typeface="Century Gothic" panose="020B0502020202020204" pitchFamily="34" charset="0"/>
              </a:rPr>
              <a:t>Données financières du projet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>
                <a:latin typeface="Century Gothic" panose="020B0502020202020204" pitchFamily="34" charset="0"/>
              </a:rPr>
              <a:t>Analyse des risques et total des risques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>
                <a:latin typeface="Century Gothic" panose="020B0502020202020204" pitchFamily="34" charset="0"/>
              </a:rPr>
              <a:t>Mesures en cours et en attente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>
                <a:latin typeface="Century Gothic" panose="020B0502020202020204" pitchFamily="34" charset="0"/>
              </a:rPr>
              <a:t>Rapport de projet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CALENDRIER DE LIVRAISON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66F07E2-2AE6-F44A-85D5-3E05BE8E9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4633029"/>
              </p:ext>
            </p:extLst>
          </p:nvPr>
        </p:nvGraphicFramePr>
        <p:xfrm>
          <a:off x="320842" y="368969"/>
          <a:ext cx="11325726" cy="5710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JOURS PAR PROJET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0C6BBAC-887C-CB4C-8B5D-B2106F18D0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3321693"/>
              </p:ext>
            </p:extLst>
          </p:nvPr>
        </p:nvGraphicFramePr>
        <p:xfrm>
          <a:off x="417095" y="208548"/>
          <a:ext cx="11309683" cy="5929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AFFECTATION DES RESSOURCES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EF28078-BC53-1A47-AA53-3974765DCF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320240"/>
              </p:ext>
            </p:extLst>
          </p:nvPr>
        </p:nvGraphicFramePr>
        <p:xfrm>
          <a:off x="657726" y="208548"/>
          <a:ext cx="10956758" cy="5929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3605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DONNÉES FINANCIÈRES DU PROJET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5F335FF-EF70-B441-AA1A-82E2F2698B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2649090"/>
              </p:ext>
            </p:extLst>
          </p:nvPr>
        </p:nvGraphicFramePr>
        <p:xfrm>
          <a:off x="304801" y="288758"/>
          <a:ext cx="11454062" cy="584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90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ANALYSE DES RISQUES ET TOTAL DES RISQUES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1EA4EDD-BEEA-6743-9EB8-8F586D7D0F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0035334"/>
              </p:ext>
            </p:extLst>
          </p:nvPr>
        </p:nvGraphicFramePr>
        <p:xfrm>
          <a:off x="304799" y="336884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CA01BC8-751F-E144-B2A8-AA6AF7AC3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3548766"/>
              </p:ext>
            </p:extLst>
          </p:nvPr>
        </p:nvGraphicFramePr>
        <p:xfrm>
          <a:off x="304798" y="3429000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08D6937-B4CB-734D-A59F-CC81741556E4}"/>
              </a:ext>
            </a:extLst>
          </p:cNvPr>
          <p:cNvSpPr txBox="1"/>
          <p:nvPr/>
        </p:nvSpPr>
        <p:spPr>
          <a:xfrm>
            <a:off x="304799" y="3048001"/>
            <a:ext cx="1497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2000">
                <a:latin typeface="Century Gothic" panose="020B0502020202020204" pitchFamily="34" charset="0"/>
              </a:rPr>
              <a:t>RISQUE TOTAL</a:t>
            </a:r>
          </a:p>
        </p:txBody>
      </p:sp>
    </p:spTree>
    <p:extLst>
      <p:ext uri="{BB962C8B-B14F-4D97-AF65-F5344CB8AC3E}">
        <p14:creationId xmlns:p14="http://schemas.microsoft.com/office/powerpoint/2010/main" val="2678152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MESURES EN COURS ET EN ATTENTE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132E569-F8CA-E54F-BCAC-077A584359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974693"/>
              </p:ext>
            </p:extLst>
          </p:nvPr>
        </p:nvGraphicFramePr>
        <p:xfrm>
          <a:off x="304799" y="336884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87E6ADF-DFBB-9248-90F2-44A2580930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8687814"/>
              </p:ext>
            </p:extLst>
          </p:nvPr>
        </p:nvGraphicFramePr>
        <p:xfrm>
          <a:off x="304798" y="3429000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2D1C10B-D0CA-D94B-943E-0E22FA55896E}"/>
              </a:ext>
            </a:extLst>
          </p:cNvPr>
          <p:cNvSpPr txBox="1"/>
          <p:nvPr/>
        </p:nvSpPr>
        <p:spPr>
          <a:xfrm>
            <a:off x="304799" y="3048001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2000">
                <a:latin typeface="Century Gothic" panose="020B0502020202020204" pitchFamily="34" charset="0"/>
              </a:rPr>
              <a:t>NB TOTAL DE MESURES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110326"/>
              </p:ext>
            </p:extLst>
          </p:nvPr>
        </p:nvGraphicFramePr>
        <p:xfrm>
          <a:off x="473710" y="497305"/>
          <a:ext cx="11230609" cy="53434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884937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  <a:gridCol w="981973">
                  <a:extLst>
                    <a:ext uri="{9D8B030D-6E8A-4147-A177-3AD203B41FA5}">
                      <a16:colId xmlns:a16="http://schemas.microsoft.com/office/drawing/2014/main" val="4205413144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970060697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1721292086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3311123816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80167640"/>
                    </a:ext>
                  </a:extLst>
                </a:gridCol>
                <a:gridCol w="4029475">
                  <a:extLst>
                    <a:ext uri="{9D8B030D-6E8A-4147-A177-3AD203B41FA5}">
                      <a16:colId xmlns:a16="http://schemas.microsoft.com/office/drawing/2014/main" val="2195344063"/>
                    </a:ext>
                  </a:extLst>
                </a:gridCol>
              </a:tblGrid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NOM DU PROJET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PLANNING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BUDGET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RESSOURCES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RISQUES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PROBLÈMES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COMMENTAIRES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Projet 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39416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Projet B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995216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Projet C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97412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Projet 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193600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Projet 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444574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Projet F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373141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Projet G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111382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Projet H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728724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Projet J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123409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Projet K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120555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Projet L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40070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Projet M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784783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Projet 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760268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Projet P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3435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ple-Project-Dashboard_PowerPoint" id="{63DB53B3-699E-ED4E-A01E-30570113FD6D}" vid="{407D8A81-2DF9-5645-BC15-99B55FB6EC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IC-Multiple-Project-Dashboard-Template_PowerPoint</Template>
  <TotalTime>2</TotalTime>
  <Words>376</Words>
  <Application>Microsoft Office PowerPoint</Application>
  <PresentationFormat>Widescreen</PresentationFormat>
  <Paragraphs>164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Alisa lin</cp:lastModifiedBy>
  <cp:revision>4</cp:revision>
  <dcterms:created xsi:type="dcterms:W3CDTF">2019-11-22T21:04:25Z</dcterms:created>
  <dcterms:modified xsi:type="dcterms:W3CDTF">2024-03-06T08:47:44Z</dcterms:modified>
</cp:coreProperties>
</file>