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9" autoAdjust="0"/>
    <p:restoredTop sz="86447"/>
  </p:normalViewPr>
  <p:slideViewPr>
    <p:cSldViewPr snapToGrid="0" snapToObjects="1">
      <p:cViewPr varScale="1">
        <p:scale>
          <a:sx n="153" d="100"/>
          <a:sy n="153" d="100"/>
        </p:scale>
        <p:origin x="72" y="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09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051135"/>
            <a:ext cx="6022912"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646605"/>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objectifs et les buts dans la zone du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chaque tâche afin de représenter sa durée.  Ajoutez des dates jalons et des informations supplémentaires dans chaque barre ou dans la zone du diagramme. Résumez les résultats dans la ligne du bas.</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927630" y="307317"/>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fr-FR" sz="2400" b="1">
                <a:solidFill>
                  <a:schemeClr val="tx1">
                    <a:lumMod val="65000"/>
                    <a:lumOff val="35000"/>
                  </a:schemeClr>
                </a:solidFill>
                <a:latin typeface="Century Gothic" panose="020B0502020202020204" pitchFamily="34" charset="0"/>
              </a:rPr>
              <a:t>MODÈLE DE DIAGRAMME DE GANTT TRIMESTRIEL</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MODÈLE DE DIAGRAMME DE GANTT TRIMESTRIEL</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fr-F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fr-FR" sz="900" b="1">
                          <a:solidFill>
                            <a:schemeClr val="tx1"/>
                          </a:solidFill>
                          <a:latin typeface="Century Gothic" panose="020B0502020202020204" pitchFamily="34" charset="0"/>
                        </a:rPr>
                        <a:t>OBJECTIFS + BUTS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fr-FR" sz="1000">
                          <a:solidFill>
                            <a:schemeClr val="tx1"/>
                          </a:solidFill>
                          <a:latin typeface="Century Gothic" panose="020B0502020202020204" pitchFamily="34" charset="0"/>
                        </a:rPr>
                        <a:t>Objectif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fr-FR" sz="1000">
                          <a:solidFill>
                            <a:schemeClr val="tx1"/>
                          </a:solidFill>
                          <a:latin typeface="Century Gothic" panose="020B0502020202020204" pitchFamily="34" charset="0"/>
                        </a:rPr>
                        <a:t>Objectif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fr-FR" sz="1000">
                          <a:solidFill>
                            <a:schemeClr val="tx1"/>
                          </a:solidFill>
                          <a:latin typeface="Century Gothic" panose="020B0502020202020204" pitchFamily="34" charset="0"/>
                        </a:rPr>
                        <a:t>Objectif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fr-FR" sz="1000">
                          <a:solidFill>
                            <a:schemeClr val="tx1"/>
                          </a:solidFill>
                          <a:latin typeface="Century Gothic" panose="020B0502020202020204" pitchFamily="34" charset="0"/>
                        </a:rPr>
                        <a:t>Objectif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fr-FR" sz="1000">
                          <a:solidFill>
                            <a:schemeClr val="tx1"/>
                          </a:solidFill>
                          <a:latin typeface="Century Gothic" panose="020B0502020202020204" pitchFamily="34" charset="0"/>
                        </a:rPr>
                        <a:t>Objectif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fr-FR" sz="1000">
                          <a:solidFill>
                            <a:schemeClr val="tx1"/>
                          </a:solidFill>
                          <a:latin typeface="Century Gothic" panose="020B0502020202020204" pitchFamily="34" charset="0"/>
                        </a:rPr>
                        <a:t>But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fr-FR" sz="1000">
                          <a:solidFill>
                            <a:schemeClr val="tx1"/>
                          </a:solidFill>
                          <a:latin typeface="Century Gothic" panose="020B0502020202020204" pitchFamily="34" charset="0"/>
                        </a:rPr>
                        <a:t>But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fr-FR" sz="1000">
                          <a:solidFill>
                            <a:schemeClr val="tx1"/>
                          </a:solidFill>
                          <a:latin typeface="Century Gothic" panose="020B0502020202020204" pitchFamily="34" charset="0"/>
                        </a:rPr>
                        <a:t>But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fr-FR" sz="1000">
                          <a:solidFill>
                            <a:schemeClr val="tx1"/>
                          </a:solidFill>
                          <a:latin typeface="Century Gothic" panose="020B0502020202020204" pitchFamily="34" charset="0"/>
                        </a:rPr>
                        <a:t>But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fr-FR" sz="1000">
                          <a:solidFill>
                            <a:schemeClr val="tx1"/>
                          </a:solidFill>
                          <a:latin typeface="Century Gothic" panose="020B0502020202020204" pitchFamily="34" charset="0"/>
                        </a:rPr>
                        <a:t>But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fr-FR" sz="1400" b="1">
                          <a:solidFill>
                            <a:schemeClr val="tx1"/>
                          </a:solidFill>
                          <a:latin typeface="Century Gothic" panose="020B0502020202020204" pitchFamily="34" charset="0"/>
                        </a:rPr>
                        <a:t>RÉSULTATS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a:p>
            <a:pPr algn="ctr" rtl="0"/>
            <a:r>
              <a:rPr lang="fr-FR" sz="1400">
                <a:solidFill>
                  <a:schemeClr val="tx1"/>
                </a:solidFill>
                <a:latin typeface="Century Gothic" panose="020B0502020202020204" pitchFamily="34" charset="0"/>
              </a:rPr>
              <a:t>1 987 654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a:p>
            <a:pPr algn="ctr" rtl="0"/>
            <a:r>
              <a:rPr lang="fr-FR" sz="1400">
                <a:solidFill>
                  <a:schemeClr val="tx1"/>
                </a:solidFill>
                <a:latin typeface="Century Gothic" panose="020B0502020202020204" pitchFamily="34" charset="0"/>
              </a:rPr>
              <a:t>1 234 567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a:p>
            <a:pPr algn="ctr" rtl="0"/>
            <a:r>
              <a:rPr lang="fr-FR" sz="1400">
                <a:solidFill>
                  <a:schemeClr val="tx1"/>
                </a:solidFill>
                <a:latin typeface="Century Gothic" panose="020B0502020202020204" pitchFamily="34" charset="0"/>
              </a:rPr>
              <a:t>2 345 678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a:p>
            <a:pPr algn="ctr" rtl="0"/>
            <a:r>
              <a:rPr lang="fr-FR" sz="1400">
                <a:solidFill>
                  <a:schemeClr val="tx1"/>
                </a:solidFill>
                <a:latin typeface="Century Gothic" panose="020B0502020202020204" pitchFamily="34" charset="0"/>
              </a:rPr>
              <a:t>3 456 789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MODÈLE DE DIAGRAMME DE GANTT TRIMESTRIEL</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100011960"/>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fr-F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fr-F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fr-FR" sz="900" b="1">
                          <a:solidFill>
                            <a:schemeClr val="tx1"/>
                          </a:solidFill>
                          <a:latin typeface="Century Gothic" panose="020B0502020202020204" pitchFamily="34" charset="0"/>
                        </a:rPr>
                        <a:t>OBJECTIFS + BUTS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fr-FR" sz="1100">
                          <a:solidFill>
                            <a:schemeClr val="tx1"/>
                          </a:solidFill>
                          <a:latin typeface="Century Gothic" panose="020B0502020202020204" pitchFamily="34" charset="0"/>
                        </a:rPr>
                        <a:t>Objectif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fr-FR" sz="1100">
                          <a:solidFill>
                            <a:schemeClr val="tx1"/>
                          </a:solidFill>
                          <a:latin typeface="Century Gothic" panose="020B0502020202020204" pitchFamily="34" charset="0"/>
                        </a:rPr>
                        <a:t>Objectif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fr-FR" sz="1100">
                          <a:solidFill>
                            <a:schemeClr val="tx1"/>
                          </a:solidFill>
                          <a:latin typeface="Century Gothic" panose="020B0502020202020204" pitchFamily="34" charset="0"/>
                        </a:rPr>
                        <a:t>Objectif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fr-FR" sz="1100">
                          <a:solidFill>
                            <a:schemeClr val="tx1"/>
                          </a:solidFill>
                          <a:latin typeface="Century Gothic" panose="020B0502020202020204" pitchFamily="34" charset="0"/>
                        </a:rPr>
                        <a:t>Objectif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fr-FR" sz="1100">
                          <a:solidFill>
                            <a:schemeClr val="tx1"/>
                          </a:solidFill>
                          <a:latin typeface="Century Gothic" panose="020B0502020202020204" pitchFamily="34" charset="0"/>
                        </a:rPr>
                        <a:t>Objectif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fr-FR" sz="1100">
                          <a:solidFill>
                            <a:schemeClr val="tx1"/>
                          </a:solidFill>
                          <a:latin typeface="Century Gothic" panose="020B0502020202020204" pitchFamily="34" charset="0"/>
                        </a:rPr>
                        <a:t>But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fr-FR" sz="1100">
                          <a:solidFill>
                            <a:schemeClr val="tx1"/>
                          </a:solidFill>
                          <a:latin typeface="Century Gothic" panose="020B0502020202020204" pitchFamily="34" charset="0"/>
                        </a:rPr>
                        <a:t>But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fr-FR" sz="1100">
                          <a:solidFill>
                            <a:schemeClr val="tx1"/>
                          </a:solidFill>
                          <a:latin typeface="Century Gothic" panose="020B0502020202020204" pitchFamily="34" charset="0"/>
                        </a:rPr>
                        <a:t>But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fr-FR" sz="1100">
                          <a:solidFill>
                            <a:schemeClr val="tx1"/>
                          </a:solidFill>
                          <a:latin typeface="Century Gothic" panose="020B0502020202020204" pitchFamily="34" charset="0"/>
                        </a:rPr>
                        <a:t>But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fr-FR" sz="1100">
                          <a:solidFill>
                            <a:schemeClr val="tx1"/>
                          </a:solidFill>
                          <a:latin typeface="Century Gothic" panose="020B0502020202020204" pitchFamily="34" charset="0"/>
                        </a:rPr>
                        <a:t>But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fr-FR" sz="1400" b="1">
                          <a:solidFill>
                            <a:schemeClr val="tx1"/>
                          </a:solidFill>
                          <a:latin typeface="Century Gothic" panose="020B0502020202020204" pitchFamily="34" charset="0"/>
                        </a:rPr>
                        <a:t>RÉSULTATS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DONNÉES DE RÉSULTAT</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5909145" y="2390178"/>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60" name="Rectangle 59">
            <a:extLst>
              <a:ext uri="{FF2B5EF4-FFF2-40B4-BE49-F238E27FC236}">
                <a16:creationId xmlns:a16="http://schemas.microsoft.com/office/drawing/2014/main" id="{41180AA8-EEBE-7347-9A43-2031788276D0}"/>
              </a:ext>
            </a:extLst>
          </p:cNvPr>
          <p:cNvSpPr/>
          <p:nvPr/>
        </p:nvSpPr>
        <p:spPr>
          <a:xfrm>
            <a:off x="5909145" y="2842605"/>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61" name="Rectangle 60">
            <a:extLst>
              <a:ext uri="{FF2B5EF4-FFF2-40B4-BE49-F238E27FC236}">
                <a16:creationId xmlns:a16="http://schemas.microsoft.com/office/drawing/2014/main" id="{B7B4CB11-1B5E-464C-95DB-C4690FA55904}"/>
              </a:ext>
            </a:extLst>
          </p:cNvPr>
          <p:cNvSpPr/>
          <p:nvPr/>
        </p:nvSpPr>
        <p:spPr>
          <a:xfrm>
            <a:off x="5909145" y="1032897"/>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62" name="Rectangle 61">
            <a:extLst>
              <a:ext uri="{FF2B5EF4-FFF2-40B4-BE49-F238E27FC236}">
                <a16:creationId xmlns:a16="http://schemas.microsoft.com/office/drawing/2014/main" id="{79211352-5DB1-6C46-94F8-D55CD483F565}"/>
              </a:ext>
            </a:extLst>
          </p:cNvPr>
          <p:cNvSpPr/>
          <p:nvPr/>
        </p:nvSpPr>
        <p:spPr>
          <a:xfrm>
            <a:off x="5909145" y="1485324"/>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Remarques</a:t>
            </a:r>
          </a:p>
        </p:txBody>
      </p:sp>
      <p:sp>
        <p:nvSpPr>
          <p:cNvPr id="63" name="Rectangle 62">
            <a:extLst>
              <a:ext uri="{FF2B5EF4-FFF2-40B4-BE49-F238E27FC236}">
                <a16:creationId xmlns:a16="http://schemas.microsoft.com/office/drawing/2014/main" id="{A3E3C820-F16C-4C48-B85D-201B58B23995}"/>
              </a:ext>
            </a:extLst>
          </p:cNvPr>
          <p:cNvSpPr/>
          <p:nvPr/>
        </p:nvSpPr>
        <p:spPr>
          <a:xfrm>
            <a:off x="5909144" y="1937751"/>
            <a:ext cx="1019787"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Remarques</a:t>
            </a:r>
          </a:p>
        </p:txBody>
      </p:sp>
      <p:sp>
        <p:nvSpPr>
          <p:cNvPr id="64" name="Rectangle 63">
            <a:extLst>
              <a:ext uri="{FF2B5EF4-FFF2-40B4-BE49-F238E27FC236}">
                <a16:creationId xmlns:a16="http://schemas.microsoft.com/office/drawing/2014/main" id="{1393CBB6-B934-7E48-B815-E9AE73D9F1FD}"/>
              </a:ext>
            </a:extLst>
          </p:cNvPr>
          <p:cNvSpPr/>
          <p:nvPr/>
        </p:nvSpPr>
        <p:spPr>
          <a:xfrm>
            <a:off x="5909145" y="4652313"/>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66" name="Rectangle 65">
            <a:extLst>
              <a:ext uri="{FF2B5EF4-FFF2-40B4-BE49-F238E27FC236}">
                <a16:creationId xmlns:a16="http://schemas.microsoft.com/office/drawing/2014/main" id="{D639DE8E-A2BE-2A48-9927-20CC1DCC200F}"/>
              </a:ext>
            </a:extLst>
          </p:cNvPr>
          <p:cNvSpPr/>
          <p:nvPr/>
        </p:nvSpPr>
        <p:spPr>
          <a:xfrm>
            <a:off x="5909145" y="5104740"/>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70" name="Rectangle 69">
            <a:extLst>
              <a:ext uri="{FF2B5EF4-FFF2-40B4-BE49-F238E27FC236}">
                <a16:creationId xmlns:a16="http://schemas.microsoft.com/office/drawing/2014/main" id="{1304CA7F-AD05-C040-9AB3-5ECF91CB8C88}"/>
              </a:ext>
            </a:extLst>
          </p:cNvPr>
          <p:cNvSpPr/>
          <p:nvPr/>
        </p:nvSpPr>
        <p:spPr>
          <a:xfrm>
            <a:off x="5909145" y="3295032"/>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71" name="Rectangle 70">
            <a:extLst>
              <a:ext uri="{FF2B5EF4-FFF2-40B4-BE49-F238E27FC236}">
                <a16:creationId xmlns:a16="http://schemas.microsoft.com/office/drawing/2014/main" id="{653F9964-BB55-4744-BD5B-F15BF475EEFE}"/>
              </a:ext>
            </a:extLst>
          </p:cNvPr>
          <p:cNvSpPr/>
          <p:nvPr/>
        </p:nvSpPr>
        <p:spPr>
          <a:xfrm>
            <a:off x="5909145" y="3747459"/>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
        <p:nvSpPr>
          <p:cNvPr id="72" name="Rectangle 71">
            <a:extLst>
              <a:ext uri="{FF2B5EF4-FFF2-40B4-BE49-F238E27FC236}">
                <a16:creationId xmlns:a16="http://schemas.microsoft.com/office/drawing/2014/main" id="{1CA42112-AD9B-8343-A68E-9028E6E29245}"/>
              </a:ext>
            </a:extLst>
          </p:cNvPr>
          <p:cNvSpPr/>
          <p:nvPr/>
        </p:nvSpPr>
        <p:spPr>
          <a:xfrm>
            <a:off x="5909145" y="4199886"/>
            <a:ext cx="101978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Remarques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1</TotalTime>
  <Words>320</Words>
  <Application>Microsoft Office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cp:lastPrinted>2020-08-31T22:23:58Z</cp:lastPrinted>
  <dcterms:created xsi:type="dcterms:W3CDTF">2020-10-13T17:46:00Z</dcterms:created>
  <dcterms:modified xsi:type="dcterms:W3CDTF">2024-03-06T08:48:29Z</dcterms:modified>
</cp:coreProperties>
</file>