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20"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A622"/>
    <a:srgbClr val="F10002"/>
    <a:srgbClr val="FFC0E3"/>
    <a:srgbClr val="00E7F2"/>
    <a:srgbClr val="00BD32"/>
    <a:srgbClr val="5B7191"/>
    <a:srgbClr val="EAEEF3"/>
    <a:srgbClr val="CE1D02"/>
    <a:srgbClr val="E3EAF6"/>
    <a:srgbClr val="CDD5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547" autoAdjust="0"/>
    <p:restoredTop sz="86447"/>
  </p:normalViewPr>
  <p:slideViewPr>
    <p:cSldViewPr snapToGrid="0" snapToObjects="1">
      <p:cViewPr varScale="1">
        <p:scale>
          <a:sx n="151" d="100"/>
          <a:sy n="151" d="100"/>
        </p:scale>
        <p:origin x="72" y="92"/>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3/6/2024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361866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3/6/2024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3/6/2024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3/6/2024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3/6/2024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3/6/2024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3/6/2024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3/6/2024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3/6/2024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fr.smartsheet.com/try-it?trp=1091803"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880808" y="2131557"/>
            <a:ext cx="6443723" cy="1200329"/>
          </a:xfrm>
          <a:prstGeom prst="rect">
            <a:avLst/>
          </a:prstGeom>
          <a:noFill/>
        </p:spPr>
        <p:txBody>
          <a:bodyPr wrap="square" rtlCol="0">
            <a:spAutoFit/>
          </a:bodyPr>
          <a:lstStyle/>
          <a:p>
            <a:pPr rtl="0"/>
            <a:r>
              <a:rPr lang="fr-FR" sz="3600" dirty="0">
                <a:latin typeface="Century Gothic" panose="020B0502020202020204" pitchFamily="34" charset="0"/>
              </a:rPr>
              <a:t>Remarques sur l’utilisation de ce modèle</a:t>
            </a:r>
          </a:p>
        </p:txBody>
      </p:sp>
      <p:sp>
        <p:nvSpPr>
          <p:cNvPr id="3" name="TextBox 2">
            <a:extLst>
              <a:ext uri="{FF2B5EF4-FFF2-40B4-BE49-F238E27FC236}">
                <a16:creationId xmlns:a16="http://schemas.microsoft.com/office/drawing/2014/main" id="{8D229698-1152-43F9-BE56-3EBDC68FD012}"/>
              </a:ext>
            </a:extLst>
          </p:cNvPr>
          <p:cNvSpPr txBox="1"/>
          <p:nvPr/>
        </p:nvSpPr>
        <p:spPr>
          <a:xfrm>
            <a:off x="880808" y="3526114"/>
            <a:ext cx="6598355" cy="2462213"/>
          </a:xfrm>
          <a:prstGeom prst="rect">
            <a:avLst/>
          </a:prstGeom>
          <a:noFill/>
        </p:spPr>
        <p:txBody>
          <a:bodyPr wrap="square" rtlCol="0">
            <a:spAutoFit/>
          </a:bodyPr>
          <a:lstStyle/>
          <a:p>
            <a:pPr rtl="0">
              <a:spcAft>
                <a:spcPts val="600"/>
              </a:spcAft>
            </a:pPr>
            <a:r>
              <a:rPr lang="fr-FR" sz="1600" dirty="0">
                <a:latin typeface="Century Gothic" panose="020B0502020202020204" pitchFamily="34" charset="0"/>
              </a:rPr>
              <a:t>Saisissez les tâches du projet dans la zone du diagramme. </a:t>
            </a:r>
          </a:p>
          <a:p>
            <a:pPr rtl="0"/>
            <a:r>
              <a:rPr lang="fr-FR" sz="1600" dirty="0">
                <a:latin typeface="Century Gothic" panose="020B0502020202020204" pitchFamily="34" charset="0"/>
              </a:rPr>
              <a:t> </a:t>
            </a:r>
          </a:p>
          <a:p>
            <a:pPr rtl="0">
              <a:spcAft>
                <a:spcPts val="600"/>
              </a:spcAft>
            </a:pPr>
            <a:r>
              <a:rPr lang="fr-FR" sz="1600" dirty="0">
                <a:latin typeface="Century Gothic" panose="020B0502020202020204" pitchFamily="34" charset="0"/>
              </a:rPr>
              <a:t>Indiquez les propriétaires des étiquettes dans la légende située sous le diagramme. </a:t>
            </a:r>
          </a:p>
          <a:p>
            <a:endParaRPr lang="en-US" sz="1600" dirty="0">
              <a:latin typeface="Century Gothic" panose="020B0502020202020204" pitchFamily="34" charset="0"/>
            </a:endParaRPr>
          </a:p>
          <a:p>
            <a:pPr rtl="0">
              <a:spcAft>
                <a:spcPts val="600"/>
              </a:spcAft>
            </a:pPr>
            <a:r>
              <a:rPr lang="fr-FR" sz="1600" dirty="0">
                <a:latin typeface="Century Gothic" panose="020B0502020202020204" pitchFamily="34" charset="0"/>
              </a:rPr>
              <a:t>Ajustez les barres pour représenter la durée de chaque tâche.  Ajoutez des dates de début et de fin, des dates d’échéance, des dates jalons et des informations supplémentaires sur les tâches dans chaque barre ou dans la zone du diagramme.</a:t>
            </a:r>
          </a:p>
        </p:txBody>
      </p:sp>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rcRect/>
          <a:stretch/>
        </p:blipFill>
        <p:spPr>
          <a:xfrm>
            <a:off x="8798605" y="307317"/>
            <a:ext cx="2660120" cy="50758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409776" y="353237"/>
            <a:ext cx="7309961" cy="461665"/>
          </a:xfrm>
          <a:prstGeom prst="rect">
            <a:avLst/>
          </a:prstGeom>
          <a:noFill/>
        </p:spPr>
        <p:txBody>
          <a:bodyPr wrap="square" rtlCol="0">
            <a:spAutoFit/>
          </a:bodyPr>
          <a:lstStyle/>
          <a:p>
            <a:pPr rtl="0"/>
            <a:r>
              <a:rPr lang="fr-FR" sz="2400" b="1">
                <a:solidFill>
                  <a:schemeClr val="tx1">
                    <a:lumMod val="65000"/>
                    <a:lumOff val="35000"/>
                  </a:schemeClr>
                </a:solidFill>
                <a:latin typeface="Century Gothic" panose="020B0502020202020204" pitchFamily="34" charset="0"/>
              </a:rPr>
              <a:t>MODÈLE SIMPLE DE DIAGRAMME DE GANTT</a:t>
            </a:r>
          </a:p>
        </p:txBody>
      </p:sp>
    </p:spTree>
    <p:extLst>
      <p:ext uri="{BB962C8B-B14F-4D97-AF65-F5344CB8AC3E}">
        <p14:creationId xmlns:p14="http://schemas.microsoft.com/office/powerpoint/2010/main" val="192531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5" y="6477000"/>
            <a:ext cx="6970535" cy="369332"/>
          </a:xfrm>
          <a:prstGeom prst="rect">
            <a:avLst/>
          </a:prstGeom>
          <a:noFill/>
        </p:spPr>
        <p:txBody>
          <a:bodyPr wrap="square" rtlCol="0">
            <a:spAutoFit/>
          </a:bodyPr>
          <a:lstStyle/>
          <a:p>
            <a:pPr algn="r" rtl="0"/>
            <a:r>
              <a:rPr lang="fr-FR">
                <a:solidFill>
                  <a:schemeClr val="bg1"/>
                </a:solidFill>
                <a:latin typeface="Century Gothic" panose="020B0502020202020204" pitchFamily="34" charset="0"/>
              </a:rPr>
              <a:t>MODÈLE SIMPLE DE DIAGRAMME DE GANTT</a:t>
            </a: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2430806500"/>
              </p:ext>
            </p:extLst>
          </p:nvPr>
        </p:nvGraphicFramePr>
        <p:xfrm>
          <a:off x="327121" y="485123"/>
          <a:ext cx="11529256" cy="4957800"/>
        </p:xfrm>
        <a:graphic>
          <a:graphicData uri="http://schemas.openxmlformats.org/drawingml/2006/table">
            <a:tbl>
              <a:tblPr firstRow="1" bandRow="1">
                <a:tableStyleId>{5C22544A-7EE6-4342-B048-85BDC9FD1C3A}</a:tableStyleId>
              </a:tblPr>
              <a:tblGrid>
                <a:gridCol w="3499444">
                  <a:extLst>
                    <a:ext uri="{9D8B030D-6E8A-4147-A177-3AD203B41FA5}">
                      <a16:colId xmlns:a16="http://schemas.microsoft.com/office/drawing/2014/main" val="602210714"/>
                    </a:ext>
                  </a:extLst>
                </a:gridCol>
                <a:gridCol w="1376678">
                  <a:extLst>
                    <a:ext uri="{9D8B030D-6E8A-4147-A177-3AD203B41FA5}">
                      <a16:colId xmlns:a16="http://schemas.microsoft.com/office/drawing/2014/main" val="745651107"/>
                    </a:ext>
                  </a:extLst>
                </a:gridCol>
                <a:gridCol w="1376678">
                  <a:extLst>
                    <a:ext uri="{9D8B030D-6E8A-4147-A177-3AD203B41FA5}">
                      <a16:colId xmlns:a16="http://schemas.microsoft.com/office/drawing/2014/main" val="3203644497"/>
                    </a:ext>
                  </a:extLst>
                </a:gridCol>
                <a:gridCol w="1319114">
                  <a:extLst>
                    <a:ext uri="{9D8B030D-6E8A-4147-A177-3AD203B41FA5}">
                      <a16:colId xmlns:a16="http://schemas.microsoft.com/office/drawing/2014/main" val="3839570682"/>
                    </a:ext>
                  </a:extLst>
                </a:gridCol>
                <a:gridCol w="1319114">
                  <a:extLst>
                    <a:ext uri="{9D8B030D-6E8A-4147-A177-3AD203B41FA5}">
                      <a16:colId xmlns:a16="http://schemas.microsoft.com/office/drawing/2014/main" val="436924813"/>
                    </a:ext>
                  </a:extLst>
                </a:gridCol>
                <a:gridCol w="1319114">
                  <a:extLst>
                    <a:ext uri="{9D8B030D-6E8A-4147-A177-3AD203B41FA5}">
                      <a16:colId xmlns:a16="http://schemas.microsoft.com/office/drawing/2014/main" val="3893106002"/>
                    </a:ext>
                  </a:extLst>
                </a:gridCol>
                <a:gridCol w="1319114">
                  <a:extLst>
                    <a:ext uri="{9D8B030D-6E8A-4147-A177-3AD203B41FA5}">
                      <a16:colId xmlns:a16="http://schemas.microsoft.com/office/drawing/2014/main" val="1896848035"/>
                    </a:ext>
                  </a:extLst>
                </a:gridCol>
              </a:tblGrid>
              <a:tr h="243926">
                <a:tc>
                  <a:txBody>
                    <a:bodyPr/>
                    <a:lstStyle/>
                    <a:p>
                      <a:pPr rtl="0">
                        <a:lnSpc>
                          <a:spcPct val="100000"/>
                        </a:lnSpc>
                      </a:pPr>
                      <a:r>
                        <a:rPr lang="fr-FR" sz="900">
                          <a:solidFill>
                            <a:schemeClr val="tx1"/>
                          </a:solidFill>
                          <a:latin typeface="Century Gothic" panose="020B0502020202020204" pitchFamily="34" charset="0"/>
                        </a:rPr>
                        <a:t>TÂCHES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a:lnSpc>
                          <a:spcPct val="100000"/>
                        </a:lnSpc>
                      </a:pPr>
                      <a:r>
                        <a:rPr lang="fr-FR" sz="1200" b="0">
                          <a:solidFill>
                            <a:schemeClr val="tx1"/>
                          </a:solidFill>
                          <a:latin typeface="Century Gothic" panose="020B0502020202020204" pitchFamily="34" charset="0"/>
                        </a:rPr>
                        <a:t>MOIS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200" b="0">
                          <a:solidFill>
                            <a:schemeClr val="tx1"/>
                          </a:solidFill>
                          <a:latin typeface="Century Gothic" panose="020B0502020202020204" pitchFamily="34" charset="0"/>
                        </a:rPr>
                        <a:t>MOIS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1200" b="0">
                          <a:solidFill>
                            <a:schemeClr val="tx1"/>
                          </a:solidFill>
                          <a:latin typeface="Century Gothic" panose="020B0502020202020204" pitchFamily="34" charset="0"/>
                        </a:rPr>
                        <a:t>MOIS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200" b="0">
                          <a:solidFill>
                            <a:schemeClr val="tx1"/>
                          </a:solidFill>
                          <a:latin typeface="Century Gothic" panose="020B0502020202020204" pitchFamily="34" charset="0"/>
                        </a:rPr>
                        <a:t>MOIS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1200" b="0">
                          <a:solidFill>
                            <a:schemeClr val="tx1"/>
                          </a:solidFill>
                          <a:latin typeface="Century Gothic" panose="020B0502020202020204" pitchFamily="34" charset="0"/>
                        </a:rPr>
                        <a:t>MOIS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200" b="0">
                          <a:solidFill>
                            <a:schemeClr val="tx1"/>
                          </a:solidFill>
                          <a:latin typeface="Century Gothic" panose="020B0502020202020204" pitchFamily="34" charset="0"/>
                        </a:rPr>
                        <a:t>MOIS 6</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50915962"/>
                  </a:ext>
                </a:extLst>
              </a:tr>
              <a:tr h="468348">
                <a:tc>
                  <a:txBody>
                    <a:bodyPr/>
                    <a:lstStyle/>
                    <a:p>
                      <a:pPr rtl="0">
                        <a:lnSpc>
                          <a:spcPct val="100000"/>
                        </a:lnSpc>
                      </a:pPr>
                      <a:r>
                        <a:rPr lang="fr-FR" sz="1000" b="0">
                          <a:solidFill>
                            <a:schemeClr val="tx1"/>
                          </a:solidFill>
                          <a:latin typeface="Century Gothic" panose="020B0502020202020204" pitchFamily="34" charset="0"/>
                        </a:rPr>
                        <a:t>Tâche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965858687"/>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000" b="0">
                          <a:solidFill>
                            <a:schemeClr val="tx1"/>
                          </a:solidFill>
                          <a:latin typeface="Century Gothic" panose="020B0502020202020204" pitchFamily="34" charset="0"/>
                        </a:rPr>
                        <a:t>Tâche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4200816345"/>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Tâche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992502013"/>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Tâche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699537522"/>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Tâche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3119141191"/>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Tâche 6</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911561401"/>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Tâche 7</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4294209273"/>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Tâche 8</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390668724"/>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Tâche 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699392616"/>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Tâche 10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634152558"/>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3824646" y="809599"/>
            <a:ext cx="1753154" cy="36576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1000">
                <a:solidFill>
                  <a:schemeClr val="tx1"/>
                </a:solidFill>
                <a:latin typeface="Century Gothic" panose="020B0502020202020204" pitchFamily="34" charset="0"/>
              </a:rPr>
              <a:t>Échéance 00/00</a:t>
            </a:r>
          </a:p>
        </p:txBody>
      </p:sp>
      <p:sp>
        <p:nvSpPr>
          <p:cNvPr id="6" name="Rectangle 5">
            <a:extLst>
              <a:ext uri="{FF2B5EF4-FFF2-40B4-BE49-F238E27FC236}">
                <a16:creationId xmlns:a16="http://schemas.microsoft.com/office/drawing/2014/main" id="{45120421-B160-AC44-999E-CFB0721F467F}"/>
              </a:ext>
            </a:extLst>
          </p:cNvPr>
          <p:cNvSpPr/>
          <p:nvPr/>
        </p:nvSpPr>
        <p:spPr>
          <a:xfrm>
            <a:off x="4385389" y="1277572"/>
            <a:ext cx="832260" cy="36576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1000" dirty="0">
                <a:solidFill>
                  <a:schemeClr val="tx1"/>
                </a:solidFill>
                <a:latin typeface="Century Gothic" panose="020B0502020202020204" pitchFamily="34" charset="0"/>
              </a:rPr>
              <a:t>Échéance 00/00</a:t>
            </a:r>
          </a:p>
        </p:txBody>
      </p:sp>
      <p:sp>
        <p:nvSpPr>
          <p:cNvPr id="12" name="Rectangle 11">
            <a:extLst>
              <a:ext uri="{FF2B5EF4-FFF2-40B4-BE49-F238E27FC236}">
                <a16:creationId xmlns:a16="http://schemas.microsoft.com/office/drawing/2014/main" id="{4DA04FFA-D9F8-5249-A153-D5EAF58B72FE}"/>
              </a:ext>
            </a:extLst>
          </p:cNvPr>
          <p:cNvSpPr/>
          <p:nvPr/>
        </p:nvSpPr>
        <p:spPr>
          <a:xfrm>
            <a:off x="4722936" y="1745545"/>
            <a:ext cx="955015" cy="36576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1000">
                <a:solidFill>
                  <a:schemeClr val="tx1"/>
                </a:solidFill>
                <a:latin typeface="Century Gothic" panose="020B0502020202020204" pitchFamily="34" charset="0"/>
              </a:rPr>
              <a:t>Jalon 1</a:t>
            </a:r>
          </a:p>
        </p:txBody>
      </p:sp>
      <p:sp>
        <p:nvSpPr>
          <p:cNvPr id="42" name="Rectangle 41">
            <a:extLst>
              <a:ext uri="{FF2B5EF4-FFF2-40B4-BE49-F238E27FC236}">
                <a16:creationId xmlns:a16="http://schemas.microsoft.com/office/drawing/2014/main" id="{238344CB-F85E-EE49-8F53-13D357BD1514}"/>
              </a:ext>
            </a:extLst>
          </p:cNvPr>
          <p:cNvSpPr/>
          <p:nvPr/>
        </p:nvSpPr>
        <p:spPr>
          <a:xfrm>
            <a:off x="5305717" y="2213518"/>
            <a:ext cx="955015" cy="36576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1000">
                <a:solidFill>
                  <a:schemeClr val="tx1"/>
                </a:solidFill>
                <a:latin typeface="Century Gothic" panose="020B0502020202020204" pitchFamily="34" charset="0"/>
              </a:rPr>
              <a:t>Vérification requise</a:t>
            </a:r>
          </a:p>
        </p:txBody>
      </p:sp>
      <p:sp>
        <p:nvSpPr>
          <p:cNvPr id="43" name="Rectangle 42">
            <a:extLst>
              <a:ext uri="{FF2B5EF4-FFF2-40B4-BE49-F238E27FC236}">
                <a16:creationId xmlns:a16="http://schemas.microsoft.com/office/drawing/2014/main" id="{BDF46762-DE84-6D48-99D5-CB3DE0793AB2}"/>
              </a:ext>
            </a:extLst>
          </p:cNvPr>
          <p:cNvSpPr/>
          <p:nvPr/>
        </p:nvSpPr>
        <p:spPr>
          <a:xfrm>
            <a:off x="5853775" y="2681491"/>
            <a:ext cx="3885877" cy="365760"/>
          </a:xfrm>
          <a:prstGeom prst="rect">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1000">
                <a:solidFill>
                  <a:schemeClr val="tx1"/>
                </a:solidFill>
                <a:latin typeface="Century Gothic" panose="020B0502020202020204" pitchFamily="34" charset="0"/>
              </a:rPr>
              <a:t>Échéance 00/00</a:t>
            </a:r>
          </a:p>
        </p:txBody>
      </p:sp>
      <p:sp>
        <p:nvSpPr>
          <p:cNvPr id="44" name="Rectangle 43">
            <a:extLst>
              <a:ext uri="{FF2B5EF4-FFF2-40B4-BE49-F238E27FC236}">
                <a16:creationId xmlns:a16="http://schemas.microsoft.com/office/drawing/2014/main" id="{BC327E30-6FC2-774C-84E7-84122B7DDF00}"/>
              </a:ext>
            </a:extLst>
          </p:cNvPr>
          <p:cNvSpPr/>
          <p:nvPr/>
        </p:nvSpPr>
        <p:spPr>
          <a:xfrm>
            <a:off x="5853775" y="3149464"/>
            <a:ext cx="1582812" cy="36576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1000">
                <a:solidFill>
                  <a:schemeClr val="tx1"/>
                </a:solidFill>
                <a:latin typeface="Century Gothic" panose="020B0502020202020204" pitchFamily="34" charset="0"/>
              </a:rPr>
              <a:t>Échéance 00/00</a:t>
            </a:r>
          </a:p>
        </p:txBody>
      </p:sp>
      <p:sp>
        <p:nvSpPr>
          <p:cNvPr id="45" name="Rectangle 44">
            <a:extLst>
              <a:ext uri="{FF2B5EF4-FFF2-40B4-BE49-F238E27FC236}">
                <a16:creationId xmlns:a16="http://schemas.microsoft.com/office/drawing/2014/main" id="{C6B6796C-A823-9B45-9C7B-E649DE201818}"/>
              </a:ext>
            </a:extLst>
          </p:cNvPr>
          <p:cNvSpPr/>
          <p:nvPr/>
        </p:nvSpPr>
        <p:spPr>
          <a:xfrm>
            <a:off x="6846285" y="3617437"/>
            <a:ext cx="1395257" cy="365760"/>
          </a:xfrm>
          <a:prstGeom prst="rect">
            <a:avLst/>
          </a:prstGeom>
          <a:solidFill>
            <a:srgbClr val="F1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1000">
                <a:solidFill>
                  <a:schemeClr val="tx1"/>
                </a:solidFill>
                <a:latin typeface="Century Gothic" panose="020B0502020202020204" pitchFamily="34" charset="0"/>
              </a:rPr>
              <a:t>Échéance 00/00</a:t>
            </a:r>
          </a:p>
        </p:txBody>
      </p:sp>
      <p:sp>
        <p:nvSpPr>
          <p:cNvPr id="46" name="Rectangle 45">
            <a:extLst>
              <a:ext uri="{FF2B5EF4-FFF2-40B4-BE49-F238E27FC236}">
                <a16:creationId xmlns:a16="http://schemas.microsoft.com/office/drawing/2014/main" id="{3B60B896-37F2-1C41-A35B-FD3D0B568849}"/>
              </a:ext>
            </a:extLst>
          </p:cNvPr>
          <p:cNvSpPr/>
          <p:nvPr/>
        </p:nvSpPr>
        <p:spPr>
          <a:xfrm>
            <a:off x="7795966" y="4085410"/>
            <a:ext cx="1943685" cy="365760"/>
          </a:xfrm>
          <a:prstGeom prst="rect">
            <a:avLst/>
          </a:prstGeom>
          <a:solidFill>
            <a:srgbClr val="FF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1000">
                <a:solidFill>
                  <a:schemeClr val="tx1"/>
                </a:solidFill>
                <a:latin typeface="Century Gothic" panose="020B0502020202020204" pitchFamily="34" charset="0"/>
              </a:rPr>
              <a:t>Échéance 00/00</a:t>
            </a:r>
          </a:p>
        </p:txBody>
      </p:sp>
      <p:sp>
        <p:nvSpPr>
          <p:cNvPr id="54" name="Rectangle 53">
            <a:extLst>
              <a:ext uri="{FF2B5EF4-FFF2-40B4-BE49-F238E27FC236}">
                <a16:creationId xmlns:a16="http://schemas.microsoft.com/office/drawing/2014/main" id="{C8FAABF7-CF44-A847-B0BC-190595132FDE}"/>
              </a:ext>
            </a:extLst>
          </p:cNvPr>
          <p:cNvSpPr/>
          <p:nvPr/>
        </p:nvSpPr>
        <p:spPr>
          <a:xfrm>
            <a:off x="9273613" y="4553383"/>
            <a:ext cx="466038" cy="36576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tx1"/>
              </a:solidFill>
              <a:latin typeface="Century Gothic" panose="020B0502020202020204" pitchFamily="34" charset="0"/>
            </a:endParaRPr>
          </a:p>
        </p:txBody>
      </p:sp>
      <p:sp>
        <p:nvSpPr>
          <p:cNvPr id="55" name="Rectangle 54">
            <a:extLst>
              <a:ext uri="{FF2B5EF4-FFF2-40B4-BE49-F238E27FC236}">
                <a16:creationId xmlns:a16="http://schemas.microsoft.com/office/drawing/2014/main" id="{90D21B74-0D4D-1541-A69C-58D3FB0DFCCE}"/>
              </a:ext>
            </a:extLst>
          </p:cNvPr>
          <p:cNvSpPr/>
          <p:nvPr/>
        </p:nvSpPr>
        <p:spPr>
          <a:xfrm>
            <a:off x="9303177" y="5021353"/>
            <a:ext cx="2468880" cy="36576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1000">
                <a:solidFill>
                  <a:schemeClr val="tx1"/>
                </a:solidFill>
                <a:latin typeface="Century Gothic" panose="020B0502020202020204" pitchFamily="34" charset="0"/>
              </a:rPr>
              <a:t>Échéance 00/00</a:t>
            </a:r>
          </a:p>
        </p:txBody>
      </p:sp>
      <p:sp>
        <p:nvSpPr>
          <p:cNvPr id="64" name="Rectangle 63">
            <a:extLst>
              <a:ext uri="{FF2B5EF4-FFF2-40B4-BE49-F238E27FC236}">
                <a16:creationId xmlns:a16="http://schemas.microsoft.com/office/drawing/2014/main" id="{220700B7-FE64-BC42-8D51-17764740A425}"/>
              </a:ext>
            </a:extLst>
          </p:cNvPr>
          <p:cNvSpPr/>
          <p:nvPr/>
        </p:nvSpPr>
        <p:spPr>
          <a:xfrm>
            <a:off x="439907" y="5763631"/>
            <a:ext cx="274320" cy="22860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6" name="Rectangle 65">
            <a:extLst>
              <a:ext uri="{FF2B5EF4-FFF2-40B4-BE49-F238E27FC236}">
                <a16:creationId xmlns:a16="http://schemas.microsoft.com/office/drawing/2014/main" id="{0D04DC16-0FB4-FD49-A177-C0A4416CE091}"/>
              </a:ext>
            </a:extLst>
          </p:cNvPr>
          <p:cNvSpPr/>
          <p:nvPr/>
        </p:nvSpPr>
        <p:spPr>
          <a:xfrm>
            <a:off x="439907" y="6089239"/>
            <a:ext cx="274320" cy="2286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7" name="Rectangle 66">
            <a:extLst>
              <a:ext uri="{FF2B5EF4-FFF2-40B4-BE49-F238E27FC236}">
                <a16:creationId xmlns:a16="http://schemas.microsoft.com/office/drawing/2014/main" id="{F79E8F58-E22D-4C49-81D8-7222C73F3857}"/>
              </a:ext>
            </a:extLst>
          </p:cNvPr>
          <p:cNvSpPr/>
          <p:nvPr/>
        </p:nvSpPr>
        <p:spPr>
          <a:xfrm>
            <a:off x="3401228" y="5763631"/>
            <a:ext cx="274320" cy="22860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8" name="Rectangle 67">
            <a:extLst>
              <a:ext uri="{FF2B5EF4-FFF2-40B4-BE49-F238E27FC236}">
                <a16:creationId xmlns:a16="http://schemas.microsoft.com/office/drawing/2014/main" id="{48CABC9F-CA25-AE48-B7D2-D4AE53DD30DA}"/>
              </a:ext>
            </a:extLst>
          </p:cNvPr>
          <p:cNvSpPr/>
          <p:nvPr/>
        </p:nvSpPr>
        <p:spPr>
          <a:xfrm>
            <a:off x="3401228" y="6089239"/>
            <a:ext cx="274320" cy="228600"/>
          </a:xfrm>
          <a:prstGeom prst="rect">
            <a:avLst/>
          </a:prstGeom>
          <a:solidFill>
            <a:srgbClr val="FF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solidFill>
                <a:schemeClr val="tx1"/>
              </a:solidFill>
              <a:latin typeface="Century Gothic" panose="020B0502020202020204" pitchFamily="34" charset="0"/>
            </a:endParaRPr>
          </a:p>
        </p:txBody>
      </p:sp>
      <p:sp>
        <p:nvSpPr>
          <p:cNvPr id="69" name="Rectangle 68">
            <a:extLst>
              <a:ext uri="{FF2B5EF4-FFF2-40B4-BE49-F238E27FC236}">
                <a16:creationId xmlns:a16="http://schemas.microsoft.com/office/drawing/2014/main" id="{3A6B8C60-8443-6D40-AA7F-BB1A83C9A285}"/>
              </a:ext>
            </a:extLst>
          </p:cNvPr>
          <p:cNvSpPr/>
          <p:nvPr/>
        </p:nvSpPr>
        <p:spPr>
          <a:xfrm>
            <a:off x="6362549" y="5763631"/>
            <a:ext cx="274320" cy="2286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0" name="Rectangle 69">
            <a:extLst>
              <a:ext uri="{FF2B5EF4-FFF2-40B4-BE49-F238E27FC236}">
                <a16:creationId xmlns:a16="http://schemas.microsoft.com/office/drawing/2014/main" id="{554E4906-8AFB-004F-8D6E-1195863F4A2D}"/>
              </a:ext>
            </a:extLst>
          </p:cNvPr>
          <p:cNvSpPr/>
          <p:nvPr/>
        </p:nvSpPr>
        <p:spPr>
          <a:xfrm>
            <a:off x="6362549" y="6089239"/>
            <a:ext cx="274320" cy="228600"/>
          </a:xfrm>
          <a:prstGeom prst="rect">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3" name="Rectangle 72">
            <a:extLst>
              <a:ext uri="{FF2B5EF4-FFF2-40B4-BE49-F238E27FC236}">
                <a16:creationId xmlns:a16="http://schemas.microsoft.com/office/drawing/2014/main" id="{7B8B1A9C-826E-0E4B-B2DB-840E51E22A6E}"/>
              </a:ext>
            </a:extLst>
          </p:cNvPr>
          <p:cNvSpPr/>
          <p:nvPr/>
        </p:nvSpPr>
        <p:spPr>
          <a:xfrm>
            <a:off x="9323871" y="5763631"/>
            <a:ext cx="274320" cy="2286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4" name="Rectangle 73">
            <a:extLst>
              <a:ext uri="{FF2B5EF4-FFF2-40B4-BE49-F238E27FC236}">
                <a16:creationId xmlns:a16="http://schemas.microsoft.com/office/drawing/2014/main" id="{2DD665EC-E3D0-7241-9023-1B085A655AC7}"/>
              </a:ext>
            </a:extLst>
          </p:cNvPr>
          <p:cNvSpPr/>
          <p:nvPr/>
        </p:nvSpPr>
        <p:spPr>
          <a:xfrm>
            <a:off x="9323871" y="6089239"/>
            <a:ext cx="274320" cy="228600"/>
          </a:xfrm>
          <a:prstGeom prst="rect">
            <a:avLst/>
          </a:prstGeom>
          <a:solidFill>
            <a:srgbClr val="F1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3" name="TextBox 2">
            <a:extLst>
              <a:ext uri="{FF2B5EF4-FFF2-40B4-BE49-F238E27FC236}">
                <a16:creationId xmlns:a16="http://schemas.microsoft.com/office/drawing/2014/main" id="{25DB96BB-2EA7-D744-8E6F-DFB6B05779BC}"/>
              </a:ext>
            </a:extLst>
          </p:cNvPr>
          <p:cNvSpPr txBox="1"/>
          <p:nvPr/>
        </p:nvSpPr>
        <p:spPr>
          <a:xfrm>
            <a:off x="714226" y="5763631"/>
            <a:ext cx="2194560" cy="228600"/>
          </a:xfrm>
          <a:prstGeom prst="rect">
            <a:avLst/>
          </a:prstGeom>
          <a:noFill/>
        </p:spPr>
        <p:txBody>
          <a:bodyPr wrap="square" rtlCol="0">
            <a:spAutoFit/>
          </a:bodyPr>
          <a:lstStyle/>
          <a:p>
            <a:pPr rtl="0"/>
            <a:r>
              <a:rPr lang="fr-FR" sz="1000">
                <a:latin typeface="Century Gothic" panose="020B0502020202020204" pitchFamily="34" charset="0"/>
              </a:rPr>
              <a:t>Propriétaire de la tâche 1</a:t>
            </a:r>
          </a:p>
        </p:txBody>
      </p:sp>
      <p:sp>
        <p:nvSpPr>
          <p:cNvPr id="75" name="TextBox 74">
            <a:extLst>
              <a:ext uri="{FF2B5EF4-FFF2-40B4-BE49-F238E27FC236}">
                <a16:creationId xmlns:a16="http://schemas.microsoft.com/office/drawing/2014/main" id="{4E03B776-881A-BE4E-9B71-CED5774718F9}"/>
              </a:ext>
            </a:extLst>
          </p:cNvPr>
          <p:cNvSpPr txBox="1"/>
          <p:nvPr/>
        </p:nvSpPr>
        <p:spPr>
          <a:xfrm>
            <a:off x="714226" y="6089239"/>
            <a:ext cx="2194560" cy="246221"/>
          </a:xfrm>
          <a:prstGeom prst="rect">
            <a:avLst/>
          </a:prstGeom>
          <a:noFill/>
        </p:spPr>
        <p:txBody>
          <a:bodyPr wrap="square" rtlCol="0">
            <a:spAutoFit/>
          </a:bodyPr>
          <a:lstStyle/>
          <a:p>
            <a:pPr rtl="0"/>
            <a:r>
              <a:rPr lang="fr-FR" sz="1000">
                <a:latin typeface="Century Gothic" panose="020B0502020202020204" pitchFamily="34" charset="0"/>
              </a:rPr>
              <a:t>Propriétaire de la tâche 2</a:t>
            </a:r>
          </a:p>
        </p:txBody>
      </p:sp>
      <p:sp>
        <p:nvSpPr>
          <p:cNvPr id="76" name="TextBox 75">
            <a:extLst>
              <a:ext uri="{FF2B5EF4-FFF2-40B4-BE49-F238E27FC236}">
                <a16:creationId xmlns:a16="http://schemas.microsoft.com/office/drawing/2014/main" id="{E1CE2886-7039-ED47-AD04-81D7280A7112}"/>
              </a:ext>
            </a:extLst>
          </p:cNvPr>
          <p:cNvSpPr txBox="1"/>
          <p:nvPr/>
        </p:nvSpPr>
        <p:spPr>
          <a:xfrm>
            <a:off x="3668794" y="5763294"/>
            <a:ext cx="2194560" cy="246221"/>
          </a:xfrm>
          <a:prstGeom prst="rect">
            <a:avLst/>
          </a:prstGeom>
          <a:noFill/>
        </p:spPr>
        <p:txBody>
          <a:bodyPr wrap="square" rtlCol="0">
            <a:spAutoFit/>
          </a:bodyPr>
          <a:lstStyle/>
          <a:p>
            <a:pPr rtl="0"/>
            <a:r>
              <a:rPr lang="fr-FR" sz="1000">
                <a:latin typeface="Century Gothic" panose="020B0502020202020204" pitchFamily="34" charset="0"/>
              </a:rPr>
              <a:t>Propriétaire de la tâche 3</a:t>
            </a:r>
          </a:p>
        </p:txBody>
      </p:sp>
      <p:sp>
        <p:nvSpPr>
          <p:cNvPr id="77" name="TextBox 76">
            <a:extLst>
              <a:ext uri="{FF2B5EF4-FFF2-40B4-BE49-F238E27FC236}">
                <a16:creationId xmlns:a16="http://schemas.microsoft.com/office/drawing/2014/main" id="{825DE9F7-3A84-BA4D-A8D6-1F28061069D2}"/>
              </a:ext>
            </a:extLst>
          </p:cNvPr>
          <p:cNvSpPr txBox="1"/>
          <p:nvPr/>
        </p:nvSpPr>
        <p:spPr>
          <a:xfrm>
            <a:off x="3668794" y="6088902"/>
            <a:ext cx="2194560" cy="246221"/>
          </a:xfrm>
          <a:prstGeom prst="rect">
            <a:avLst/>
          </a:prstGeom>
          <a:noFill/>
        </p:spPr>
        <p:txBody>
          <a:bodyPr wrap="square" rtlCol="0">
            <a:spAutoFit/>
          </a:bodyPr>
          <a:lstStyle/>
          <a:p>
            <a:pPr rtl="0"/>
            <a:r>
              <a:rPr lang="fr-FR" sz="1000">
                <a:latin typeface="Century Gothic" panose="020B0502020202020204" pitchFamily="34" charset="0"/>
              </a:rPr>
              <a:t>Propriétaire de la tâche 4</a:t>
            </a:r>
          </a:p>
        </p:txBody>
      </p:sp>
      <p:sp>
        <p:nvSpPr>
          <p:cNvPr id="78" name="TextBox 77">
            <a:extLst>
              <a:ext uri="{FF2B5EF4-FFF2-40B4-BE49-F238E27FC236}">
                <a16:creationId xmlns:a16="http://schemas.microsoft.com/office/drawing/2014/main" id="{F6270B6A-6B71-594B-B81B-8944B73321E7}"/>
              </a:ext>
            </a:extLst>
          </p:cNvPr>
          <p:cNvSpPr txBox="1"/>
          <p:nvPr/>
        </p:nvSpPr>
        <p:spPr>
          <a:xfrm>
            <a:off x="6621454" y="5761556"/>
            <a:ext cx="2194560" cy="246221"/>
          </a:xfrm>
          <a:prstGeom prst="rect">
            <a:avLst/>
          </a:prstGeom>
          <a:noFill/>
        </p:spPr>
        <p:txBody>
          <a:bodyPr wrap="square" rtlCol="0">
            <a:spAutoFit/>
          </a:bodyPr>
          <a:lstStyle/>
          <a:p>
            <a:pPr rtl="0"/>
            <a:r>
              <a:rPr lang="fr-FR" sz="1000">
                <a:latin typeface="Century Gothic" panose="020B0502020202020204" pitchFamily="34" charset="0"/>
              </a:rPr>
              <a:t>Propriétaire de la tâche 5</a:t>
            </a:r>
          </a:p>
        </p:txBody>
      </p:sp>
      <p:sp>
        <p:nvSpPr>
          <p:cNvPr id="79" name="TextBox 78">
            <a:extLst>
              <a:ext uri="{FF2B5EF4-FFF2-40B4-BE49-F238E27FC236}">
                <a16:creationId xmlns:a16="http://schemas.microsoft.com/office/drawing/2014/main" id="{20F5B221-2B2F-7C48-BEE0-AA17DBE93A34}"/>
              </a:ext>
            </a:extLst>
          </p:cNvPr>
          <p:cNvSpPr txBox="1"/>
          <p:nvPr/>
        </p:nvSpPr>
        <p:spPr>
          <a:xfrm>
            <a:off x="6621454" y="6087164"/>
            <a:ext cx="2194560" cy="246221"/>
          </a:xfrm>
          <a:prstGeom prst="rect">
            <a:avLst/>
          </a:prstGeom>
          <a:noFill/>
        </p:spPr>
        <p:txBody>
          <a:bodyPr wrap="square" rtlCol="0">
            <a:spAutoFit/>
          </a:bodyPr>
          <a:lstStyle/>
          <a:p>
            <a:pPr rtl="0"/>
            <a:r>
              <a:rPr lang="fr-FR" sz="1000">
                <a:latin typeface="Century Gothic" panose="020B0502020202020204" pitchFamily="34" charset="0"/>
              </a:rPr>
              <a:t>Propriétaire de la tâche 6</a:t>
            </a:r>
          </a:p>
        </p:txBody>
      </p:sp>
      <p:sp>
        <p:nvSpPr>
          <p:cNvPr id="80" name="TextBox 79">
            <a:extLst>
              <a:ext uri="{FF2B5EF4-FFF2-40B4-BE49-F238E27FC236}">
                <a16:creationId xmlns:a16="http://schemas.microsoft.com/office/drawing/2014/main" id="{B5DA047D-3A7F-0545-B165-F711A43115FC}"/>
              </a:ext>
            </a:extLst>
          </p:cNvPr>
          <p:cNvSpPr txBox="1"/>
          <p:nvPr/>
        </p:nvSpPr>
        <p:spPr>
          <a:xfrm>
            <a:off x="9576022" y="5761219"/>
            <a:ext cx="2194560" cy="246221"/>
          </a:xfrm>
          <a:prstGeom prst="rect">
            <a:avLst/>
          </a:prstGeom>
          <a:noFill/>
        </p:spPr>
        <p:txBody>
          <a:bodyPr wrap="square" rtlCol="0">
            <a:spAutoFit/>
          </a:bodyPr>
          <a:lstStyle/>
          <a:p>
            <a:pPr rtl="0"/>
            <a:r>
              <a:rPr lang="fr-FR" sz="1000">
                <a:latin typeface="Century Gothic" panose="020B0502020202020204" pitchFamily="34" charset="0"/>
              </a:rPr>
              <a:t>Propriétaire de la tâche 7</a:t>
            </a:r>
          </a:p>
        </p:txBody>
      </p:sp>
      <p:sp>
        <p:nvSpPr>
          <p:cNvPr id="81" name="TextBox 80">
            <a:extLst>
              <a:ext uri="{FF2B5EF4-FFF2-40B4-BE49-F238E27FC236}">
                <a16:creationId xmlns:a16="http://schemas.microsoft.com/office/drawing/2014/main" id="{C4076791-A3BF-A842-B151-65ED9133042D}"/>
              </a:ext>
            </a:extLst>
          </p:cNvPr>
          <p:cNvSpPr txBox="1"/>
          <p:nvPr/>
        </p:nvSpPr>
        <p:spPr>
          <a:xfrm>
            <a:off x="9576022" y="6086827"/>
            <a:ext cx="2194560" cy="246221"/>
          </a:xfrm>
          <a:prstGeom prst="rect">
            <a:avLst/>
          </a:prstGeom>
          <a:noFill/>
        </p:spPr>
        <p:txBody>
          <a:bodyPr wrap="square" rtlCol="0">
            <a:spAutoFit/>
          </a:bodyPr>
          <a:lstStyle/>
          <a:p>
            <a:pPr rtl="0"/>
            <a:r>
              <a:rPr lang="fr-FR" sz="1000">
                <a:latin typeface="Century Gothic" panose="020B0502020202020204" pitchFamily="34" charset="0"/>
              </a:rPr>
              <a:t>Propriétaire de la tâche 8</a:t>
            </a:r>
          </a:p>
        </p:txBody>
      </p:sp>
      <p:grpSp>
        <p:nvGrpSpPr>
          <p:cNvPr id="53" name="Group 52">
            <a:extLst>
              <a:ext uri="{FF2B5EF4-FFF2-40B4-BE49-F238E27FC236}">
                <a16:creationId xmlns:a16="http://schemas.microsoft.com/office/drawing/2014/main" id="{2BB42450-87F2-6E45-A885-DBF3788CBB60}"/>
              </a:ext>
            </a:extLst>
          </p:cNvPr>
          <p:cNvGrpSpPr/>
          <p:nvPr/>
        </p:nvGrpSpPr>
        <p:grpSpPr>
          <a:xfrm>
            <a:off x="9105474" y="127357"/>
            <a:ext cx="973000" cy="5597491"/>
            <a:chOff x="5331873" y="127357"/>
            <a:chExt cx="973000" cy="5597491"/>
          </a:xfrm>
        </p:grpSpPr>
        <p:sp>
          <p:nvSpPr>
            <p:cNvPr id="83" name="Rectangle 82">
              <a:extLst>
                <a:ext uri="{FF2B5EF4-FFF2-40B4-BE49-F238E27FC236}">
                  <a16:creationId xmlns:a16="http://schemas.microsoft.com/office/drawing/2014/main" id="{66785142-9A91-8649-9983-281E30EEC83E}"/>
                </a:ext>
              </a:extLst>
            </p:cNvPr>
            <p:cNvSpPr/>
            <p:nvPr/>
          </p:nvSpPr>
          <p:spPr>
            <a:xfrm>
              <a:off x="5331873" y="133873"/>
              <a:ext cx="973000" cy="228600"/>
            </a:xfrm>
            <a:prstGeom prst="rect">
              <a:avLst/>
            </a:prstGeom>
            <a:gradFill>
              <a:gsLst>
                <a:gs pos="0">
                  <a:schemeClr val="accent1">
                    <a:lumMod val="5000"/>
                    <a:lumOff val="95000"/>
                  </a:schemeClr>
                </a:gs>
                <a:gs pos="83000">
                  <a:srgbClr val="FFC000"/>
                </a:gs>
                <a:gs pos="100000">
                  <a:srgbClr val="F0A62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rtl="0"/>
              <a:r>
                <a:rPr lang="fr-FR" sz="800" dirty="0">
                  <a:solidFill>
                    <a:schemeClr val="tx1"/>
                  </a:solidFill>
                  <a:latin typeface="Century Gothic" panose="020B0502020202020204" pitchFamily="34" charset="0"/>
                </a:rPr>
                <a:t>AUJOURD’HUI</a:t>
              </a:r>
            </a:p>
          </p:txBody>
        </p:sp>
        <p:cxnSp>
          <p:nvCxnSpPr>
            <p:cNvPr id="40" name="Straight Connector 39">
              <a:extLst>
                <a:ext uri="{FF2B5EF4-FFF2-40B4-BE49-F238E27FC236}">
                  <a16:creationId xmlns:a16="http://schemas.microsoft.com/office/drawing/2014/main" id="{3504DA84-FA6A-C145-8C4B-D1F3A372A990}"/>
                </a:ext>
              </a:extLst>
            </p:cNvPr>
            <p:cNvCxnSpPr/>
            <p:nvPr/>
          </p:nvCxnSpPr>
          <p:spPr>
            <a:xfrm>
              <a:off x="5331873" y="127357"/>
              <a:ext cx="0" cy="5597491"/>
            </a:xfrm>
            <a:prstGeom prst="line">
              <a:avLst/>
            </a:prstGeom>
            <a:ln w="28575">
              <a:solidFill>
                <a:srgbClr val="F0A622">
                  <a:alpha val="60000"/>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71" name="Diamond 70">
            <a:extLst>
              <a:ext uri="{FF2B5EF4-FFF2-40B4-BE49-F238E27FC236}">
                <a16:creationId xmlns:a16="http://schemas.microsoft.com/office/drawing/2014/main" id="{9821FA71-28EE-9244-8F4A-DF8712860040}"/>
              </a:ext>
            </a:extLst>
          </p:cNvPr>
          <p:cNvSpPr>
            <a:spLocks noChangeAspect="1"/>
          </p:cNvSpPr>
          <p:nvPr/>
        </p:nvSpPr>
        <p:spPr>
          <a:xfrm>
            <a:off x="5986412" y="2718732"/>
            <a:ext cx="274320" cy="27432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71">
            <a:extLst>
              <a:ext uri="{FF2B5EF4-FFF2-40B4-BE49-F238E27FC236}">
                <a16:creationId xmlns:a16="http://schemas.microsoft.com/office/drawing/2014/main" id="{FD5755D5-4DA7-844D-A71D-BC507D72C599}"/>
              </a:ext>
            </a:extLst>
          </p:cNvPr>
          <p:cNvSpPr/>
          <p:nvPr/>
        </p:nvSpPr>
        <p:spPr>
          <a:xfrm>
            <a:off x="3846809" y="2681003"/>
            <a:ext cx="1980493"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0"/>
            <a:r>
              <a:rPr lang="fr-FR" sz="1000">
                <a:solidFill>
                  <a:schemeClr val="tx1"/>
                </a:solidFill>
                <a:latin typeface="Century Gothic" panose="020B0502020202020204" pitchFamily="34" charset="0"/>
              </a:rPr>
              <a:t>Jalon 1 – 00/00</a:t>
            </a:r>
          </a:p>
        </p:txBody>
      </p:sp>
    </p:spTree>
    <p:extLst>
      <p:ext uri="{BB962C8B-B14F-4D97-AF65-F5344CB8AC3E}">
        <p14:creationId xmlns:p14="http://schemas.microsoft.com/office/powerpoint/2010/main" val="1036723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fr-FR" sz="1600" b="1">
                          <a:solidFill>
                            <a:schemeClr val="tx1"/>
                          </a:solidFill>
                          <a:effectLst/>
                          <a:latin typeface="Century Gothic" panose="020B0502020202020204" pitchFamily="34" charset="0"/>
                        </a:rPr>
                        <a:t>EXCLUSION DE RESPONSABILITÉ</a:t>
                      </a:r>
                    </a:p>
                    <a:p>
                      <a:pPr marL="0" marR="0" rtl="0">
                        <a:spcBef>
                          <a:spcPts val="0"/>
                        </a:spcBef>
                        <a:spcAft>
                          <a:spcPts val="0"/>
                        </a:spcAft>
                      </a:pPr>
                      <a:r>
                        <a:rPr lang="fr-FR" sz="1200" b="0">
                          <a:solidFill>
                            <a:schemeClr val="tx1"/>
                          </a:solidFill>
                          <a:effectLst/>
                          <a:latin typeface="Century Gothic" panose="020B0502020202020204" pitchFamily="34" charset="0"/>
                        </a:rPr>
                        <a:t> </a:t>
                      </a:r>
                    </a:p>
                    <a:p>
                      <a:pPr marL="0" marR="0" rtl="0">
                        <a:spcBef>
                          <a:spcPts val="0"/>
                        </a:spcBef>
                        <a:spcAft>
                          <a:spcPts val="0"/>
                        </a:spcAft>
                      </a:pPr>
                      <a:r>
                        <a:rPr lang="fr-FR" sz="1400" b="0">
                          <a:solidFill>
                            <a:schemeClr val="tx1"/>
                          </a:solidFill>
                          <a:effectLst/>
                          <a:latin typeface="Century Gothic" panose="020B0502020202020204" pitchFamily="34" charset="0"/>
                        </a:rPr>
                        <a:t>Tous les articles, modèles ou informations proposés par Smartsheet sur le site web sont fournis à titre de référence uniquement. Bien que nous nous efforcions de maintenir les informations à jour et exactes, nous ne faisons aucune déclaration, ni n’offrons aucune garantie, de quelque nature que ce soit, expresse ou implicite, quant à l’exhaustivité, l’exactitude, la fiabilité, la pertinence ou la disponibilité du site web, ou des informations, articles, modèles ou graphiques liés, contenus sur le site. Toute la confiance que vous accordez à ces informations relève de votre propre responsabilité, à vos propres risques.</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0AC44026-2A50-4B18-9335-71F7C3698EF7}" vid="{627BE862-221D-4A98-B64A-0C8EDBA5BD0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IC-Simple-Gantt-Chart-Template_PowerPoint - SR edits</Template>
  <TotalTime>0</TotalTime>
  <Words>301</Words>
  <Application>Microsoft Office PowerPoint</Application>
  <PresentationFormat>Widescreen</PresentationFormat>
  <Paragraphs>49</Paragraphs>
  <Slides>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Alisa lin</cp:lastModifiedBy>
  <cp:revision>3</cp:revision>
  <cp:lastPrinted>2020-08-31T22:23:58Z</cp:lastPrinted>
  <dcterms:created xsi:type="dcterms:W3CDTF">2020-10-13T17:45:05Z</dcterms:created>
  <dcterms:modified xsi:type="dcterms:W3CDTF">2024-03-06T08:48:52Z</dcterms:modified>
</cp:coreProperties>
</file>