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C2F0"/>
    <a:srgbClr val="00E7F2"/>
    <a:srgbClr val="EAEEF3"/>
    <a:srgbClr val="E3EAF6"/>
    <a:srgbClr val="F0A622"/>
    <a:srgbClr val="00BD32"/>
    <a:srgbClr val="5B7191"/>
    <a:srgbClr val="CE1D02"/>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25" autoAdjust="0"/>
    <p:restoredTop sz="86447"/>
  </p:normalViewPr>
  <p:slideViewPr>
    <p:cSldViewPr snapToGrid="0" snapToObjects="1">
      <p:cViewPr varScale="1">
        <p:scale>
          <a:sx n="151" d="100"/>
          <a:sy n="151" d="100"/>
        </p:scale>
        <p:origin x="24" y="92"/>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474591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r.smartsheet.com/try-it?trp=109180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131557"/>
            <a:ext cx="6018756" cy="1200329"/>
          </a:xfrm>
          <a:prstGeom prst="rect">
            <a:avLst/>
          </a:prstGeom>
          <a:noFill/>
        </p:spPr>
        <p:txBody>
          <a:bodyPr wrap="square" rtlCol="0">
            <a:spAutoFit/>
          </a:bodyPr>
          <a:lstStyle/>
          <a:p>
            <a:pPr rtl="0"/>
            <a:r>
              <a:rPr lang="fr-FR" sz="3600" dirty="0">
                <a:latin typeface="Century Gothic" panose="020B0502020202020204" pitchFamily="34" charset="0"/>
              </a:rPr>
              <a:t>Remarques sur l’utilisation de ce modèle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598355" cy="1892826"/>
          </a:xfrm>
          <a:prstGeom prst="rect">
            <a:avLst/>
          </a:prstGeom>
          <a:noFill/>
        </p:spPr>
        <p:txBody>
          <a:bodyPr wrap="square" rtlCol="0">
            <a:spAutoFit/>
          </a:bodyPr>
          <a:lstStyle/>
          <a:p>
            <a:pPr rtl="0">
              <a:spcAft>
                <a:spcPts val="600"/>
              </a:spcAft>
            </a:pPr>
            <a:r>
              <a:rPr lang="fr-FR" sz="1600" dirty="0">
                <a:latin typeface="Century Gothic" panose="020B0502020202020204" pitchFamily="34" charset="0"/>
              </a:rPr>
              <a:t>Renseignez le nom des tâches, leurs dates de début et de fin, ainsi leurs propriétaires dans la zone du diagramme. </a:t>
            </a:r>
          </a:p>
          <a:p>
            <a:endParaRPr lang="en-US" sz="1600" dirty="0">
              <a:latin typeface="Century Gothic" panose="020B0502020202020204" pitchFamily="34" charset="0"/>
            </a:endParaRPr>
          </a:p>
          <a:p>
            <a:pPr rtl="0">
              <a:spcAft>
                <a:spcPts val="600"/>
              </a:spcAft>
            </a:pPr>
            <a:r>
              <a:rPr lang="fr-FR" sz="1600" dirty="0">
                <a:latin typeface="Century Gothic" panose="020B0502020202020204" pitchFamily="34" charset="0"/>
              </a:rPr>
              <a:t>Ajustez les barres pour chaque tâche afin de représenter leur durée sur l’ensemble du projet.  Ajoutez le pourcentage d’achèvement de la tâche et les informations supplémentaires sur la tâche dans chaque barre ou dans la zone du graphique.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742045" y="337026"/>
            <a:ext cx="266012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pPr rtl="0"/>
            <a:r>
              <a:rPr lang="fr-FR" sz="2400" b="1">
                <a:solidFill>
                  <a:schemeClr val="tx1">
                    <a:lumMod val="65000"/>
                    <a:lumOff val="35000"/>
                  </a:schemeClr>
                </a:solidFill>
                <a:latin typeface="Century Gothic" panose="020B0502020202020204" pitchFamily="34" charset="0"/>
              </a:rPr>
              <a:t>MODÈLE DE CALENDRIER POUR LE DÉVELOPPEMENT DE LOGICIELS</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3870038" y="6513944"/>
            <a:ext cx="7760048" cy="369332"/>
          </a:xfrm>
          <a:prstGeom prst="rect">
            <a:avLst/>
          </a:prstGeom>
          <a:noFill/>
        </p:spPr>
        <p:txBody>
          <a:bodyPr wrap="square" rtlCol="0">
            <a:spAutoFit/>
          </a:bodyPr>
          <a:lstStyle/>
          <a:p>
            <a:pPr algn="r" rtl="0"/>
            <a:r>
              <a:rPr lang="fr-FR" dirty="0">
                <a:solidFill>
                  <a:schemeClr val="bg1"/>
                </a:solidFill>
                <a:latin typeface="Century Gothic" panose="020B0502020202020204" pitchFamily="34" charset="0"/>
              </a:rPr>
              <a:t>MODÈLE DE CALENDRIER POUR LE DÉVELOPPEMENT DE LOGICIELS</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811286987"/>
              </p:ext>
            </p:extLst>
          </p:nvPr>
        </p:nvGraphicFramePr>
        <p:xfrm>
          <a:off x="327121" y="516122"/>
          <a:ext cx="11573778" cy="5943719"/>
        </p:xfrm>
        <a:graphic>
          <a:graphicData uri="http://schemas.openxmlformats.org/drawingml/2006/table">
            <a:tbl>
              <a:tblPr firstRow="1" bandRow="1">
                <a:tableStyleId>{5C22544A-7EE6-4342-B048-85BDC9FD1C3A}</a:tableStyleId>
              </a:tblPr>
              <a:tblGrid>
                <a:gridCol w="2037388">
                  <a:extLst>
                    <a:ext uri="{9D8B030D-6E8A-4147-A177-3AD203B41FA5}">
                      <a16:colId xmlns:a16="http://schemas.microsoft.com/office/drawing/2014/main" val="602210714"/>
                    </a:ext>
                  </a:extLst>
                </a:gridCol>
                <a:gridCol w="655782">
                  <a:extLst>
                    <a:ext uri="{9D8B030D-6E8A-4147-A177-3AD203B41FA5}">
                      <a16:colId xmlns:a16="http://schemas.microsoft.com/office/drawing/2014/main" val="4079889448"/>
                    </a:ext>
                  </a:extLst>
                </a:gridCol>
                <a:gridCol w="544945">
                  <a:extLst>
                    <a:ext uri="{9D8B030D-6E8A-4147-A177-3AD203B41FA5}">
                      <a16:colId xmlns:a16="http://schemas.microsoft.com/office/drawing/2014/main" val="1024581539"/>
                    </a:ext>
                  </a:extLst>
                </a:gridCol>
                <a:gridCol w="1119498">
                  <a:extLst>
                    <a:ext uri="{9D8B030D-6E8A-4147-A177-3AD203B41FA5}">
                      <a16:colId xmlns:a16="http://schemas.microsoft.com/office/drawing/2014/main" val="1817390762"/>
                    </a:ext>
                  </a:extLst>
                </a:gridCol>
                <a:gridCol w="5383291">
                  <a:extLst>
                    <a:ext uri="{9D8B030D-6E8A-4147-A177-3AD203B41FA5}">
                      <a16:colId xmlns:a16="http://schemas.microsoft.com/office/drawing/2014/main" val="745651107"/>
                    </a:ext>
                  </a:extLst>
                </a:gridCol>
                <a:gridCol w="1832874">
                  <a:extLst>
                    <a:ext uri="{9D8B030D-6E8A-4147-A177-3AD203B41FA5}">
                      <a16:colId xmlns:a16="http://schemas.microsoft.com/office/drawing/2014/main" val="3839570682"/>
                    </a:ext>
                  </a:extLst>
                </a:gridCol>
              </a:tblGrid>
              <a:tr h="228515">
                <a:tc>
                  <a:txBody>
                    <a:bodyPr/>
                    <a:lstStyle/>
                    <a:p>
                      <a:pPr rtl="0"/>
                      <a:r>
                        <a:rPr lang="fr-FR" sz="900">
                          <a:solidFill>
                            <a:schemeClr val="tx1"/>
                          </a:solidFill>
                          <a:latin typeface="Century Gothic" panose="020B0502020202020204" pitchFamily="34" charset="0"/>
                        </a:rPr>
                        <a:t>PROJETS + TÂCHES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r>
                        <a:rPr lang="fr-FR" sz="900">
                          <a:solidFill>
                            <a:schemeClr val="tx1"/>
                          </a:solidFill>
                          <a:latin typeface="Century Gothic" panose="020B0502020202020204" pitchFamily="34" charset="0"/>
                        </a:rPr>
                        <a:t>DÉBUT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r>
                        <a:rPr lang="fr-FR" sz="900">
                          <a:solidFill>
                            <a:schemeClr val="tx1"/>
                          </a:solidFill>
                          <a:latin typeface="Century Gothic" panose="020B0502020202020204" pitchFamily="34" charset="0"/>
                        </a:rPr>
                        <a:t>FIN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r>
                        <a:rPr lang="fr-FR" sz="900">
                          <a:solidFill>
                            <a:schemeClr val="tx1"/>
                          </a:solidFill>
                          <a:latin typeface="Century Gothic" panose="020B0502020202020204" pitchFamily="34" charset="0"/>
                        </a:rPr>
                        <a:t>PROPRIÉTAIRE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fr-FR" sz="1200" b="0">
                          <a:solidFill>
                            <a:schemeClr val="tx1"/>
                          </a:solidFill>
                          <a:latin typeface="Century Gothic" panose="020B0502020202020204" pitchFamily="34" charset="0"/>
                        </a:rPr>
                        <a:t>SEPTEMBRE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tc>
                  <a:txBody>
                    <a:bodyPr/>
                    <a:lstStyle/>
                    <a:p>
                      <a:pPr algn="ctr" rtl="0">
                        <a:lnSpc>
                          <a:spcPct val="100000"/>
                        </a:lnSpc>
                      </a:pPr>
                      <a:r>
                        <a:rPr lang="fr-FR" sz="1200" b="0">
                          <a:solidFill>
                            <a:schemeClr val="tx1"/>
                          </a:solidFill>
                          <a:latin typeface="Century Gothic" panose="020B0502020202020204" pitchFamily="34" charset="0"/>
                        </a:rPr>
                        <a:t>OCTOBRE</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289567">
                <a:tc>
                  <a:txBody>
                    <a:bodyPr/>
                    <a:lstStyle/>
                    <a:p>
                      <a:pPr rtl="0">
                        <a:lnSpc>
                          <a:spcPct val="100000"/>
                        </a:lnSpc>
                      </a:pPr>
                      <a:r>
                        <a:rPr lang="fr-FR" sz="1000">
                          <a:solidFill>
                            <a:schemeClr val="tx1"/>
                          </a:solidFill>
                          <a:latin typeface="Century Gothic" panose="020B0502020202020204" pitchFamily="34" charset="0"/>
                        </a:rPr>
                        <a:t>PRÉPARATION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65858687"/>
                  </a:ext>
                </a:extLst>
              </a:tr>
              <a:tr h="289567">
                <a:tc>
                  <a:txBody>
                    <a:bodyPr/>
                    <a:lstStyle/>
                    <a:p>
                      <a:pPr rtl="0">
                        <a:lnSpc>
                          <a:spcPct val="100000"/>
                        </a:lnSpc>
                      </a:pPr>
                      <a:r>
                        <a:rPr lang="fr-FR" sz="1000">
                          <a:solidFill>
                            <a:schemeClr val="tx1"/>
                          </a:solidFill>
                          <a:latin typeface="Century Gothic" panose="020B0502020202020204" pitchFamily="34" charset="0"/>
                        </a:rPr>
                        <a:t>Définition de la réunion de lancement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02/09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02/09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289567">
                <a:tc>
                  <a:txBody>
                    <a:bodyPr/>
                    <a:lstStyle/>
                    <a:p>
                      <a:pPr rtl="0">
                        <a:lnSpc>
                          <a:spcPct val="100000"/>
                        </a:lnSpc>
                      </a:pPr>
                      <a:r>
                        <a:rPr lang="fr-FR" sz="1000">
                          <a:solidFill>
                            <a:schemeClr val="tx1"/>
                          </a:solidFill>
                          <a:latin typeface="Century Gothic" panose="020B0502020202020204" pitchFamily="34" charset="0"/>
                        </a:rPr>
                        <a:t>Définition des objectifs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03/09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07/09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289567">
                <a:tc>
                  <a:txBody>
                    <a:bodyPr/>
                    <a:lstStyle/>
                    <a:p>
                      <a:pPr rtl="0">
                        <a:lnSpc>
                          <a:spcPct val="100000"/>
                        </a:lnSpc>
                      </a:pPr>
                      <a:r>
                        <a:rPr lang="fr-FR" sz="1000">
                          <a:solidFill>
                            <a:schemeClr val="tx1"/>
                          </a:solidFill>
                          <a:latin typeface="Century Gothic" panose="020B0502020202020204" pitchFamily="34" charset="0"/>
                        </a:rPr>
                        <a:t>LANCEMENT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699537522"/>
                  </a:ext>
                </a:extLst>
              </a:tr>
              <a:tr h="289567">
                <a:tc>
                  <a:txBody>
                    <a:bodyPr/>
                    <a:lstStyle/>
                    <a:p>
                      <a:pPr rtl="0">
                        <a:lnSpc>
                          <a:spcPct val="100000"/>
                        </a:lnSpc>
                      </a:pPr>
                      <a:r>
                        <a:rPr lang="fr-FR" sz="1000">
                          <a:solidFill>
                            <a:schemeClr val="tx1"/>
                          </a:solidFill>
                          <a:latin typeface="Century Gothic" panose="020B0502020202020204" pitchFamily="34" charset="0"/>
                        </a:rPr>
                        <a:t>Exigences détaillées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07/09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09/09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289567">
                <a:tc>
                  <a:txBody>
                    <a:bodyPr/>
                    <a:lstStyle/>
                    <a:p>
                      <a:pPr rtl="0">
                        <a:lnSpc>
                          <a:spcPct val="100000"/>
                        </a:lnSpc>
                      </a:pPr>
                      <a:r>
                        <a:rPr lang="fr-FR" sz="1000">
                          <a:solidFill>
                            <a:schemeClr val="tx1"/>
                          </a:solidFill>
                          <a:latin typeface="Century Gothic" panose="020B0502020202020204" pitchFamily="34" charset="0"/>
                        </a:rPr>
                        <a:t>Exigences matérielles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09/09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11/09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289567">
                <a:tc>
                  <a:txBody>
                    <a:bodyPr/>
                    <a:lstStyle/>
                    <a:p>
                      <a:pPr rtl="0">
                        <a:lnSpc>
                          <a:spcPct val="100000"/>
                        </a:lnSpc>
                      </a:pPr>
                      <a:r>
                        <a:rPr lang="fr-FR" sz="1000">
                          <a:solidFill>
                            <a:schemeClr val="tx1"/>
                          </a:solidFill>
                          <a:latin typeface="Century Gothic" panose="020B0502020202020204" pitchFamily="34" charset="0"/>
                        </a:rPr>
                        <a:t>Plan final des ressources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11/09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15/09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289567">
                <a:tc>
                  <a:txBody>
                    <a:bodyPr/>
                    <a:lstStyle/>
                    <a:p>
                      <a:pPr rtl="0">
                        <a:lnSpc>
                          <a:spcPct val="100000"/>
                        </a:lnSpc>
                      </a:pPr>
                      <a:r>
                        <a:rPr lang="fr-FR" sz="1000">
                          <a:solidFill>
                            <a:schemeClr val="tx1"/>
                          </a:solidFill>
                          <a:latin typeface="Century Gothic" panose="020B0502020202020204" pitchFamily="34" charset="0"/>
                        </a:rPr>
                        <a:t>Dotation en personnel</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15/09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17/09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289567">
                <a:tc>
                  <a:txBody>
                    <a:bodyPr/>
                    <a:lstStyle/>
                    <a:p>
                      <a:pPr rtl="0">
                        <a:lnSpc>
                          <a:spcPct val="100000"/>
                        </a:lnSpc>
                      </a:pPr>
                      <a:r>
                        <a:rPr lang="fr-FR" sz="1000">
                          <a:solidFill>
                            <a:schemeClr val="tx1"/>
                          </a:solidFill>
                          <a:latin typeface="Century Gothic" panose="020B0502020202020204" pitchFamily="34" charset="0"/>
                        </a:rPr>
                        <a:t>DÉVELOPPEMENT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699392616"/>
                  </a:ext>
                </a:extLst>
              </a:tr>
              <a:tr h="289567">
                <a:tc>
                  <a:txBody>
                    <a:bodyPr/>
                    <a:lstStyle/>
                    <a:p>
                      <a:pPr rtl="0">
                        <a:lnSpc>
                          <a:spcPct val="100000"/>
                        </a:lnSpc>
                      </a:pPr>
                      <a:r>
                        <a:rPr lang="fr-FR" sz="1000">
                          <a:solidFill>
                            <a:schemeClr val="tx1"/>
                          </a:solidFill>
                          <a:latin typeface="Century Gothic" panose="020B0502020202020204" pitchFamily="34" charset="0"/>
                        </a:rPr>
                        <a:t>Exigences techniques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17/09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21/09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102260576"/>
                  </a:ext>
                </a:extLst>
              </a:tr>
              <a:tr h="289567">
                <a:tc>
                  <a:txBody>
                    <a:bodyPr/>
                    <a:lstStyle/>
                    <a:p>
                      <a:pPr rtl="0">
                        <a:lnSpc>
                          <a:spcPct val="100000"/>
                        </a:lnSpc>
                      </a:pPr>
                      <a:r>
                        <a:rPr lang="fr-FR" sz="1000">
                          <a:solidFill>
                            <a:schemeClr val="tx1"/>
                          </a:solidFill>
                          <a:latin typeface="Century Gothic" panose="020B0502020202020204" pitchFamily="34" charset="0"/>
                        </a:rPr>
                        <a:t>Développement de bases de données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21/09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1000">
                          <a:solidFill>
                            <a:schemeClr val="tx1"/>
                          </a:solidFill>
                          <a:latin typeface="Century Gothic" panose="020B0502020202020204" pitchFamily="34" charset="0"/>
                        </a:rPr>
                        <a:t>23/09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859462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Développement d’API</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23/09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25/09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773697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Client de l’interface utilisateur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25/09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29/09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89984988"/>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Tests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29/09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02/10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53128129"/>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Développement terminé</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02/10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05/10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6633975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EXPLOITATION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327358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Configuration matérielle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05/10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07/10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685073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Tests du système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07/10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09/10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2739122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LANCEMENT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09/10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09/10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extLst>
                  <a:ext uri="{0D108BD9-81ED-4DB2-BD59-A6C34878D82A}">
                    <a16:rowId xmlns:a16="http://schemas.microsoft.com/office/drawing/2014/main" val="4152154133"/>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800046" y="1083933"/>
            <a:ext cx="182880"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7170624" y="2822343"/>
            <a:ext cx="548640" cy="18288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900">
                <a:solidFill>
                  <a:schemeClr val="tx1"/>
                </a:solidFill>
                <a:latin typeface="Century Gothic" panose="020B0502020202020204" pitchFamily="34" charset="0"/>
              </a:rPr>
              <a:t>20 %</a:t>
            </a:r>
          </a:p>
        </p:txBody>
      </p:sp>
      <p:sp>
        <p:nvSpPr>
          <p:cNvPr id="12" name="Rectangle 11">
            <a:extLst>
              <a:ext uri="{FF2B5EF4-FFF2-40B4-BE49-F238E27FC236}">
                <a16:creationId xmlns:a16="http://schemas.microsoft.com/office/drawing/2014/main" id="{4DA04FFA-D9F8-5249-A153-D5EAF58B72FE}"/>
              </a:ext>
            </a:extLst>
          </p:cNvPr>
          <p:cNvSpPr/>
          <p:nvPr/>
        </p:nvSpPr>
        <p:spPr>
          <a:xfrm>
            <a:off x="6415594" y="2532608"/>
            <a:ext cx="927694"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900">
                <a:solidFill>
                  <a:schemeClr val="tx1"/>
                </a:solidFill>
                <a:latin typeface="Century Gothic" panose="020B0502020202020204" pitchFamily="34" charset="0"/>
              </a:rPr>
              <a:t>70 %</a:t>
            </a:r>
          </a:p>
        </p:txBody>
      </p:sp>
      <p:sp>
        <p:nvSpPr>
          <p:cNvPr id="41" name="Rectangle 40">
            <a:extLst>
              <a:ext uri="{FF2B5EF4-FFF2-40B4-BE49-F238E27FC236}">
                <a16:creationId xmlns:a16="http://schemas.microsoft.com/office/drawing/2014/main" id="{7FE24B6B-A6AC-0A4E-A8D3-E4E3AAED67B1}"/>
              </a:ext>
            </a:extLst>
          </p:cNvPr>
          <p:cNvSpPr/>
          <p:nvPr/>
        </p:nvSpPr>
        <p:spPr>
          <a:xfrm>
            <a:off x="4986839" y="1373668"/>
            <a:ext cx="914400"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900">
                <a:solidFill>
                  <a:schemeClr val="tx1"/>
                </a:solidFill>
                <a:latin typeface="Century Gothic" panose="020B0502020202020204" pitchFamily="34" charset="0"/>
              </a:rPr>
              <a:t>100 %</a:t>
            </a:r>
          </a:p>
        </p:txBody>
      </p:sp>
      <p:sp>
        <p:nvSpPr>
          <p:cNvPr id="43" name="Rectangle 42">
            <a:extLst>
              <a:ext uri="{FF2B5EF4-FFF2-40B4-BE49-F238E27FC236}">
                <a16:creationId xmlns:a16="http://schemas.microsoft.com/office/drawing/2014/main" id="{BDF46762-DE84-6D48-99D5-CB3DE0793AB2}"/>
              </a:ext>
            </a:extLst>
          </p:cNvPr>
          <p:cNvSpPr/>
          <p:nvPr/>
        </p:nvSpPr>
        <p:spPr>
          <a:xfrm>
            <a:off x="8614855" y="3981283"/>
            <a:ext cx="548640"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5699984" y="1953138"/>
            <a:ext cx="548640" cy="1828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900">
                <a:solidFill>
                  <a:schemeClr val="tx1"/>
                </a:solidFill>
                <a:latin typeface="Century Gothic" panose="020B0502020202020204" pitchFamily="34" charset="0"/>
              </a:rPr>
              <a:t>100 %</a:t>
            </a:r>
          </a:p>
        </p:txBody>
      </p:sp>
      <p:sp>
        <p:nvSpPr>
          <p:cNvPr id="45" name="Rectangle 44">
            <a:extLst>
              <a:ext uri="{FF2B5EF4-FFF2-40B4-BE49-F238E27FC236}">
                <a16:creationId xmlns:a16="http://schemas.microsoft.com/office/drawing/2014/main" id="{C6B6796C-A823-9B45-9C7B-E649DE201818}"/>
              </a:ext>
            </a:extLst>
          </p:cNvPr>
          <p:cNvSpPr/>
          <p:nvPr/>
        </p:nvSpPr>
        <p:spPr>
          <a:xfrm>
            <a:off x="6089344" y="2242873"/>
            <a:ext cx="548640"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900">
                <a:solidFill>
                  <a:schemeClr val="tx1"/>
                </a:solidFill>
                <a:latin typeface="Century Gothic" panose="020B0502020202020204" pitchFamily="34" charset="0"/>
              </a:rPr>
              <a:t>70 %</a:t>
            </a:r>
          </a:p>
        </p:txBody>
      </p:sp>
      <p:sp>
        <p:nvSpPr>
          <p:cNvPr id="47" name="Diamond 46">
            <a:extLst>
              <a:ext uri="{FF2B5EF4-FFF2-40B4-BE49-F238E27FC236}">
                <a16:creationId xmlns:a16="http://schemas.microsoft.com/office/drawing/2014/main" id="{099497A0-BE95-9946-9188-270533876201}"/>
              </a:ext>
            </a:extLst>
          </p:cNvPr>
          <p:cNvSpPr>
            <a:spLocks/>
          </p:cNvSpPr>
          <p:nvPr/>
        </p:nvSpPr>
        <p:spPr>
          <a:xfrm>
            <a:off x="4822906" y="1097905"/>
            <a:ext cx="137160" cy="13716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43CF4442-3A25-A143-A9BF-AFB5201BA991}"/>
              </a:ext>
            </a:extLst>
          </p:cNvPr>
          <p:cNvSpPr/>
          <p:nvPr/>
        </p:nvSpPr>
        <p:spPr>
          <a:xfrm>
            <a:off x="8254866" y="3691548"/>
            <a:ext cx="54864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7527851" y="3401813"/>
            <a:ext cx="9144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5AE4F840-545A-1847-8EAE-616A7CE709A2}"/>
              </a:ext>
            </a:extLst>
          </p:cNvPr>
          <p:cNvSpPr/>
          <p:nvPr/>
        </p:nvSpPr>
        <p:spPr>
          <a:xfrm>
            <a:off x="11138970" y="5719700"/>
            <a:ext cx="548640" cy="1828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270384EF-B199-1743-A80E-61F40AE73E6E}"/>
              </a:ext>
            </a:extLst>
          </p:cNvPr>
          <p:cNvSpPr/>
          <p:nvPr/>
        </p:nvSpPr>
        <p:spPr>
          <a:xfrm>
            <a:off x="8974368" y="4271018"/>
            <a:ext cx="9144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70F4C726-C9AB-294E-90BA-AE1E96B6A59D}"/>
              </a:ext>
            </a:extLst>
          </p:cNvPr>
          <p:cNvSpPr/>
          <p:nvPr/>
        </p:nvSpPr>
        <p:spPr>
          <a:xfrm>
            <a:off x="10775572" y="5429958"/>
            <a:ext cx="548640" cy="1828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6ED94480-4265-264B-AFF1-491F84833FFB}"/>
              </a:ext>
            </a:extLst>
          </p:cNvPr>
          <p:cNvSpPr/>
          <p:nvPr/>
        </p:nvSpPr>
        <p:spPr>
          <a:xfrm>
            <a:off x="10242845" y="4850488"/>
            <a:ext cx="731520" cy="18288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D00E212A-2CF7-8F47-B38A-AD77E6B84AA2}"/>
              </a:ext>
            </a:extLst>
          </p:cNvPr>
          <p:cNvSpPr/>
          <p:nvPr/>
        </p:nvSpPr>
        <p:spPr>
          <a:xfrm>
            <a:off x="9695046" y="4560753"/>
            <a:ext cx="73152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2" name="Rectangle 71">
            <a:extLst>
              <a:ext uri="{FF2B5EF4-FFF2-40B4-BE49-F238E27FC236}">
                <a16:creationId xmlns:a16="http://schemas.microsoft.com/office/drawing/2014/main" id="{428332C4-6B7F-3B45-BC4F-CAAE0FD3C676}"/>
              </a:ext>
            </a:extLst>
          </p:cNvPr>
          <p:cNvSpPr/>
          <p:nvPr/>
        </p:nvSpPr>
        <p:spPr>
          <a:xfrm>
            <a:off x="11504730" y="5995510"/>
            <a:ext cx="182880" cy="182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8" name="Diamond 57">
            <a:extLst>
              <a:ext uri="{FF2B5EF4-FFF2-40B4-BE49-F238E27FC236}">
                <a16:creationId xmlns:a16="http://schemas.microsoft.com/office/drawing/2014/main" id="{46D0B767-26D2-374C-877A-24511D8F270A}"/>
              </a:ext>
            </a:extLst>
          </p:cNvPr>
          <p:cNvSpPr>
            <a:spLocks/>
          </p:cNvSpPr>
          <p:nvPr/>
        </p:nvSpPr>
        <p:spPr>
          <a:xfrm>
            <a:off x="8259371" y="3968295"/>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1" name="Straight Connector 50">
            <a:extLst>
              <a:ext uri="{FF2B5EF4-FFF2-40B4-BE49-F238E27FC236}">
                <a16:creationId xmlns:a16="http://schemas.microsoft.com/office/drawing/2014/main" id="{589B3DFC-87BA-274E-81FE-D792C4A681F8}"/>
              </a:ext>
            </a:extLst>
          </p:cNvPr>
          <p:cNvCxnSpPr/>
          <p:nvPr/>
        </p:nvCxnSpPr>
        <p:spPr>
          <a:xfrm>
            <a:off x="4805787" y="885626"/>
            <a:ext cx="1098851"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41DAEAD9-00F7-2147-91DF-DA0A5F091E7D}"/>
              </a:ext>
            </a:extLst>
          </p:cNvPr>
          <p:cNvCxnSpPr/>
          <p:nvPr/>
        </p:nvCxnSpPr>
        <p:spPr>
          <a:xfrm>
            <a:off x="5699197" y="1761564"/>
            <a:ext cx="201168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A57F997-52E4-544B-8717-0778C70FF4C3}"/>
              </a:ext>
            </a:extLst>
          </p:cNvPr>
          <p:cNvCxnSpPr/>
          <p:nvPr/>
        </p:nvCxnSpPr>
        <p:spPr>
          <a:xfrm>
            <a:off x="7524371" y="3211679"/>
            <a:ext cx="34290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3D3B2717-BD2B-054D-B530-94B36320607F}"/>
              </a:ext>
            </a:extLst>
          </p:cNvPr>
          <p:cNvCxnSpPr/>
          <p:nvPr/>
        </p:nvCxnSpPr>
        <p:spPr>
          <a:xfrm>
            <a:off x="10774386" y="5249410"/>
            <a:ext cx="9144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60" name="Group 59">
            <a:extLst>
              <a:ext uri="{FF2B5EF4-FFF2-40B4-BE49-F238E27FC236}">
                <a16:creationId xmlns:a16="http://schemas.microsoft.com/office/drawing/2014/main" id="{830E72BF-A773-8C4C-8663-F1DA6677DB04}"/>
              </a:ext>
            </a:extLst>
          </p:cNvPr>
          <p:cNvGrpSpPr/>
          <p:nvPr/>
        </p:nvGrpSpPr>
        <p:grpSpPr>
          <a:xfrm>
            <a:off x="6545295" y="166684"/>
            <a:ext cx="979073" cy="6126480"/>
            <a:chOff x="5331872" y="127356"/>
            <a:chExt cx="979073" cy="6126480"/>
          </a:xfrm>
        </p:grpSpPr>
        <p:sp>
          <p:nvSpPr>
            <p:cNvPr id="61" name="Rectangle 60">
              <a:extLst>
                <a:ext uri="{FF2B5EF4-FFF2-40B4-BE49-F238E27FC236}">
                  <a16:creationId xmlns:a16="http://schemas.microsoft.com/office/drawing/2014/main" id="{8BBA4A75-A3AC-9B4F-9F97-B701E3ED88FB}"/>
                </a:ext>
              </a:extLst>
            </p:cNvPr>
            <p:cNvSpPr/>
            <p:nvPr/>
          </p:nvSpPr>
          <p:spPr>
            <a:xfrm>
              <a:off x="5331872" y="133873"/>
              <a:ext cx="979073" cy="228600"/>
            </a:xfrm>
            <a:prstGeom prst="rect">
              <a:avLst/>
            </a:prstGeom>
            <a:gradFill>
              <a:gsLst>
                <a:gs pos="0">
                  <a:schemeClr val="accent1">
                    <a:lumMod val="5000"/>
                    <a:lumOff val="95000"/>
                  </a:schemeClr>
                </a:gs>
                <a:gs pos="83000">
                  <a:srgbClr val="FFC000"/>
                </a:gs>
                <a:gs pos="100000">
                  <a:srgbClr val="F0A622"/>
                </a:gs>
              </a:gsLst>
              <a:lin ang="0" scaled="0"/>
            </a:gradFill>
            <a:ln>
              <a:noFill/>
            </a:ln>
            <a:effectLst>
              <a:outerShdw blurRad="50800" dist="381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fr-FR" sz="800" dirty="0">
                  <a:solidFill>
                    <a:schemeClr val="tx1"/>
                  </a:solidFill>
                  <a:latin typeface="Century Gothic" panose="020B0502020202020204" pitchFamily="34" charset="0"/>
                </a:rPr>
                <a:t>AUJOURD’HUI</a:t>
              </a:r>
            </a:p>
          </p:txBody>
        </p:sp>
        <p:cxnSp>
          <p:nvCxnSpPr>
            <p:cNvPr id="62" name="Straight Connector 61">
              <a:extLst>
                <a:ext uri="{FF2B5EF4-FFF2-40B4-BE49-F238E27FC236}">
                  <a16:creationId xmlns:a16="http://schemas.microsoft.com/office/drawing/2014/main" id="{ACCB5F64-028A-B847-A219-B62BF2CE4C34}"/>
                </a:ext>
              </a:extLst>
            </p:cNvPr>
            <p:cNvCxnSpPr/>
            <p:nvPr/>
          </p:nvCxnSpPr>
          <p:spPr>
            <a:xfrm>
              <a:off x="5331873" y="127356"/>
              <a:ext cx="0" cy="6126480"/>
            </a:xfrm>
            <a:prstGeom prst="line">
              <a:avLst/>
            </a:prstGeom>
            <a:ln w="28575">
              <a:solidFill>
                <a:schemeClr val="bg1"/>
              </a:solidFill>
              <a:prstDash val="sysDot"/>
            </a:ln>
            <a:effectLst>
              <a:outerShdw blurRad="38100" dist="12700" dir="8100000" algn="tr" rotWithShape="0">
                <a:schemeClr val="bg1">
                  <a:lumMod val="50000"/>
                  <a:alpha val="50000"/>
                </a:schemeClr>
              </a:outerShdw>
            </a:effectLst>
          </p:spPr>
          <p:style>
            <a:lnRef idx="1">
              <a:schemeClr val="accent1"/>
            </a:lnRef>
            <a:fillRef idx="0">
              <a:schemeClr val="accent1"/>
            </a:fillRef>
            <a:effectRef idx="0">
              <a:schemeClr val="accent1"/>
            </a:effectRef>
            <a:fontRef idx="minor">
              <a:schemeClr val="tx1"/>
            </a:fontRef>
          </p:style>
        </p:cxnSp>
      </p:grpSp>
      <p:sp>
        <p:nvSpPr>
          <p:cNvPr id="76" name="Rectangle 75">
            <a:extLst>
              <a:ext uri="{FF2B5EF4-FFF2-40B4-BE49-F238E27FC236}">
                <a16:creationId xmlns:a16="http://schemas.microsoft.com/office/drawing/2014/main" id="{127B7BAA-4638-534D-81E4-DAEA32B7847C}"/>
              </a:ext>
            </a:extLst>
          </p:cNvPr>
          <p:cNvSpPr/>
          <p:nvPr/>
        </p:nvSpPr>
        <p:spPr>
          <a:xfrm>
            <a:off x="5904638" y="3938843"/>
            <a:ext cx="2374556"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fr-FR" sz="900" dirty="0">
                <a:solidFill>
                  <a:schemeClr val="tx1"/>
                </a:solidFill>
                <a:latin typeface="Century Gothic" panose="020B0502020202020204" pitchFamily="34" charset="0"/>
              </a:rPr>
              <a:t>RAPPORT DE STATUT DE PROJET 20/09 </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3986417" y="6513944"/>
            <a:ext cx="7643669" cy="369332"/>
          </a:xfrm>
          <a:prstGeom prst="rect">
            <a:avLst/>
          </a:prstGeom>
          <a:noFill/>
        </p:spPr>
        <p:txBody>
          <a:bodyPr wrap="square" rtlCol="0">
            <a:spAutoFit/>
          </a:bodyPr>
          <a:lstStyle/>
          <a:p>
            <a:pPr algn="r" rtl="0"/>
            <a:r>
              <a:rPr lang="fr-FR" dirty="0">
                <a:solidFill>
                  <a:schemeClr val="bg1"/>
                </a:solidFill>
                <a:latin typeface="Century Gothic" panose="020B0502020202020204" pitchFamily="34" charset="0"/>
              </a:rPr>
              <a:t>MODÈLE DE CALENDRIER POUR LE DÉVELOPPEMENT DE LOGICIELS</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362687163"/>
              </p:ext>
            </p:extLst>
          </p:nvPr>
        </p:nvGraphicFramePr>
        <p:xfrm>
          <a:off x="327121" y="516122"/>
          <a:ext cx="11573780" cy="5943719"/>
        </p:xfrm>
        <a:graphic>
          <a:graphicData uri="http://schemas.openxmlformats.org/drawingml/2006/table">
            <a:tbl>
              <a:tblPr firstRow="1" bandRow="1">
                <a:tableStyleId>{5C22544A-7EE6-4342-B048-85BDC9FD1C3A}</a:tableStyleId>
              </a:tblPr>
              <a:tblGrid>
                <a:gridCol w="2037388">
                  <a:extLst>
                    <a:ext uri="{9D8B030D-6E8A-4147-A177-3AD203B41FA5}">
                      <a16:colId xmlns:a16="http://schemas.microsoft.com/office/drawing/2014/main" val="602210714"/>
                    </a:ext>
                  </a:extLst>
                </a:gridCol>
                <a:gridCol w="655782">
                  <a:extLst>
                    <a:ext uri="{9D8B030D-6E8A-4147-A177-3AD203B41FA5}">
                      <a16:colId xmlns:a16="http://schemas.microsoft.com/office/drawing/2014/main" val="4079889448"/>
                    </a:ext>
                  </a:extLst>
                </a:gridCol>
                <a:gridCol w="544945">
                  <a:extLst>
                    <a:ext uri="{9D8B030D-6E8A-4147-A177-3AD203B41FA5}">
                      <a16:colId xmlns:a16="http://schemas.microsoft.com/office/drawing/2014/main" val="1024581539"/>
                    </a:ext>
                  </a:extLst>
                </a:gridCol>
                <a:gridCol w="1119498">
                  <a:extLst>
                    <a:ext uri="{9D8B030D-6E8A-4147-A177-3AD203B41FA5}">
                      <a16:colId xmlns:a16="http://schemas.microsoft.com/office/drawing/2014/main" val="1817390762"/>
                    </a:ext>
                  </a:extLst>
                </a:gridCol>
                <a:gridCol w="2405389">
                  <a:extLst>
                    <a:ext uri="{9D8B030D-6E8A-4147-A177-3AD203B41FA5}">
                      <a16:colId xmlns:a16="http://schemas.microsoft.com/office/drawing/2014/main" val="745651107"/>
                    </a:ext>
                  </a:extLst>
                </a:gridCol>
                <a:gridCol w="2405389">
                  <a:extLst>
                    <a:ext uri="{9D8B030D-6E8A-4147-A177-3AD203B41FA5}">
                      <a16:colId xmlns:a16="http://schemas.microsoft.com/office/drawing/2014/main" val="3839570682"/>
                    </a:ext>
                  </a:extLst>
                </a:gridCol>
                <a:gridCol w="2405389">
                  <a:extLst>
                    <a:ext uri="{9D8B030D-6E8A-4147-A177-3AD203B41FA5}">
                      <a16:colId xmlns:a16="http://schemas.microsoft.com/office/drawing/2014/main" val="335129915"/>
                    </a:ext>
                  </a:extLst>
                </a:gridCol>
              </a:tblGrid>
              <a:tr h="228515">
                <a:tc>
                  <a:txBody>
                    <a:bodyPr/>
                    <a:lstStyle/>
                    <a:p>
                      <a:pPr rtl="0"/>
                      <a:r>
                        <a:rPr lang="fr-FR" sz="900">
                          <a:solidFill>
                            <a:schemeClr val="tx1"/>
                          </a:solidFill>
                          <a:latin typeface="Century Gothic" panose="020B0502020202020204" pitchFamily="34" charset="0"/>
                        </a:rPr>
                        <a:t>PROJETS + TÂCHES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r>
                        <a:rPr lang="fr-FR" sz="900">
                          <a:solidFill>
                            <a:schemeClr val="tx1"/>
                          </a:solidFill>
                          <a:latin typeface="Century Gothic" panose="020B0502020202020204" pitchFamily="34" charset="0"/>
                        </a:rPr>
                        <a:t>DÉBUT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r>
                        <a:rPr lang="fr-FR" sz="900">
                          <a:solidFill>
                            <a:schemeClr val="tx1"/>
                          </a:solidFill>
                          <a:latin typeface="Century Gothic" panose="020B0502020202020204" pitchFamily="34" charset="0"/>
                        </a:rPr>
                        <a:t>FIN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r>
                        <a:rPr lang="fr-FR" sz="900">
                          <a:solidFill>
                            <a:schemeClr val="tx1"/>
                          </a:solidFill>
                          <a:latin typeface="Century Gothic" panose="020B0502020202020204" pitchFamily="34" charset="0"/>
                        </a:rPr>
                        <a:t>PROPRIÉTAIRE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fr-FR" sz="1200" b="0">
                          <a:solidFill>
                            <a:schemeClr val="tx1"/>
                          </a:solidFill>
                          <a:latin typeface="Century Gothic" panose="020B0502020202020204" pitchFamily="34" charset="0"/>
                        </a:rPr>
                        <a:t>MOIS 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tc>
                  <a:txBody>
                    <a:bodyPr/>
                    <a:lstStyle/>
                    <a:p>
                      <a:pPr algn="ctr" rtl="0">
                        <a:lnSpc>
                          <a:spcPct val="100000"/>
                        </a:lnSpc>
                      </a:pPr>
                      <a:r>
                        <a:rPr lang="fr-FR" sz="1200" b="0">
                          <a:solidFill>
                            <a:schemeClr val="tx1"/>
                          </a:solidFill>
                          <a:latin typeface="Century Gothic" panose="020B0502020202020204" pitchFamily="34" charset="0"/>
                        </a:rPr>
                        <a:t>MOIS 2</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tc>
                  <a:txBody>
                    <a:bodyPr/>
                    <a:lstStyle/>
                    <a:p>
                      <a:pPr algn="ctr" rtl="0">
                        <a:lnSpc>
                          <a:spcPct val="100000"/>
                        </a:lnSpc>
                      </a:pPr>
                      <a:r>
                        <a:rPr lang="fr-FR" sz="1200" b="0">
                          <a:solidFill>
                            <a:schemeClr val="tx1"/>
                          </a:solidFill>
                          <a:latin typeface="Century Gothic" panose="020B0502020202020204" pitchFamily="34" charset="0"/>
                        </a:rPr>
                        <a:t>MOIS 3</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289567">
                <a:tc>
                  <a:txBody>
                    <a:bodyPr/>
                    <a:lstStyle/>
                    <a:p>
                      <a:pPr rtl="0">
                        <a:lnSpc>
                          <a:spcPct val="100000"/>
                        </a:lnSpc>
                      </a:pPr>
                      <a:r>
                        <a:rPr lang="fr-FR" sz="1000">
                          <a:solidFill>
                            <a:schemeClr val="tx1"/>
                          </a:solidFill>
                          <a:latin typeface="Century Gothic" panose="020B0502020202020204" pitchFamily="34" charset="0"/>
                        </a:rPr>
                        <a:t>PRÉPARATION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65858687"/>
                  </a:ext>
                </a:extLst>
              </a:tr>
              <a:tr h="289567">
                <a:tc>
                  <a:txBody>
                    <a:bodyPr/>
                    <a:lstStyle/>
                    <a:p>
                      <a:pPr rtl="0">
                        <a:lnSpc>
                          <a:spcPct val="100000"/>
                        </a:lnSpc>
                      </a:pPr>
                      <a:r>
                        <a:rPr lang="fr-FR" sz="1000">
                          <a:solidFill>
                            <a:schemeClr val="tx1"/>
                          </a:solidFill>
                          <a:latin typeface="Century Gothic" panose="020B0502020202020204" pitchFamily="34" charset="0"/>
                        </a:rPr>
                        <a:t>Définition de la réunion de lancement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289567">
                <a:tc>
                  <a:txBody>
                    <a:bodyPr/>
                    <a:lstStyle/>
                    <a:p>
                      <a:pPr rtl="0">
                        <a:lnSpc>
                          <a:spcPct val="100000"/>
                        </a:lnSpc>
                      </a:pPr>
                      <a:r>
                        <a:rPr lang="fr-FR" sz="1000">
                          <a:solidFill>
                            <a:schemeClr val="tx1"/>
                          </a:solidFill>
                          <a:latin typeface="Century Gothic" panose="020B0502020202020204" pitchFamily="34" charset="0"/>
                        </a:rPr>
                        <a:t>Définition des objectifs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289567">
                <a:tc>
                  <a:txBody>
                    <a:bodyPr/>
                    <a:lstStyle/>
                    <a:p>
                      <a:pPr rtl="0">
                        <a:lnSpc>
                          <a:spcPct val="100000"/>
                        </a:lnSpc>
                      </a:pPr>
                      <a:r>
                        <a:rPr lang="fr-FR" sz="1000">
                          <a:solidFill>
                            <a:schemeClr val="tx1"/>
                          </a:solidFill>
                          <a:latin typeface="Century Gothic" panose="020B0502020202020204" pitchFamily="34" charset="0"/>
                        </a:rPr>
                        <a:t>LANCEMENT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699537522"/>
                  </a:ext>
                </a:extLst>
              </a:tr>
              <a:tr h="289567">
                <a:tc>
                  <a:txBody>
                    <a:bodyPr/>
                    <a:lstStyle/>
                    <a:p>
                      <a:pPr rtl="0">
                        <a:lnSpc>
                          <a:spcPct val="100000"/>
                        </a:lnSpc>
                      </a:pPr>
                      <a:r>
                        <a:rPr lang="fr-FR" sz="1000">
                          <a:solidFill>
                            <a:schemeClr val="tx1"/>
                          </a:solidFill>
                          <a:latin typeface="Century Gothic" panose="020B0502020202020204" pitchFamily="34" charset="0"/>
                        </a:rPr>
                        <a:t>Exigences détaillées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289567">
                <a:tc>
                  <a:txBody>
                    <a:bodyPr/>
                    <a:lstStyle/>
                    <a:p>
                      <a:pPr rtl="0">
                        <a:lnSpc>
                          <a:spcPct val="100000"/>
                        </a:lnSpc>
                      </a:pPr>
                      <a:r>
                        <a:rPr lang="fr-FR" sz="1000">
                          <a:solidFill>
                            <a:schemeClr val="tx1"/>
                          </a:solidFill>
                          <a:latin typeface="Century Gothic" panose="020B0502020202020204" pitchFamily="34" charset="0"/>
                        </a:rPr>
                        <a:t>Exigences matérielles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289567">
                <a:tc>
                  <a:txBody>
                    <a:bodyPr/>
                    <a:lstStyle/>
                    <a:p>
                      <a:pPr rtl="0">
                        <a:lnSpc>
                          <a:spcPct val="100000"/>
                        </a:lnSpc>
                      </a:pPr>
                      <a:r>
                        <a:rPr lang="fr-FR" sz="1000">
                          <a:solidFill>
                            <a:schemeClr val="tx1"/>
                          </a:solidFill>
                          <a:latin typeface="Century Gothic" panose="020B0502020202020204" pitchFamily="34" charset="0"/>
                        </a:rPr>
                        <a:t>Plan final des ressources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289567">
                <a:tc>
                  <a:txBody>
                    <a:bodyPr/>
                    <a:lstStyle/>
                    <a:p>
                      <a:pPr rtl="0">
                        <a:lnSpc>
                          <a:spcPct val="100000"/>
                        </a:lnSpc>
                      </a:pPr>
                      <a:r>
                        <a:rPr lang="fr-FR" sz="1000">
                          <a:solidFill>
                            <a:schemeClr val="tx1"/>
                          </a:solidFill>
                          <a:latin typeface="Century Gothic" panose="020B0502020202020204" pitchFamily="34" charset="0"/>
                        </a:rPr>
                        <a:t>Dotation en personnel</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289567">
                <a:tc>
                  <a:txBody>
                    <a:bodyPr/>
                    <a:lstStyle/>
                    <a:p>
                      <a:pPr rtl="0">
                        <a:lnSpc>
                          <a:spcPct val="100000"/>
                        </a:lnSpc>
                      </a:pPr>
                      <a:r>
                        <a:rPr lang="fr-FR" sz="1000">
                          <a:solidFill>
                            <a:schemeClr val="tx1"/>
                          </a:solidFill>
                          <a:latin typeface="Century Gothic" panose="020B0502020202020204" pitchFamily="34" charset="0"/>
                        </a:rPr>
                        <a:t>DÉVELOPPEMENT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699392616"/>
                  </a:ext>
                </a:extLst>
              </a:tr>
              <a:tr h="289567">
                <a:tc>
                  <a:txBody>
                    <a:bodyPr/>
                    <a:lstStyle/>
                    <a:p>
                      <a:pPr rtl="0">
                        <a:lnSpc>
                          <a:spcPct val="100000"/>
                        </a:lnSpc>
                      </a:pPr>
                      <a:r>
                        <a:rPr lang="fr-FR" sz="1000">
                          <a:solidFill>
                            <a:schemeClr val="tx1"/>
                          </a:solidFill>
                          <a:latin typeface="Century Gothic" panose="020B0502020202020204" pitchFamily="34" charset="0"/>
                        </a:rPr>
                        <a:t>Exigences techniques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102260576"/>
                  </a:ext>
                </a:extLst>
              </a:tr>
              <a:tr h="289567">
                <a:tc>
                  <a:txBody>
                    <a:bodyPr/>
                    <a:lstStyle/>
                    <a:p>
                      <a:pPr rtl="0">
                        <a:lnSpc>
                          <a:spcPct val="100000"/>
                        </a:lnSpc>
                      </a:pPr>
                      <a:r>
                        <a:rPr lang="fr-FR" sz="1000">
                          <a:solidFill>
                            <a:schemeClr val="tx1"/>
                          </a:solidFill>
                          <a:latin typeface="Century Gothic" panose="020B0502020202020204" pitchFamily="34" charset="0"/>
                        </a:rPr>
                        <a:t>Développement de bases de données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859462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Développement d’API</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773697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Client de l’interface utilisateur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89984988"/>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Tests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53128129"/>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Développement terminé</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6633975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EXPLOITATION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327358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Configuration matérielle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685073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Tests du système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2739122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a:solidFill>
                            <a:schemeClr val="tx1"/>
                          </a:solidFill>
                          <a:latin typeface="Century Gothic" panose="020B0502020202020204" pitchFamily="34" charset="0"/>
                        </a:rPr>
                        <a:t>LANCEMENT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extLst>
                  <a:ext uri="{0D108BD9-81ED-4DB2-BD59-A6C34878D82A}">
                    <a16:rowId xmlns:a16="http://schemas.microsoft.com/office/drawing/2014/main" val="4152154133"/>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800046" y="1083933"/>
            <a:ext cx="1371600"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4800046" y="2822343"/>
            <a:ext cx="1371600" cy="18288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4800046" y="2532608"/>
            <a:ext cx="1371600"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800046" y="1373668"/>
            <a:ext cx="1371600"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3" name="Rectangle 42">
            <a:extLst>
              <a:ext uri="{FF2B5EF4-FFF2-40B4-BE49-F238E27FC236}">
                <a16:creationId xmlns:a16="http://schemas.microsoft.com/office/drawing/2014/main" id="{BDF46762-DE84-6D48-99D5-CB3DE0793AB2}"/>
              </a:ext>
            </a:extLst>
          </p:cNvPr>
          <p:cNvSpPr/>
          <p:nvPr/>
        </p:nvSpPr>
        <p:spPr>
          <a:xfrm>
            <a:off x="4800046" y="3981283"/>
            <a:ext cx="1371600"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4800046" y="1953138"/>
            <a:ext cx="1371600" cy="1828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4800046" y="2242873"/>
            <a:ext cx="1371600"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4800046" y="3691548"/>
            <a:ext cx="137160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4800046" y="3401813"/>
            <a:ext cx="13716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5AE4F840-545A-1847-8EAE-616A7CE709A2}"/>
              </a:ext>
            </a:extLst>
          </p:cNvPr>
          <p:cNvSpPr/>
          <p:nvPr/>
        </p:nvSpPr>
        <p:spPr>
          <a:xfrm>
            <a:off x="4800046" y="5719700"/>
            <a:ext cx="1371600" cy="1828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270384EF-B199-1743-A80E-61F40AE73E6E}"/>
              </a:ext>
            </a:extLst>
          </p:cNvPr>
          <p:cNvSpPr/>
          <p:nvPr/>
        </p:nvSpPr>
        <p:spPr>
          <a:xfrm>
            <a:off x="4800046" y="4271018"/>
            <a:ext cx="13716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70F4C726-C9AB-294E-90BA-AE1E96B6A59D}"/>
              </a:ext>
            </a:extLst>
          </p:cNvPr>
          <p:cNvSpPr/>
          <p:nvPr/>
        </p:nvSpPr>
        <p:spPr>
          <a:xfrm>
            <a:off x="4800046" y="5429958"/>
            <a:ext cx="1371600" cy="1828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6ED94480-4265-264B-AFF1-491F84833FFB}"/>
              </a:ext>
            </a:extLst>
          </p:cNvPr>
          <p:cNvSpPr/>
          <p:nvPr/>
        </p:nvSpPr>
        <p:spPr>
          <a:xfrm>
            <a:off x="4800046" y="4850488"/>
            <a:ext cx="1371600" cy="18288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D00E212A-2CF7-8F47-B38A-AD77E6B84AA2}"/>
              </a:ext>
            </a:extLst>
          </p:cNvPr>
          <p:cNvSpPr/>
          <p:nvPr/>
        </p:nvSpPr>
        <p:spPr>
          <a:xfrm>
            <a:off x="4800046" y="4560753"/>
            <a:ext cx="137160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2" name="Rectangle 71">
            <a:extLst>
              <a:ext uri="{FF2B5EF4-FFF2-40B4-BE49-F238E27FC236}">
                <a16:creationId xmlns:a16="http://schemas.microsoft.com/office/drawing/2014/main" id="{428332C4-6B7F-3B45-BC4F-CAAE0FD3C676}"/>
              </a:ext>
            </a:extLst>
          </p:cNvPr>
          <p:cNvSpPr/>
          <p:nvPr/>
        </p:nvSpPr>
        <p:spPr>
          <a:xfrm>
            <a:off x="4800046" y="5995510"/>
            <a:ext cx="1371600" cy="182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8" name="Diamond 57">
            <a:extLst>
              <a:ext uri="{FF2B5EF4-FFF2-40B4-BE49-F238E27FC236}">
                <a16:creationId xmlns:a16="http://schemas.microsoft.com/office/drawing/2014/main" id="{46D0B767-26D2-374C-877A-24511D8F270A}"/>
              </a:ext>
            </a:extLst>
          </p:cNvPr>
          <p:cNvSpPr>
            <a:spLocks/>
          </p:cNvSpPr>
          <p:nvPr/>
        </p:nvSpPr>
        <p:spPr>
          <a:xfrm>
            <a:off x="8259371" y="3985713"/>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1" name="Straight Connector 50">
            <a:extLst>
              <a:ext uri="{FF2B5EF4-FFF2-40B4-BE49-F238E27FC236}">
                <a16:creationId xmlns:a16="http://schemas.microsoft.com/office/drawing/2014/main" id="{589B3DFC-87BA-274E-81FE-D792C4A681F8}"/>
              </a:ext>
            </a:extLst>
          </p:cNvPr>
          <p:cNvCxnSpPr>
            <a:cxnSpLocks/>
          </p:cNvCxnSpPr>
          <p:nvPr/>
        </p:nvCxnSpPr>
        <p:spPr>
          <a:xfrm>
            <a:off x="4800045" y="885626"/>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41DAEAD9-00F7-2147-91DF-DA0A5F091E7D}"/>
              </a:ext>
            </a:extLst>
          </p:cNvPr>
          <p:cNvCxnSpPr>
            <a:cxnSpLocks/>
          </p:cNvCxnSpPr>
          <p:nvPr/>
        </p:nvCxnSpPr>
        <p:spPr>
          <a:xfrm>
            <a:off x="4800046" y="1761564"/>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A57F997-52E4-544B-8717-0778C70FF4C3}"/>
              </a:ext>
            </a:extLst>
          </p:cNvPr>
          <p:cNvCxnSpPr>
            <a:cxnSpLocks/>
          </p:cNvCxnSpPr>
          <p:nvPr/>
        </p:nvCxnSpPr>
        <p:spPr>
          <a:xfrm>
            <a:off x="4800046" y="3211679"/>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3D3B2717-BD2B-054D-B530-94B36320607F}"/>
              </a:ext>
            </a:extLst>
          </p:cNvPr>
          <p:cNvCxnSpPr>
            <a:cxnSpLocks/>
          </p:cNvCxnSpPr>
          <p:nvPr/>
        </p:nvCxnSpPr>
        <p:spPr>
          <a:xfrm>
            <a:off x="4800046" y="5249410"/>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60" name="Group 59">
            <a:extLst>
              <a:ext uri="{FF2B5EF4-FFF2-40B4-BE49-F238E27FC236}">
                <a16:creationId xmlns:a16="http://schemas.microsoft.com/office/drawing/2014/main" id="{830E72BF-A773-8C4C-8663-F1DA6677DB04}"/>
              </a:ext>
            </a:extLst>
          </p:cNvPr>
          <p:cNvGrpSpPr/>
          <p:nvPr/>
        </p:nvGrpSpPr>
        <p:grpSpPr>
          <a:xfrm>
            <a:off x="9907310" y="166684"/>
            <a:ext cx="874117" cy="6126480"/>
            <a:chOff x="5331872" y="127356"/>
            <a:chExt cx="874117" cy="6126480"/>
          </a:xfrm>
        </p:grpSpPr>
        <p:sp>
          <p:nvSpPr>
            <p:cNvPr id="61" name="Rectangle 60">
              <a:extLst>
                <a:ext uri="{FF2B5EF4-FFF2-40B4-BE49-F238E27FC236}">
                  <a16:creationId xmlns:a16="http://schemas.microsoft.com/office/drawing/2014/main" id="{8BBA4A75-A3AC-9B4F-9F97-B701E3ED88FB}"/>
                </a:ext>
              </a:extLst>
            </p:cNvPr>
            <p:cNvSpPr/>
            <p:nvPr/>
          </p:nvSpPr>
          <p:spPr>
            <a:xfrm>
              <a:off x="5331872" y="133873"/>
              <a:ext cx="874117" cy="228600"/>
            </a:xfrm>
            <a:prstGeom prst="rect">
              <a:avLst/>
            </a:prstGeom>
            <a:gradFill>
              <a:gsLst>
                <a:gs pos="0">
                  <a:schemeClr val="accent1">
                    <a:lumMod val="5000"/>
                    <a:lumOff val="95000"/>
                  </a:schemeClr>
                </a:gs>
                <a:gs pos="83000">
                  <a:srgbClr val="FFC000"/>
                </a:gs>
                <a:gs pos="100000">
                  <a:srgbClr val="F0A622"/>
                </a:gs>
              </a:gsLst>
              <a:lin ang="0" scaled="0"/>
            </a:gradFill>
            <a:ln>
              <a:noFill/>
            </a:ln>
            <a:effectLst>
              <a:outerShdw blurRad="50800" dist="381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fr-FR" sz="800" dirty="0">
                  <a:solidFill>
                    <a:schemeClr val="tx1"/>
                  </a:solidFill>
                  <a:latin typeface="Century Gothic" panose="020B0502020202020204" pitchFamily="34" charset="0"/>
                </a:rPr>
                <a:t>AUJOURD’HUI</a:t>
              </a:r>
            </a:p>
          </p:txBody>
        </p:sp>
        <p:cxnSp>
          <p:nvCxnSpPr>
            <p:cNvPr id="62" name="Straight Connector 61">
              <a:extLst>
                <a:ext uri="{FF2B5EF4-FFF2-40B4-BE49-F238E27FC236}">
                  <a16:creationId xmlns:a16="http://schemas.microsoft.com/office/drawing/2014/main" id="{ACCB5F64-028A-B847-A219-B62BF2CE4C34}"/>
                </a:ext>
              </a:extLst>
            </p:cNvPr>
            <p:cNvCxnSpPr/>
            <p:nvPr/>
          </p:nvCxnSpPr>
          <p:spPr>
            <a:xfrm>
              <a:off x="5331873" y="127356"/>
              <a:ext cx="0" cy="6126480"/>
            </a:xfrm>
            <a:prstGeom prst="line">
              <a:avLst/>
            </a:prstGeom>
            <a:ln w="28575">
              <a:solidFill>
                <a:schemeClr val="bg1"/>
              </a:solidFill>
              <a:prstDash val="sysDot"/>
            </a:ln>
            <a:effectLst>
              <a:outerShdw blurRad="38100" dist="12700" dir="8100000" algn="tr" rotWithShape="0">
                <a:schemeClr val="bg1">
                  <a:lumMod val="50000"/>
                  <a:alpha val="50000"/>
                </a:schemeClr>
              </a:outerShdw>
            </a:effectLst>
          </p:spPr>
          <p:style>
            <a:lnRef idx="1">
              <a:schemeClr val="accent1"/>
            </a:lnRef>
            <a:fillRef idx="0">
              <a:schemeClr val="accent1"/>
            </a:fillRef>
            <a:effectRef idx="0">
              <a:schemeClr val="accent1"/>
            </a:effectRef>
            <a:fontRef idx="minor">
              <a:schemeClr val="tx1"/>
            </a:fontRef>
          </p:style>
        </p:cxnSp>
      </p:grpSp>
      <p:sp>
        <p:nvSpPr>
          <p:cNvPr id="76" name="Rectangle 75">
            <a:extLst>
              <a:ext uri="{FF2B5EF4-FFF2-40B4-BE49-F238E27FC236}">
                <a16:creationId xmlns:a16="http://schemas.microsoft.com/office/drawing/2014/main" id="{127B7BAA-4638-534D-81E4-DAEA32B7847C}"/>
              </a:ext>
            </a:extLst>
          </p:cNvPr>
          <p:cNvSpPr/>
          <p:nvPr/>
        </p:nvSpPr>
        <p:spPr>
          <a:xfrm>
            <a:off x="6276682" y="3938843"/>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fr-FR" sz="900">
                <a:solidFill>
                  <a:schemeClr val="tx1"/>
                </a:solidFill>
                <a:latin typeface="Century Gothic" panose="020B0502020202020204" pitchFamily="34" charset="0"/>
              </a:rPr>
              <a:t>NOTES DE TÂCHE / JALON 00/00</a:t>
            </a:r>
          </a:p>
        </p:txBody>
      </p:sp>
      <p:sp>
        <p:nvSpPr>
          <p:cNvPr id="63" name="Diamond 62">
            <a:extLst>
              <a:ext uri="{FF2B5EF4-FFF2-40B4-BE49-F238E27FC236}">
                <a16:creationId xmlns:a16="http://schemas.microsoft.com/office/drawing/2014/main" id="{5A0CF200-CE34-7644-80A8-9E07FD12A596}"/>
              </a:ext>
            </a:extLst>
          </p:cNvPr>
          <p:cNvSpPr>
            <a:spLocks/>
          </p:cNvSpPr>
          <p:nvPr/>
        </p:nvSpPr>
        <p:spPr>
          <a:xfrm>
            <a:off x="8258178" y="484184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BD5E7CD4-C0CC-054E-9F6B-9F49ABBF44B6}"/>
              </a:ext>
            </a:extLst>
          </p:cNvPr>
          <p:cNvSpPr/>
          <p:nvPr/>
        </p:nvSpPr>
        <p:spPr>
          <a:xfrm>
            <a:off x="6275489" y="4794974"/>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fr-FR" sz="900">
                <a:solidFill>
                  <a:schemeClr val="tx1"/>
                </a:solidFill>
                <a:latin typeface="Century Gothic" panose="020B0502020202020204" pitchFamily="34" charset="0"/>
              </a:rPr>
              <a:t>NOTES DE TÂCHE / JALON 00/00</a:t>
            </a:r>
          </a:p>
        </p:txBody>
      </p:sp>
      <p:sp>
        <p:nvSpPr>
          <p:cNvPr id="65" name="Diamond 64">
            <a:extLst>
              <a:ext uri="{FF2B5EF4-FFF2-40B4-BE49-F238E27FC236}">
                <a16:creationId xmlns:a16="http://schemas.microsoft.com/office/drawing/2014/main" id="{07FE6D60-CDB8-A648-A05F-AF4C135F5046}"/>
              </a:ext>
            </a:extLst>
          </p:cNvPr>
          <p:cNvSpPr>
            <a:spLocks/>
          </p:cNvSpPr>
          <p:nvPr/>
        </p:nvSpPr>
        <p:spPr>
          <a:xfrm>
            <a:off x="8305539" y="1098220"/>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E19A5ED0-FBFB-404C-BC06-F20F1917649E}"/>
              </a:ext>
            </a:extLst>
          </p:cNvPr>
          <p:cNvSpPr/>
          <p:nvPr/>
        </p:nvSpPr>
        <p:spPr>
          <a:xfrm>
            <a:off x="6322850" y="1051350"/>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fr-FR" sz="900">
                <a:solidFill>
                  <a:schemeClr val="tx1"/>
                </a:solidFill>
                <a:latin typeface="Century Gothic" panose="020B0502020202020204" pitchFamily="34" charset="0"/>
              </a:rPr>
              <a:t>NOTES DE TÂCHE / JALON 00/00</a:t>
            </a:r>
          </a:p>
        </p:txBody>
      </p:sp>
      <p:sp>
        <p:nvSpPr>
          <p:cNvPr id="68" name="Diamond 67">
            <a:extLst>
              <a:ext uri="{FF2B5EF4-FFF2-40B4-BE49-F238E27FC236}">
                <a16:creationId xmlns:a16="http://schemas.microsoft.com/office/drawing/2014/main" id="{45CB28AE-2021-F747-A724-2CA066B40D4C}"/>
              </a:ext>
            </a:extLst>
          </p:cNvPr>
          <p:cNvSpPr>
            <a:spLocks/>
          </p:cNvSpPr>
          <p:nvPr/>
        </p:nvSpPr>
        <p:spPr>
          <a:xfrm>
            <a:off x="8304346" y="1954351"/>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D7506F7D-F273-774E-B3D7-9C97944C487A}"/>
              </a:ext>
            </a:extLst>
          </p:cNvPr>
          <p:cNvSpPr/>
          <p:nvPr/>
        </p:nvSpPr>
        <p:spPr>
          <a:xfrm>
            <a:off x="6321657" y="1907481"/>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fr-FR" sz="900">
                <a:solidFill>
                  <a:schemeClr val="tx1"/>
                </a:solidFill>
                <a:latin typeface="Century Gothic" panose="020B0502020202020204" pitchFamily="34" charset="0"/>
              </a:rPr>
              <a:t>NOTES DE TÂCHE / JALON 00/00</a:t>
            </a:r>
          </a:p>
        </p:txBody>
      </p:sp>
    </p:spTree>
    <p:extLst>
      <p:ext uri="{BB962C8B-B14F-4D97-AF65-F5344CB8AC3E}">
        <p14:creationId xmlns:p14="http://schemas.microsoft.com/office/powerpoint/2010/main" val="3862242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les informations à jour et exactes,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A8DFDD5-2A6F-4BFE-A6BA-717C795E194E}" vid="{AEA3C6E8-C54C-46AA-B1AD-CB01398813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IC-Software-Development-Timeline-Template_PowerPoint - SR edits</Template>
  <TotalTime>4</TotalTime>
  <Words>396</Words>
  <Application>Microsoft Office PowerPoint</Application>
  <PresentationFormat>Widescreen</PresentationFormat>
  <Paragraphs>106</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Alisa lin</cp:lastModifiedBy>
  <cp:revision>3</cp:revision>
  <cp:lastPrinted>2020-08-31T22:23:58Z</cp:lastPrinted>
  <dcterms:created xsi:type="dcterms:W3CDTF">2020-10-13T17:43:59Z</dcterms:created>
  <dcterms:modified xsi:type="dcterms:W3CDTF">2024-03-06T08:49:14Z</dcterms:modified>
</cp:coreProperties>
</file>