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5" r:id="rId2"/>
    <p:sldId id="320" r:id="rId3"/>
    <p:sldId id="347"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1C2F0"/>
    <a:srgbClr val="00E7F2"/>
    <a:srgbClr val="EAEEF3"/>
    <a:srgbClr val="E3EAF6"/>
    <a:srgbClr val="F0A622"/>
    <a:srgbClr val="00BD32"/>
    <a:srgbClr val="5B7191"/>
    <a:srgbClr val="CE1D02"/>
    <a:srgbClr val="CDD5DD"/>
    <a:srgbClr val="7485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25" autoAdjust="0"/>
    <p:restoredTop sz="86447"/>
  </p:normalViewPr>
  <p:slideViewPr>
    <p:cSldViewPr snapToGrid="0" snapToObjects="1">
      <p:cViewPr varScale="1">
        <p:scale>
          <a:sx n="151" d="100"/>
          <a:sy n="151" d="100"/>
        </p:scale>
        <p:origin x="24" y="92"/>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3/6/2024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4745917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3/6/2024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fr.smartsheet.com/try-it?trp=1091803"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131557"/>
            <a:ext cx="6018756" cy="1200329"/>
          </a:xfrm>
          <a:prstGeom prst="rect">
            <a:avLst/>
          </a:prstGeom>
          <a:noFill/>
        </p:spPr>
        <p:txBody>
          <a:bodyPr wrap="square" rtlCol="0">
            <a:spAutoFit/>
          </a:bodyPr>
          <a:lstStyle/>
          <a:p>
            <a:pPr rtl="0"/>
            <a:r>
              <a:rPr lang="fr-FR" sz="3600" dirty="0">
                <a:latin typeface="Century Gothic" panose="020B0502020202020204" pitchFamily="34" charset="0"/>
              </a:rPr>
              <a:t>Remarques sur l’utilisation de ce modèle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8" y="3526114"/>
            <a:ext cx="6598355" cy="1892826"/>
          </a:xfrm>
          <a:prstGeom prst="rect">
            <a:avLst/>
          </a:prstGeom>
          <a:noFill/>
        </p:spPr>
        <p:txBody>
          <a:bodyPr wrap="square" rtlCol="0">
            <a:spAutoFit/>
          </a:bodyPr>
          <a:lstStyle/>
          <a:p>
            <a:pPr rtl="0">
              <a:spcAft>
                <a:spcPts val="600"/>
              </a:spcAft>
            </a:pPr>
            <a:r>
              <a:rPr lang="fr-FR" sz="1600" dirty="0">
                <a:latin typeface="Century Gothic" panose="020B0502020202020204" pitchFamily="34" charset="0"/>
              </a:rPr>
              <a:t>Renseignez le nom des tâches, leurs dates de début et de fin, ainsi leurs propriétaires dans la zone du diagramme. </a:t>
            </a:r>
          </a:p>
          <a:p>
            <a:endParaRPr lang="en-US" sz="1600" dirty="0">
              <a:latin typeface="Century Gothic" panose="020B0502020202020204" pitchFamily="34" charset="0"/>
            </a:endParaRPr>
          </a:p>
          <a:p>
            <a:pPr rtl="0">
              <a:spcAft>
                <a:spcPts val="600"/>
              </a:spcAft>
            </a:pPr>
            <a:r>
              <a:rPr lang="fr-FR" sz="1600" dirty="0">
                <a:latin typeface="Century Gothic" panose="020B0502020202020204" pitchFamily="34" charset="0"/>
              </a:rPr>
              <a:t>Ajustez les barres pour chaque tâche afin de représenter leur durée sur l’ensemble du projet.  Ajoutez le pourcentage d’achèvement de la tâche et les informations supplémentaires sur la tâche dans chaque barre ou dans la zone du graphique. </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8742045" y="337026"/>
            <a:ext cx="266012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61665"/>
          </a:xfrm>
          <a:prstGeom prst="rect">
            <a:avLst/>
          </a:prstGeom>
          <a:noFill/>
        </p:spPr>
        <p:txBody>
          <a:bodyPr wrap="square" rtlCol="0">
            <a:spAutoFit/>
          </a:bodyPr>
          <a:lstStyle/>
          <a:p>
            <a:pPr rtl="0"/>
            <a:r>
              <a:rPr lang="fr-FR" sz="2400" b="1">
                <a:solidFill>
                  <a:schemeClr val="tx1">
                    <a:lumMod val="65000"/>
                    <a:lumOff val="35000"/>
                  </a:schemeClr>
                </a:solidFill>
                <a:latin typeface="Century Gothic" panose="020B0502020202020204" pitchFamily="34" charset="0"/>
              </a:rPr>
              <a:t>MODÈLE DE CALENDRIER POUR LE DÉVELOPPEMENT DE LOGICIELS</a:t>
            </a:r>
          </a:p>
        </p:txBody>
      </p:sp>
    </p:spTree>
    <p:extLst>
      <p:ext uri="{BB962C8B-B14F-4D97-AF65-F5344CB8AC3E}">
        <p14:creationId xmlns:p14="http://schemas.microsoft.com/office/powerpoint/2010/main" val="2426914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3870038" y="6513944"/>
            <a:ext cx="7760048" cy="369332"/>
          </a:xfrm>
          <a:prstGeom prst="rect">
            <a:avLst/>
          </a:prstGeom>
          <a:noFill/>
        </p:spPr>
        <p:txBody>
          <a:bodyPr wrap="square" rtlCol="0">
            <a:spAutoFit/>
          </a:bodyPr>
          <a:lstStyle/>
          <a:p>
            <a:pPr algn="r" rtl="0"/>
            <a:r>
              <a:rPr lang="fr-FR" dirty="0">
                <a:solidFill>
                  <a:schemeClr val="bg1"/>
                </a:solidFill>
                <a:latin typeface="Century Gothic" panose="020B0502020202020204" pitchFamily="34" charset="0"/>
              </a:rPr>
              <a:t>MODÈLE DE CALENDRIER POUR LE DÉVELOPPEMENT DE LOGICIELS</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811286987"/>
              </p:ext>
            </p:extLst>
          </p:nvPr>
        </p:nvGraphicFramePr>
        <p:xfrm>
          <a:off x="327121" y="516122"/>
          <a:ext cx="11573778" cy="5943719"/>
        </p:xfrm>
        <a:graphic>
          <a:graphicData uri="http://schemas.openxmlformats.org/drawingml/2006/table">
            <a:tbl>
              <a:tblPr firstRow="1" bandRow="1">
                <a:tableStyleId>{5C22544A-7EE6-4342-B048-85BDC9FD1C3A}</a:tableStyleId>
              </a:tblPr>
              <a:tblGrid>
                <a:gridCol w="2037388">
                  <a:extLst>
                    <a:ext uri="{9D8B030D-6E8A-4147-A177-3AD203B41FA5}">
                      <a16:colId xmlns:a16="http://schemas.microsoft.com/office/drawing/2014/main" val="602210714"/>
                    </a:ext>
                  </a:extLst>
                </a:gridCol>
                <a:gridCol w="655782">
                  <a:extLst>
                    <a:ext uri="{9D8B030D-6E8A-4147-A177-3AD203B41FA5}">
                      <a16:colId xmlns:a16="http://schemas.microsoft.com/office/drawing/2014/main" val="4079889448"/>
                    </a:ext>
                  </a:extLst>
                </a:gridCol>
                <a:gridCol w="544945">
                  <a:extLst>
                    <a:ext uri="{9D8B030D-6E8A-4147-A177-3AD203B41FA5}">
                      <a16:colId xmlns:a16="http://schemas.microsoft.com/office/drawing/2014/main" val="1024581539"/>
                    </a:ext>
                  </a:extLst>
                </a:gridCol>
                <a:gridCol w="1119498">
                  <a:extLst>
                    <a:ext uri="{9D8B030D-6E8A-4147-A177-3AD203B41FA5}">
                      <a16:colId xmlns:a16="http://schemas.microsoft.com/office/drawing/2014/main" val="1817390762"/>
                    </a:ext>
                  </a:extLst>
                </a:gridCol>
                <a:gridCol w="5383291">
                  <a:extLst>
                    <a:ext uri="{9D8B030D-6E8A-4147-A177-3AD203B41FA5}">
                      <a16:colId xmlns:a16="http://schemas.microsoft.com/office/drawing/2014/main" val="745651107"/>
                    </a:ext>
                  </a:extLst>
                </a:gridCol>
                <a:gridCol w="1832874">
                  <a:extLst>
                    <a:ext uri="{9D8B030D-6E8A-4147-A177-3AD203B41FA5}">
                      <a16:colId xmlns:a16="http://schemas.microsoft.com/office/drawing/2014/main" val="3839570682"/>
                    </a:ext>
                  </a:extLst>
                </a:gridCol>
              </a:tblGrid>
              <a:tr h="228515">
                <a:tc>
                  <a:txBody>
                    <a:bodyPr/>
                    <a:lstStyle/>
                    <a:p>
                      <a:pPr rtl="0"/>
                      <a:r>
                        <a:rPr lang="fr-FR" sz="900">
                          <a:solidFill>
                            <a:schemeClr val="tx1"/>
                          </a:solidFill>
                          <a:latin typeface="Century Gothic" panose="020B0502020202020204" pitchFamily="34" charset="0"/>
                        </a:rPr>
                        <a:t>PROJETS + TÂCHES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fr-FR" sz="900">
                          <a:solidFill>
                            <a:schemeClr val="tx1"/>
                          </a:solidFill>
                          <a:latin typeface="Century Gothic" panose="020B0502020202020204" pitchFamily="34" charset="0"/>
                        </a:rPr>
                        <a:t>DÉBUT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fr-FR" sz="900">
                          <a:solidFill>
                            <a:schemeClr val="tx1"/>
                          </a:solidFill>
                          <a:latin typeface="Century Gothic" panose="020B0502020202020204" pitchFamily="34" charset="0"/>
                        </a:rPr>
                        <a:t>FIN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rtl="0"/>
                      <a:r>
                        <a:rPr lang="fr-FR" sz="900">
                          <a:solidFill>
                            <a:schemeClr val="tx1"/>
                          </a:solidFill>
                          <a:latin typeface="Century Gothic" panose="020B0502020202020204" pitchFamily="34" charset="0"/>
                        </a:rPr>
                        <a:t>PROPRIÉTAIRE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lnSpc>
                          <a:spcPct val="100000"/>
                        </a:lnSpc>
                      </a:pPr>
                      <a:r>
                        <a:rPr lang="fr-FR" sz="1200" b="0">
                          <a:solidFill>
                            <a:schemeClr val="tx1"/>
                          </a:solidFill>
                          <a:latin typeface="Century Gothic" panose="020B0502020202020204" pitchFamily="34" charset="0"/>
                        </a:rPr>
                        <a:t>SEPTEMBRE</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75000"/>
                        <a:alpha val="50000"/>
                      </a:schemeClr>
                    </a:solidFill>
                  </a:tcPr>
                </a:tc>
                <a:tc>
                  <a:txBody>
                    <a:bodyPr/>
                    <a:lstStyle/>
                    <a:p>
                      <a:pPr algn="ctr" rtl="0">
                        <a:lnSpc>
                          <a:spcPct val="100000"/>
                        </a:lnSpc>
                      </a:pPr>
                      <a:r>
                        <a:rPr lang="fr-FR" sz="1200" b="0">
                          <a:solidFill>
                            <a:schemeClr val="tx1"/>
                          </a:solidFill>
                          <a:latin typeface="Century Gothic" panose="020B0502020202020204" pitchFamily="34" charset="0"/>
                        </a:rPr>
                        <a:t>OCTOBRE</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75000"/>
                        <a:alpha val="50000"/>
                      </a:schemeClr>
                    </a:solidFill>
                  </a:tcPr>
                </a:tc>
                <a:extLst>
                  <a:ext uri="{0D108BD9-81ED-4DB2-BD59-A6C34878D82A}">
                    <a16:rowId xmlns:a16="http://schemas.microsoft.com/office/drawing/2014/main" val="3619611726"/>
                  </a:ext>
                </a:extLst>
              </a:tr>
              <a:tr h="289567">
                <a:tc>
                  <a:txBody>
                    <a:bodyPr/>
                    <a:lstStyle/>
                    <a:p>
                      <a:pPr rtl="0">
                        <a:lnSpc>
                          <a:spcPct val="100000"/>
                        </a:lnSpc>
                      </a:pPr>
                      <a:r>
                        <a:rPr lang="fr-FR" sz="1000">
                          <a:solidFill>
                            <a:schemeClr val="tx1"/>
                          </a:solidFill>
                          <a:latin typeface="Century Gothic" panose="020B0502020202020204" pitchFamily="34" charset="0"/>
                        </a:rPr>
                        <a:t>PRÉPARATION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2965858687"/>
                  </a:ext>
                </a:extLst>
              </a:tr>
              <a:tr h="289567">
                <a:tc>
                  <a:txBody>
                    <a:bodyPr/>
                    <a:lstStyle/>
                    <a:p>
                      <a:pPr rtl="0">
                        <a:lnSpc>
                          <a:spcPct val="100000"/>
                        </a:lnSpc>
                      </a:pPr>
                      <a:r>
                        <a:rPr lang="fr-FR" sz="1000">
                          <a:solidFill>
                            <a:schemeClr val="tx1"/>
                          </a:solidFill>
                          <a:latin typeface="Century Gothic" panose="020B0502020202020204" pitchFamily="34" charset="0"/>
                        </a:rPr>
                        <a:t>Définition de la réunion de lancement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fr-FR" sz="1000">
                          <a:solidFill>
                            <a:schemeClr val="tx1"/>
                          </a:solidFill>
                          <a:latin typeface="Century Gothic" panose="020B0502020202020204" pitchFamily="34" charset="0"/>
                        </a:rPr>
                        <a:t>02/09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fr-FR" sz="1000">
                          <a:solidFill>
                            <a:schemeClr val="tx1"/>
                          </a:solidFill>
                          <a:latin typeface="Century Gothic" panose="020B0502020202020204" pitchFamily="34" charset="0"/>
                        </a:rPr>
                        <a:t>02/09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00816345"/>
                  </a:ext>
                </a:extLst>
              </a:tr>
              <a:tr h="289567">
                <a:tc>
                  <a:txBody>
                    <a:bodyPr/>
                    <a:lstStyle/>
                    <a:p>
                      <a:pPr rtl="0">
                        <a:lnSpc>
                          <a:spcPct val="100000"/>
                        </a:lnSpc>
                      </a:pPr>
                      <a:r>
                        <a:rPr lang="fr-FR" sz="1000">
                          <a:solidFill>
                            <a:schemeClr val="tx1"/>
                          </a:solidFill>
                          <a:latin typeface="Century Gothic" panose="020B0502020202020204" pitchFamily="34" charset="0"/>
                        </a:rPr>
                        <a:t>Définition des objectifs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fr-FR" sz="1000">
                          <a:solidFill>
                            <a:schemeClr val="tx1"/>
                          </a:solidFill>
                          <a:latin typeface="Century Gothic" panose="020B0502020202020204" pitchFamily="34" charset="0"/>
                        </a:rPr>
                        <a:t>03/09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fr-FR" sz="1000">
                          <a:solidFill>
                            <a:schemeClr val="tx1"/>
                          </a:solidFill>
                          <a:latin typeface="Century Gothic" panose="020B0502020202020204" pitchFamily="34" charset="0"/>
                        </a:rPr>
                        <a:t>07/09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92502013"/>
                  </a:ext>
                </a:extLst>
              </a:tr>
              <a:tr h="289567">
                <a:tc>
                  <a:txBody>
                    <a:bodyPr/>
                    <a:lstStyle/>
                    <a:p>
                      <a:pPr rtl="0">
                        <a:lnSpc>
                          <a:spcPct val="100000"/>
                        </a:lnSpc>
                      </a:pPr>
                      <a:r>
                        <a:rPr lang="fr-FR" sz="1000">
                          <a:solidFill>
                            <a:schemeClr val="tx1"/>
                          </a:solidFill>
                          <a:latin typeface="Century Gothic" panose="020B0502020202020204" pitchFamily="34" charset="0"/>
                        </a:rPr>
                        <a:t>LANCEMENT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699537522"/>
                  </a:ext>
                </a:extLst>
              </a:tr>
              <a:tr h="289567">
                <a:tc>
                  <a:txBody>
                    <a:bodyPr/>
                    <a:lstStyle/>
                    <a:p>
                      <a:pPr rtl="0">
                        <a:lnSpc>
                          <a:spcPct val="100000"/>
                        </a:lnSpc>
                      </a:pPr>
                      <a:r>
                        <a:rPr lang="fr-FR" sz="1000">
                          <a:solidFill>
                            <a:schemeClr val="tx1"/>
                          </a:solidFill>
                          <a:latin typeface="Century Gothic" panose="020B0502020202020204" pitchFamily="34" charset="0"/>
                        </a:rPr>
                        <a:t>Exigences détaillées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fr-FR" sz="1000">
                          <a:solidFill>
                            <a:schemeClr val="tx1"/>
                          </a:solidFill>
                          <a:latin typeface="Century Gothic" panose="020B0502020202020204" pitchFamily="34" charset="0"/>
                        </a:rPr>
                        <a:t>07/09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fr-FR" sz="1000">
                          <a:solidFill>
                            <a:schemeClr val="tx1"/>
                          </a:solidFill>
                          <a:latin typeface="Century Gothic" panose="020B0502020202020204" pitchFamily="34" charset="0"/>
                        </a:rPr>
                        <a:t>09/09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19141191"/>
                  </a:ext>
                </a:extLst>
              </a:tr>
              <a:tr h="289567">
                <a:tc>
                  <a:txBody>
                    <a:bodyPr/>
                    <a:lstStyle/>
                    <a:p>
                      <a:pPr rtl="0">
                        <a:lnSpc>
                          <a:spcPct val="100000"/>
                        </a:lnSpc>
                      </a:pPr>
                      <a:r>
                        <a:rPr lang="fr-FR" sz="1000">
                          <a:solidFill>
                            <a:schemeClr val="tx1"/>
                          </a:solidFill>
                          <a:latin typeface="Century Gothic" panose="020B0502020202020204" pitchFamily="34" charset="0"/>
                        </a:rPr>
                        <a:t>Exigences matérielles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fr-FR" sz="1000">
                          <a:solidFill>
                            <a:schemeClr val="tx1"/>
                          </a:solidFill>
                          <a:latin typeface="Century Gothic" panose="020B0502020202020204" pitchFamily="34" charset="0"/>
                        </a:rPr>
                        <a:t>09/09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fr-FR" sz="1000">
                          <a:solidFill>
                            <a:schemeClr val="tx1"/>
                          </a:solidFill>
                          <a:latin typeface="Century Gothic" panose="020B0502020202020204" pitchFamily="34" charset="0"/>
                        </a:rPr>
                        <a:t>11/09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11561401"/>
                  </a:ext>
                </a:extLst>
              </a:tr>
              <a:tr h="289567">
                <a:tc>
                  <a:txBody>
                    <a:bodyPr/>
                    <a:lstStyle/>
                    <a:p>
                      <a:pPr rtl="0">
                        <a:lnSpc>
                          <a:spcPct val="100000"/>
                        </a:lnSpc>
                      </a:pPr>
                      <a:r>
                        <a:rPr lang="fr-FR" sz="1000">
                          <a:solidFill>
                            <a:schemeClr val="tx1"/>
                          </a:solidFill>
                          <a:latin typeface="Century Gothic" panose="020B0502020202020204" pitchFamily="34" charset="0"/>
                        </a:rPr>
                        <a:t>Plan final des ressources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fr-FR" sz="1000">
                          <a:solidFill>
                            <a:schemeClr val="tx1"/>
                          </a:solidFill>
                          <a:latin typeface="Century Gothic" panose="020B0502020202020204" pitchFamily="34" charset="0"/>
                        </a:rPr>
                        <a:t>11/09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fr-FR" sz="1000">
                          <a:solidFill>
                            <a:schemeClr val="tx1"/>
                          </a:solidFill>
                          <a:latin typeface="Century Gothic" panose="020B0502020202020204" pitchFamily="34" charset="0"/>
                        </a:rPr>
                        <a:t>15/09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94209273"/>
                  </a:ext>
                </a:extLst>
              </a:tr>
              <a:tr h="289567">
                <a:tc>
                  <a:txBody>
                    <a:bodyPr/>
                    <a:lstStyle/>
                    <a:p>
                      <a:pPr rtl="0">
                        <a:lnSpc>
                          <a:spcPct val="100000"/>
                        </a:lnSpc>
                      </a:pPr>
                      <a:r>
                        <a:rPr lang="fr-FR" sz="1000">
                          <a:solidFill>
                            <a:schemeClr val="tx1"/>
                          </a:solidFill>
                          <a:latin typeface="Century Gothic" panose="020B0502020202020204" pitchFamily="34" charset="0"/>
                        </a:rPr>
                        <a:t>Dotation en personnel</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fr-FR" sz="1000">
                          <a:solidFill>
                            <a:schemeClr val="tx1"/>
                          </a:solidFill>
                          <a:latin typeface="Century Gothic" panose="020B0502020202020204" pitchFamily="34" charset="0"/>
                        </a:rPr>
                        <a:t>15/09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fr-FR" sz="1000">
                          <a:solidFill>
                            <a:schemeClr val="tx1"/>
                          </a:solidFill>
                          <a:latin typeface="Century Gothic" panose="020B0502020202020204" pitchFamily="34" charset="0"/>
                        </a:rPr>
                        <a:t>17/09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390668724"/>
                  </a:ext>
                </a:extLst>
              </a:tr>
              <a:tr h="289567">
                <a:tc>
                  <a:txBody>
                    <a:bodyPr/>
                    <a:lstStyle/>
                    <a:p>
                      <a:pPr rtl="0">
                        <a:lnSpc>
                          <a:spcPct val="100000"/>
                        </a:lnSpc>
                      </a:pPr>
                      <a:r>
                        <a:rPr lang="fr-FR" sz="1000">
                          <a:solidFill>
                            <a:schemeClr val="tx1"/>
                          </a:solidFill>
                          <a:latin typeface="Century Gothic" panose="020B0502020202020204" pitchFamily="34" charset="0"/>
                        </a:rPr>
                        <a:t>DÉVELOPPEMENT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1699392616"/>
                  </a:ext>
                </a:extLst>
              </a:tr>
              <a:tr h="289567">
                <a:tc>
                  <a:txBody>
                    <a:bodyPr/>
                    <a:lstStyle/>
                    <a:p>
                      <a:pPr rtl="0">
                        <a:lnSpc>
                          <a:spcPct val="100000"/>
                        </a:lnSpc>
                      </a:pPr>
                      <a:r>
                        <a:rPr lang="fr-FR" sz="1000">
                          <a:solidFill>
                            <a:schemeClr val="tx1"/>
                          </a:solidFill>
                          <a:latin typeface="Century Gothic" panose="020B0502020202020204" pitchFamily="34" charset="0"/>
                        </a:rPr>
                        <a:t>Exigences techniques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fr-FR" sz="1000">
                          <a:solidFill>
                            <a:schemeClr val="tx1"/>
                          </a:solidFill>
                          <a:latin typeface="Century Gothic" panose="020B0502020202020204" pitchFamily="34" charset="0"/>
                        </a:rPr>
                        <a:t>17/09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fr-FR" sz="1000">
                          <a:solidFill>
                            <a:schemeClr val="tx1"/>
                          </a:solidFill>
                          <a:latin typeface="Century Gothic" panose="020B0502020202020204" pitchFamily="34" charset="0"/>
                        </a:rPr>
                        <a:t>21/09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102260576"/>
                  </a:ext>
                </a:extLst>
              </a:tr>
              <a:tr h="289567">
                <a:tc>
                  <a:txBody>
                    <a:bodyPr/>
                    <a:lstStyle/>
                    <a:p>
                      <a:pPr rtl="0">
                        <a:lnSpc>
                          <a:spcPct val="100000"/>
                        </a:lnSpc>
                      </a:pPr>
                      <a:r>
                        <a:rPr lang="fr-FR" sz="1000">
                          <a:solidFill>
                            <a:schemeClr val="tx1"/>
                          </a:solidFill>
                          <a:latin typeface="Century Gothic" panose="020B0502020202020204" pitchFamily="34" charset="0"/>
                        </a:rPr>
                        <a:t>Développement de bases de données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fr-FR" sz="1000">
                          <a:solidFill>
                            <a:schemeClr val="tx1"/>
                          </a:solidFill>
                          <a:latin typeface="Century Gothic" panose="020B0502020202020204" pitchFamily="34" charset="0"/>
                        </a:rPr>
                        <a:t>21/09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fr-FR" sz="1000">
                          <a:solidFill>
                            <a:schemeClr val="tx1"/>
                          </a:solidFill>
                          <a:latin typeface="Century Gothic" panose="020B0502020202020204" pitchFamily="34" charset="0"/>
                        </a:rPr>
                        <a:t>23/09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885946280"/>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000">
                          <a:solidFill>
                            <a:schemeClr val="tx1"/>
                          </a:solidFill>
                          <a:latin typeface="Century Gothic" panose="020B0502020202020204" pitchFamily="34" charset="0"/>
                        </a:rPr>
                        <a:t>Développement d’API</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000">
                          <a:solidFill>
                            <a:schemeClr val="tx1"/>
                          </a:solidFill>
                          <a:latin typeface="Century Gothic" panose="020B0502020202020204" pitchFamily="34" charset="0"/>
                        </a:rPr>
                        <a:t>23/09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000">
                          <a:solidFill>
                            <a:schemeClr val="tx1"/>
                          </a:solidFill>
                          <a:latin typeface="Century Gothic" panose="020B0502020202020204" pitchFamily="34" charset="0"/>
                        </a:rPr>
                        <a:t>25/09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77369785"/>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000">
                          <a:solidFill>
                            <a:schemeClr val="tx1"/>
                          </a:solidFill>
                          <a:latin typeface="Century Gothic" panose="020B0502020202020204" pitchFamily="34" charset="0"/>
                        </a:rPr>
                        <a:t>Client de l’interface utilisateur</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000">
                          <a:solidFill>
                            <a:schemeClr val="tx1"/>
                          </a:solidFill>
                          <a:latin typeface="Century Gothic" panose="020B0502020202020204" pitchFamily="34" charset="0"/>
                        </a:rPr>
                        <a:t>25/09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000">
                          <a:solidFill>
                            <a:schemeClr val="tx1"/>
                          </a:solidFill>
                          <a:latin typeface="Century Gothic" panose="020B0502020202020204" pitchFamily="34" charset="0"/>
                        </a:rPr>
                        <a:t>29/09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89984988"/>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000">
                          <a:solidFill>
                            <a:schemeClr val="tx1"/>
                          </a:solidFill>
                          <a:latin typeface="Century Gothic" panose="020B0502020202020204" pitchFamily="34" charset="0"/>
                        </a:rPr>
                        <a:t>Tests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000">
                          <a:solidFill>
                            <a:schemeClr val="tx1"/>
                          </a:solidFill>
                          <a:latin typeface="Century Gothic" panose="020B0502020202020204" pitchFamily="34" charset="0"/>
                        </a:rPr>
                        <a:t>29/09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000">
                          <a:solidFill>
                            <a:schemeClr val="tx1"/>
                          </a:solidFill>
                          <a:latin typeface="Century Gothic" panose="020B0502020202020204" pitchFamily="34" charset="0"/>
                        </a:rPr>
                        <a:t>02/10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653128129"/>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000">
                          <a:solidFill>
                            <a:schemeClr val="tx1"/>
                          </a:solidFill>
                          <a:latin typeface="Century Gothic" panose="020B0502020202020204" pitchFamily="34" charset="0"/>
                        </a:rPr>
                        <a:t>Développement terminé</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000">
                          <a:solidFill>
                            <a:schemeClr val="tx1"/>
                          </a:solidFill>
                          <a:latin typeface="Century Gothic" panose="020B0502020202020204" pitchFamily="34" charset="0"/>
                        </a:rPr>
                        <a:t>02/10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000">
                          <a:solidFill>
                            <a:schemeClr val="tx1"/>
                          </a:solidFill>
                          <a:latin typeface="Century Gothic" panose="020B0502020202020204" pitchFamily="34" charset="0"/>
                        </a:rPr>
                        <a:t>05/10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66339753"/>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000">
                          <a:solidFill>
                            <a:schemeClr val="tx1"/>
                          </a:solidFill>
                          <a:latin typeface="Century Gothic" panose="020B0502020202020204" pitchFamily="34" charset="0"/>
                        </a:rPr>
                        <a:t>EXPLOITATION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2932735880"/>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000">
                          <a:solidFill>
                            <a:schemeClr val="tx1"/>
                          </a:solidFill>
                          <a:latin typeface="Century Gothic" panose="020B0502020202020204" pitchFamily="34" charset="0"/>
                        </a:rPr>
                        <a:t>Configuration matérielle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000">
                          <a:solidFill>
                            <a:schemeClr val="tx1"/>
                          </a:solidFill>
                          <a:latin typeface="Century Gothic" panose="020B0502020202020204" pitchFamily="34" charset="0"/>
                        </a:rPr>
                        <a:t>05/10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000">
                          <a:solidFill>
                            <a:schemeClr val="tx1"/>
                          </a:solidFill>
                          <a:latin typeface="Century Gothic" panose="020B0502020202020204" pitchFamily="34" charset="0"/>
                        </a:rPr>
                        <a:t>07/10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86850733"/>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000">
                          <a:solidFill>
                            <a:schemeClr val="tx1"/>
                          </a:solidFill>
                          <a:latin typeface="Century Gothic" panose="020B0502020202020204" pitchFamily="34" charset="0"/>
                        </a:rPr>
                        <a:t>Tests du système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000">
                          <a:solidFill>
                            <a:schemeClr val="tx1"/>
                          </a:solidFill>
                          <a:latin typeface="Century Gothic" panose="020B0502020202020204" pitchFamily="34" charset="0"/>
                        </a:rPr>
                        <a:t>07/10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000">
                          <a:solidFill>
                            <a:schemeClr val="tx1"/>
                          </a:solidFill>
                          <a:latin typeface="Century Gothic" panose="020B0502020202020204" pitchFamily="34" charset="0"/>
                        </a:rPr>
                        <a:t>09/10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273912285"/>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000">
                          <a:solidFill>
                            <a:schemeClr val="tx1"/>
                          </a:solidFill>
                          <a:latin typeface="Century Gothic" panose="020B0502020202020204" pitchFamily="34" charset="0"/>
                        </a:rPr>
                        <a:t>LANCEMENT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000">
                          <a:solidFill>
                            <a:schemeClr val="tx1"/>
                          </a:solidFill>
                          <a:latin typeface="Century Gothic" panose="020B0502020202020204" pitchFamily="34" charset="0"/>
                        </a:rPr>
                        <a:t>09/10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000">
                          <a:solidFill>
                            <a:schemeClr val="tx1"/>
                          </a:solidFill>
                          <a:latin typeface="Century Gothic" panose="020B0502020202020204" pitchFamily="34" charset="0"/>
                        </a:rPr>
                        <a:t>09/10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tx2">
                        <a:lumMod val="20000"/>
                        <a:lumOff val="80000"/>
                        <a:alpha val="7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tx2">
                        <a:lumMod val="20000"/>
                        <a:lumOff val="80000"/>
                        <a:alpha val="70000"/>
                      </a:schemeClr>
                    </a:solidFill>
                  </a:tcPr>
                </a:tc>
                <a:extLst>
                  <a:ext uri="{0D108BD9-81ED-4DB2-BD59-A6C34878D82A}">
                    <a16:rowId xmlns:a16="http://schemas.microsoft.com/office/drawing/2014/main" val="4152154133"/>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800046" y="1083933"/>
            <a:ext cx="182880" cy="18288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45120421-B160-AC44-999E-CFB0721F467F}"/>
              </a:ext>
            </a:extLst>
          </p:cNvPr>
          <p:cNvSpPr/>
          <p:nvPr/>
        </p:nvSpPr>
        <p:spPr>
          <a:xfrm>
            <a:off x="7170624" y="2822343"/>
            <a:ext cx="548640" cy="18288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900">
                <a:solidFill>
                  <a:schemeClr val="tx1"/>
                </a:solidFill>
                <a:latin typeface="Century Gothic" panose="020B0502020202020204" pitchFamily="34" charset="0"/>
              </a:rPr>
              <a:t>20 %</a:t>
            </a:r>
          </a:p>
        </p:txBody>
      </p:sp>
      <p:sp>
        <p:nvSpPr>
          <p:cNvPr id="12" name="Rectangle 11">
            <a:extLst>
              <a:ext uri="{FF2B5EF4-FFF2-40B4-BE49-F238E27FC236}">
                <a16:creationId xmlns:a16="http://schemas.microsoft.com/office/drawing/2014/main" id="{4DA04FFA-D9F8-5249-A153-D5EAF58B72FE}"/>
              </a:ext>
            </a:extLst>
          </p:cNvPr>
          <p:cNvSpPr/>
          <p:nvPr/>
        </p:nvSpPr>
        <p:spPr>
          <a:xfrm>
            <a:off x="6415594" y="2532608"/>
            <a:ext cx="927694" cy="182880"/>
          </a:xfrm>
          <a:prstGeom prst="rect">
            <a:avLst/>
          </a:prstGeom>
          <a:solidFill>
            <a:srgbClr val="51C2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900">
                <a:solidFill>
                  <a:schemeClr val="tx1"/>
                </a:solidFill>
                <a:latin typeface="Century Gothic" panose="020B0502020202020204" pitchFamily="34" charset="0"/>
              </a:rPr>
              <a:t>70 %</a:t>
            </a:r>
          </a:p>
        </p:txBody>
      </p:sp>
      <p:sp>
        <p:nvSpPr>
          <p:cNvPr id="41" name="Rectangle 40">
            <a:extLst>
              <a:ext uri="{FF2B5EF4-FFF2-40B4-BE49-F238E27FC236}">
                <a16:creationId xmlns:a16="http://schemas.microsoft.com/office/drawing/2014/main" id="{7FE24B6B-A6AC-0A4E-A8D3-E4E3AAED67B1}"/>
              </a:ext>
            </a:extLst>
          </p:cNvPr>
          <p:cNvSpPr/>
          <p:nvPr/>
        </p:nvSpPr>
        <p:spPr>
          <a:xfrm>
            <a:off x="4986839" y="1373668"/>
            <a:ext cx="914400" cy="18288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900">
                <a:solidFill>
                  <a:schemeClr val="tx1"/>
                </a:solidFill>
                <a:latin typeface="Century Gothic" panose="020B0502020202020204" pitchFamily="34" charset="0"/>
              </a:rPr>
              <a:t>100 %</a:t>
            </a:r>
          </a:p>
        </p:txBody>
      </p:sp>
      <p:sp>
        <p:nvSpPr>
          <p:cNvPr id="43" name="Rectangle 42">
            <a:extLst>
              <a:ext uri="{FF2B5EF4-FFF2-40B4-BE49-F238E27FC236}">
                <a16:creationId xmlns:a16="http://schemas.microsoft.com/office/drawing/2014/main" id="{BDF46762-DE84-6D48-99D5-CB3DE0793AB2}"/>
              </a:ext>
            </a:extLst>
          </p:cNvPr>
          <p:cNvSpPr/>
          <p:nvPr/>
        </p:nvSpPr>
        <p:spPr>
          <a:xfrm>
            <a:off x="8614855" y="3981283"/>
            <a:ext cx="548640" cy="18288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4" name="Rectangle 43">
            <a:extLst>
              <a:ext uri="{FF2B5EF4-FFF2-40B4-BE49-F238E27FC236}">
                <a16:creationId xmlns:a16="http://schemas.microsoft.com/office/drawing/2014/main" id="{BC327E30-6FC2-774C-84E7-84122B7DDF00}"/>
              </a:ext>
            </a:extLst>
          </p:cNvPr>
          <p:cNvSpPr/>
          <p:nvPr/>
        </p:nvSpPr>
        <p:spPr>
          <a:xfrm>
            <a:off x="5699984" y="1953138"/>
            <a:ext cx="548640" cy="18288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900">
                <a:solidFill>
                  <a:schemeClr val="tx1"/>
                </a:solidFill>
                <a:latin typeface="Century Gothic" panose="020B0502020202020204" pitchFamily="34" charset="0"/>
              </a:rPr>
              <a:t>100 %</a:t>
            </a:r>
          </a:p>
        </p:txBody>
      </p:sp>
      <p:sp>
        <p:nvSpPr>
          <p:cNvPr id="45" name="Rectangle 44">
            <a:extLst>
              <a:ext uri="{FF2B5EF4-FFF2-40B4-BE49-F238E27FC236}">
                <a16:creationId xmlns:a16="http://schemas.microsoft.com/office/drawing/2014/main" id="{C6B6796C-A823-9B45-9C7B-E649DE201818}"/>
              </a:ext>
            </a:extLst>
          </p:cNvPr>
          <p:cNvSpPr/>
          <p:nvPr/>
        </p:nvSpPr>
        <p:spPr>
          <a:xfrm>
            <a:off x="6089344" y="2242873"/>
            <a:ext cx="548640" cy="182880"/>
          </a:xfrm>
          <a:prstGeom prst="rect">
            <a:avLst/>
          </a:prstGeom>
          <a:solidFill>
            <a:srgbClr val="51C2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900">
                <a:solidFill>
                  <a:schemeClr val="tx1"/>
                </a:solidFill>
                <a:latin typeface="Century Gothic" panose="020B0502020202020204" pitchFamily="34" charset="0"/>
              </a:rPr>
              <a:t>70 %</a:t>
            </a:r>
          </a:p>
        </p:txBody>
      </p:sp>
      <p:sp>
        <p:nvSpPr>
          <p:cNvPr id="47" name="Diamond 46">
            <a:extLst>
              <a:ext uri="{FF2B5EF4-FFF2-40B4-BE49-F238E27FC236}">
                <a16:creationId xmlns:a16="http://schemas.microsoft.com/office/drawing/2014/main" id="{099497A0-BE95-9946-9188-270533876201}"/>
              </a:ext>
            </a:extLst>
          </p:cNvPr>
          <p:cNvSpPr>
            <a:spLocks/>
          </p:cNvSpPr>
          <p:nvPr/>
        </p:nvSpPr>
        <p:spPr>
          <a:xfrm>
            <a:off x="4822906" y="1097905"/>
            <a:ext cx="137160" cy="13716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Rectangle 53">
            <a:extLst>
              <a:ext uri="{FF2B5EF4-FFF2-40B4-BE49-F238E27FC236}">
                <a16:creationId xmlns:a16="http://schemas.microsoft.com/office/drawing/2014/main" id="{43CF4442-3A25-A143-A9BF-AFB5201BA991}"/>
              </a:ext>
            </a:extLst>
          </p:cNvPr>
          <p:cNvSpPr/>
          <p:nvPr/>
        </p:nvSpPr>
        <p:spPr>
          <a:xfrm>
            <a:off x="8254866" y="3691548"/>
            <a:ext cx="548640" cy="1828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1ABC308D-07B1-FD4A-BEED-28B4F3507B29}"/>
              </a:ext>
            </a:extLst>
          </p:cNvPr>
          <p:cNvSpPr/>
          <p:nvPr/>
        </p:nvSpPr>
        <p:spPr>
          <a:xfrm>
            <a:off x="7527851" y="3401813"/>
            <a:ext cx="914400" cy="18288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5AE4F840-545A-1847-8EAE-616A7CE709A2}"/>
              </a:ext>
            </a:extLst>
          </p:cNvPr>
          <p:cNvSpPr/>
          <p:nvPr/>
        </p:nvSpPr>
        <p:spPr>
          <a:xfrm>
            <a:off x="11138970" y="5719700"/>
            <a:ext cx="548640" cy="18288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9" name="Rectangle 58">
            <a:extLst>
              <a:ext uri="{FF2B5EF4-FFF2-40B4-BE49-F238E27FC236}">
                <a16:creationId xmlns:a16="http://schemas.microsoft.com/office/drawing/2014/main" id="{270384EF-B199-1743-A80E-61F40AE73E6E}"/>
              </a:ext>
            </a:extLst>
          </p:cNvPr>
          <p:cNvSpPr/>
          <p:nvPr/>
        </p:nvSpPr>
        <p:spPr>
          <a:xfrm>
            <a:off x="8974368" y="4271018"/>
            <a:ext cx="914400" cy="18288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70F4C726-C9AB-294E-90BA-AE1E96B6A59D}"/>
              </a:ext>
            </a:extLst>
          </p:cNvPr>
          <p:cNvSpPr/>
          <p:nvPr/>
        </p:nvSpPr>
        <p:spPr>
          <a:xfrm>
            <a:off x="10775572" y="5429958"/>
            <a:ext cx="548640" cy="18288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6ED94480-4265-264B-AFF1-491F84833FFB}"/>
              </a:ext>
            </a:extLst>
          </p:cNvPr>
          <p:cNvSpPr/>
          <p:nvPr/>
        </p:nvSpPr>
        <p:spPr>
          <a:xfrm>
            <a:off x="10242845" y="4850488"/>
            <a:ext cx="731520" cy="18288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D00E212A-2CF7-8F47-B38A-AD77E6B84AA2}"/>
              </a:ext>
            </a:extLst>
          </p:cNvPr>
          <p:cNvSpPr/>
          <p:nvPr/>
        </p:nvSpPr>
        <p:spPr>
          <a:xfrm>
            <a:off x="9695046" y="4560753"/>
            <a:ext cx="731520" cy="1828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72" name="Rectangle 71">
            <a:extLst>
              <a:ext uri="{FF2B5EF4-FFF2-40B4-BE49-F238E27FC236}">
                <a16:creationId xmlns:a16="http://schemas.microsoft.com/office/drawing/2014/main" id="{428332C4-6B7F-3B45-BC4F-CAAE0FD3C676}"/>
              </a:ext>
            </a:extLst>
          </p:cNvPr>
          <p:cNvSpPr/>
          <p:nvPr/>
        </p:nvSpPr>
        <p:spPr>
          <a:xfrm>
            <a:off x="11504730" y="5995510"/>
            <a:ext cx="182880" cy="18288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8" name="Diamond 57">
            <a:extLst>
              <a:ext uri="{FF2B5EF4-FFF2-40B4-BE49-F238E27FC236}">
                <a16:creationId xmlns:a16="http://schemas.microsoft.com/office/drawing/2014/main" id="{46D0B767-26D2-374C-877A-24511D8F270A}"/>
              </a:ext>
            </a:extLst>
          </p:cNvPr>
          <p:cNvSpPr>
            <a:spLocks/>
          </p:cNvSpPr>
          <p:nvPr/>
        </p:nvSpPr>
        <p:spPr>
          <a:xfrm>
            <a:off x="8259371" y="3968295"/>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1" name="Straight Connector 50">
            <a:extLst>
              <a:ext uri="{FF2B5EF4-FFF2-40B4-BE49-F238E27FC236}">
                <a16:creationId xmlns:a16="http://schemas.microsoft.com/office/drawing/2014/main" id="{589B3DFC-87BA-274E-81FE-D792C4A681F8}"/>
              </a:ext>
            </a:extLst>
          </p:cNvPr>
          <p:cNvCxnSpPr/>
          <p:nvPr/>
        </p:nvCxnSpPr>
        <p:spPr>
          <a:xfrm>
            <a:off x="4805787" y="885626"/>
            <a:ext cx="1098851"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41DAEAD9-00F7-2147-91DF-DA0A5F091E7D}"/>
              </a:ext>
            </a:extLst>
          </p:cNvPr>
          <p:cNvCxnSpPr/>
          <p:nvPr/>
        </p:nvCxnSpPr>
        <p:spPr>
          <a:xfrm>
            <a:off x="5699197" y="1761564"/>
            <a:ext cx="201168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2A57F997-52E4-544B-8717-0778C70FF4C3}"/>
              </a:ext>
            </a:extLst>
          </p:cNvPr>
          <p:cNvCxnSpPr/>
          <p:nvPr/>
        </p:nvCxnSpPr>
        <p:spPr>
          <a:xfrm>
            <a:off x="7524371" y="3211679"/>
            <a:ext cx="342900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3D3B2717-BD2B-054D-B530-94B36320607F}"/>
              </a:ext>
            </a:extLst>
          </p:cNvPr>
          <p:cNvCxnSpPr/>
          <p:nvPr/>
        </p:nvCxnSpPr>
        <p:spPr>
          <a:xfrm>
            <a:off x="10774386" y="5249410"/>
            <a:ext cx="91440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60" name="Group 59">
            <a:extLst>
              <a:ext uri="{FF2B5EF4-FFF2-40B4-BE49-F238E27FC236}">
                <a16:creationId xmlns:a16="http://schemas.microsoft.com/office/drawing/2014/main" id="{830E72BF-A773-8C4C-8663-F1DA6677DB04}"/>
              </a:ext>
            </a:extLst>
          </p:cNvPr>
          <p:cNvGrpSpPr/>
          <p:nvPr/>
        </p:nvGrpSpPr>
        <p:grpSpPr>
          <a:xfrm>
            <a:off x="6545295" y="166684"/>
            <a:ext cx="979073" cy="6126480"/>
            <a:chOff x="5331872" y="127356"/>
            <a:chExt cx="979073" cy="6126480"/>
          </a:xfrm>
        </p:grpSpPr>
        <p:sp>
          <p:nvSpPr>
            <p:cNvPr id="61" name="Rectangle 60">
              <a:extLst>
                <a:ext uri="{FF2B5EF4-FFF2-40B4-BE49-F238E27FC236}">
                  <a16:creationId xmlns:a16="http://schemas.microsoft.com/office/drawing/2014/main" id="{8BBA4A75-A3AC-9B4F-9F97-B701E3ED88FB}"/>
                </a:ext>
              </a:extLst>
            </p:cNvPr>
            <p:cNvSpPr/>
            <p:nvPr/>
          </p:nvSpPr>
          <p:spPr>
            <a:xfrm>
              <a:off x="5331872" y="133873"/>
              <a:ext cx="979073" cy="228600"/>
            </a:xfrm>
            <a:prstGeom prst="rect">
              <a:avLst/>
            </a:prstGeom>
            <a:gradFill>
              <a:gsLst>
                <a:gs pos="0">
                  <a:schemeClr val="accent1">
                    <a:lumMod val="5000"/>
                    <a:lumOff val="95000"/>
                  </a:schemeClr>
                </a:gs>
                <a:gs pos="83000">
                  <a:srgbClr val="FFC000"/>
                </a:gs>
                <a:gs pos="100000">
                  <a:srgbClr val="F0A622"/>
                </a:gs>
              </a:gsLst>
              <a:lin ang="0" scaled="0"/>
            </a:gradFill>
            <a:ln>
              <a:noFill/>
            </a:ln>
            <a:effectLst>
              <a:outerShdw blurRad="50800" dist="38100" dir="8100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0"/>
              <a:r>
                <a:rPr lang="fr-FR" sz="800" dirty="0">
                  <a:solidFill>
                    <a:schemeClr val="tx1"/>
                  </a:solidFill>
                  <a:latin typeface="Century Gothic" panose="020B0502020202020204" pitchFamily="34" charset="0"/>
                </a:rPr>
                <a:t>AUJOURD’HUI</a:t>
              </a:r>
            </a:p>
          </p:txBody>
        </p:sp>
        <p:cxnSp>
          <p:nvCxnSpPr>
            <p:cNvPr id="62" name="Straight Connector 61">
              <a:extLst>
                <a:ext uri="{FF2B5EF4-FFF2-40B4-BE49-F238E27FC236}">
                  <a16:creationId xmlns:a16="http://schemas.microsoft.com/office/drawing/2014/main" id="{ACCB5F64-028A-B847-A219-B62BF2CE4C34}"/>
                </a:ext>
              </a:extLst>
            </p:cNvPr>
            <p:cNvCxnSpPr/>
            <p:nvPr/>
          </p:nvCxnSpPr>
          <p:spPr>
            <a:xfrm>
              <a:off x="5331873" y="127356"/>
              <a:ext cx="0" cy="6126480"/>
            </a:xfrm>
            <a:prstGeom prst="line">
              <a:avLst/>
            </a:prstGeom>
            <a:ln w="28575">
              <a:solidFill>
                <a:schemeClr val="bg1"/>
              </a:solidFill>
              <a:prstDash val="sysDot"/>
            </a:ln>
            <a:effectLst>
              <a:outerShdw blurRad="38100" dist="12700" dir="8100000" algn="tr" rotWithShape="0">
                <a:schemeClr val="bg1">
                  <a:lumMod val="50000"/>
                  <a:alpha val="50000"/>
                </a:schemeClr>
              </a:outerShdw>
            </a:effectLst>
          </p:spPr>
          <p:style>
            <a:lnRef idx="1">
              <a:schemeClr val="accent1"/>
            </a:lnRef>
            <a:fillRef idx="0">
              <a:schemeClr val="accent1"/>
            </a:fillRef>
            <a:effectRef idx="0">
              <a:schemeClr val="accent1"/>
            </a:effectRef>
            <a:fontRef idx="minor">
              <a:schemeClr val="tx1"/>
            </a:fontRef>
          </p:style>
        </p:cxnSp>
      </p:grpSp>
      <p:sp>
        <p:nvSpPr>
          <p:cNvPr id="76" name="Rectangle 75">
            <a:extLst>
              <a:ext uri="{FF2B5EF4-FFF2-40B4-BE49-F238E27FC236}">
                <a16:creationId xmlns:a16="http://schemas.microsoft.com/office/drawing/2014/main" id="{127B7BAA-4638-534D-81E4-DAEA32B7847C}"/>
              </a:ext>
            </a:extLst>
          </p:cNvPr>
          <p:cNvSpPr/>
          <p:nvPr/>
        </p:nvSpPr>
        <p:spPr>
          <a:xfrm>
            <a:off x="5904638" y="3938843"/>
            <a:ext cx="2374556"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fr-FR" sz="900" dirty="0">
                <a:solidFill>
                  <a:schemeClr val="tx1"/>
                </a:solidFill>
                <a:latin typeface="Century Gothic" panose="020B0502020202020204" pitchFamily="34" charset="0"/>
              </a:rPr>
              <a:t>RAPPORT DE STATUT DE PROJET 20/09 </a:t>
            </a:r>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3986417" y="6513944"/>
            <a:ext cx="7643669" cy="369332"/>
          </a:xfrm>
          <a:prstGeom prst="rect">
            <a:avLst/>
          </a:prstGeom>
          <a:noFill/>
        </p:spPr>
        <p:txBody>
          <a:bodyPr wrap="square" rtlCol="0">
            <a:spAutoFit/>
          </a:bodyPr>
          <a:lstStyle/>
          <a:p>
            <a:pPr algn="r" rtl="0"/>
            <a:r>
              <a:rPr lang="fr-FR" dirty="0">
                <a:solidFill>
                  <a:schemeClr val="bg1"/>
                </a:solidFill>
                <a:latin typeface="Century Gothic" panose="020B0502020202020204" pitchFamily="34" charset="0"/>
              </a:rPr>
              <a:t>MODÈLE DE CALENDRIER POUR LE DÉVELOPPEMENT DE LOGICIELS</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362687163"/>
              </p:ext>
            </p:extLst>
          </p:nvPr>
        </p:nvGraphicFramePr>
        <p:xfrm>
          <a:off x="327121" y="516122"/>
          <a:ext cx="11573780" cy="5943719"/>
        </p:xfrm>
        <a:graphic>
          <a:graphicData uri="http://schemas.openxmlformats.org/drawingml/2006/table">
            <a:tbl>
              <a:tblPr firstRow="1" bandRow="1">
                <a:tableStyleId>{5C22544A-7EE6-4342-B048-85BDC9FD1C3A}</a:tableStyleId>
              </a:tblPr>
              <a:tblGrid>
                <a:gridCol w="2037388">
                  <a:extLst>
                    <a:ext uri="{9D8B030D-6E8A-4147-A177-3AD203B41FA5}">
                      <a16:colId xmlns:a16="http://schemas.microsoft.com/office/drawing/2014/main" val="602210714"/>
                    </a:ext>
                  </a:extLst>
                </a:gridCol>
                <a:gridCol w="655782">
                  <a:extLst>
                    <a:ext uri="{9D8B030D-6E8A-4147-A177-3AD203B41FA5}">
                      <a16:colId xmlns:a16="http://schemas.microsoft.com/office/drawing/2014/main" val="4079889448"/>
                    </a:ext>
                  </a:extLst>
                </a:gridCol>
                <a:gridCol w="544945">
                  <a:extLst>
                    <a:ext uri="{9D8B030D-6E8A-4147-A177-3AD203B41FA5}">
                      <a16:colId xmlns:a16="http://schemas.microsoft.com/office/drawing/2014/main" val="1024581539"/>
                    </a:ext>
                  </a:extLst>
                </a:gridCol>
                <a:gridCol w="1119498">
                  <a:extLst>
                    <a:ext uri="{9D8B030D-6E8A-4147-A177-3AD203B41FA5}">
                      <a16:colId xmlns:a16="http://schemas.microsoft.com/office/drawing/2014/main" val="1817390762"/>
                    </a:ext>
                  </a:extLst>
                </a:gridCol>
                <a:gridCol w="2405389">
                  <a:extLst>
                    <a:ext uri="{9D8B030D-6E8A-4147-A177-3AD203B41FA5}">
                      <a16:colId xmlns:a16="http://schemas.microsoft.com/office/drawing/2014/main" val="745651107"/>
                    </a:ext>
                  </a:extLst>
                </a:gridCol>
                <a:gridCol w="2405389">
                  <a:extLst>
                    <a:ext uri="{9D8B030D-6E8A-4147-A177-3AD203B41FA5}">
                      <a16:colId xmlns:a16="http://schemas.microsoft.com/office/drawing/2014/main" val="3839570682"/>
                    </a:ext>
                  </a:extLst>
                </a:gridCol>
                <a:gridCol w="2405389">
                  <a:extLst>
                    <a:ext uri="{9D8B030D-6E8A-4147-A177-3AD203B41FA5}">
                      <a16:colId xmlns:a16="http://schemas.microsoft.com/office/drawing/2014/main" val="335129915"/>
                    </a:ext>
                  </a:extLst>
                </a:gridCol>
              </a:tblGrid>
              <a:tr h="228515">
                <a:tc>
                  <a:txBody>
                    <a:bodyPr/>
                    <a:lstStyle/>
                    <a:p>
                      <a:pPr rtl="0"/>
                      <a:r>
                        <a:rPr lang="fr-FR" sz="900">
                          <a:solidFill>
                            <a:schemeClr val="tx1"/>
                          </a:solidFill>
                          <a:latin typeface="Century Gothic" panose="020B0502020202020204" pitchFamily="34" charset="0"/>
                        </a:rPr>
                        <a:t>PROJETS + TÂCHES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fr-FR" sz="900">
                          <a:solidFill>
                            <a:schemeClr val="tx1"/>
                          </a:solidFill>
                          <a:latin typeface="Century Gothic" panose="020B0502020202020204" pitchFamily="34" charset="0"/>
                        </a:rPr>
                        <a:t>DÉBUT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fr-FR" sz="900">
                          <a:solidFill>
                            <a:schemeClr val="tx1"/>
                          </a:solidFill>
                          <a:latin typeface="Century Gothic" panose="020B0502020202020204" pitchFamily="34" charset="0"/>
                        </a:rPr>
                        <a:t>FIN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rtl="0"/>
                      <a:r>
                        <a:rPr lang="fr-FR" sz="900">
                          <a:solidFill>
                            <a:schemeClr val="tx1"/>
                          </a:solidFill>
                          <a:latin typeface="Century Gothic" panose="020B0502020202020204" pitchFamily="34" charset="0"/>
                        </a:rPr>
                        <a:t>PROPRIÉTAIRE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lnSpc>
                          <a:spcPct val="100000"/>
                        </a:lnSpc>
                      </a:pPr>
                      <a:r>
                        <a:rPr lang="fr-FR" sz="1200" b="0">
                          <a:solidFill>
                            <a:schemeClr val="tx1"/>
                          </a:solidFill>
                          <a:latin typeface="Century Gothic" panose="020B0502020202020204" pitchFamily="34" charset="0"/>
                        </a:rPr>
                        <a:t>MOIS 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75000"/>
                        <a:alpha val="50000"/>
                      </a:schemeClr>
                    </a:solidFill>
                  </a:tcPr>
                </a:tc>
                <a:tc>
                  <a:txBody>
                    <a:bodyPr/>
                    <a:lstStyle/>
                    <a:p>
                      <a:pPr algn="ctr" rtl="0">
                        <a:lnSpc>
                          <a:spcPct val="100000"/>
                        </a:lnSpc>
                      </a:pPr>
                      <a:r>
                        <a:rPr lang="fr-FR" sz="1200" b="0">
                          <a:solidFill>
                            <a:schemeClr val="tx1"/>
                          </a:solidFill>
                          <a:latin typeface="Century Gothic" panose="020B0502020202020204" pitchFamily="34" charset="0"/>
                        </a:rPr>
                        <a:t>MOIS 2</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75000"/>
                        <a:alpha val="50000"/>
                      </a:schemeClr>
                    </a:solidFill>
                  </a:tcPr>
                </a:tc>
                <a:tc>
                  <a:txBody>
                    <a:bodyPr/>
                    <a:lstStyle/>
                    <a:p>
                      <a:pPr algn="ctr" rtl="0">
                        <a:lnSpc>
                          <a:spcPct val="100000"/>
                        </a:lnSpc>
                      </a:pPr>
                      <a:r>
                        <a:rPr lang="fr-FR" sz="1200" b="0">
                          <a:solidFill>
                            <a:schemeClr val="tx1"/>
                          </a:solidFill>
                          <a:latin typeface="Century Gothic" panose="020B0502020202020204" pitchFamily="34" charset="0"/>
                        </a:rPr>
                        <a:t>MOIS 3</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75000"/>
                        <a:alpha val="50000"/>
                      </a:schemeClr>
                    </a:solidFill>
                  </a:tcPr>
                </a:tc>
                <a:extLst>
                  <a:ext uri="{0D108BD9-81ED-4DB2-BD59-A6C34878D82A}">
                    <a16:rowId xmlns:a16="http://schemas.microsoft.com/office/drawing/2014/main" val="3619611726"/>
                  </a:ext>
                </a:extLst>
              </a:tr>
              <a:tr h="289567">
                <a:tc>
                  <a:txBody>
                    <a:bodyPr/>
                    <a:lstStyle/>
                    <a:p>
                      <a:pPr rtl="0">
                        <a:lnSpc>
                          <a:spcPct val="100000"/>
                        </a:lnSpc>
                      </a:pPr>
                      <a:r>
                        <a:rPr lang="fr-FR" sz="1000">
                          <a:solidFill>
                            <a:schemeClr val="tx1"/>
                          </a:solidFill>
                          <a:latin typeface="Century Gothic" panose="020B0502020202020204" pitchFamily="34" charset="0"/>
                        </a:rPr>
                        <a:t>PRÉPARATION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2965858687"/>
                  </a:ext>
                </a:extLst>
              </a:tr>
              <a:tr h="289567">
                <a:tc>
                  <a:txBody>
                    <a:bodyPr/>
                    <a:lstStyle/>
                    <a:p>
                      <a:pPr rtl="0">
                        <a:lnSpc>
                          <a:spcPct val="100000"/>
                        </a:lnSpc>
                      </a:pPr>
                      <a:r>
                        <a:rPr lang="fr-FR" sz="1000">
                          <a:solidFill>
                            <a:schemeClr val="tx1"/>
                          </a:solidFill>
                          <a:latin typeface="Century Gothic" panose="020B0502020202020204" pitchFamily="34" charset="0"/>
                        </a:rPr>
                        <a:t>Définition de la réunion de lancement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00816345"/>
                  </a:ext>
                </a:extLst>
              </a:tr>
              <a:tr h="289567">
                <a:tc>
                  <a:txBody>
                    <a:bodyPr/>
                    <a:lstStyle/>
                    <a:p>
                      <a:pPr rtl="0">
                        <a:lnSpc>
                          <a:spcPct val="100000"/>
                        </a:lnSpc>
                      </a:pPr>
                      <a:r>
                        <a:rPr lang="fr-FR" sz="1000">
                          <a:solidFill>
                            <a:schemeClr val="tx1"/>
                          </a:solidFill>
                          <a:latin typeface="Century Gothic" panose="020B0502020202020204" pitchFamily="34" charset="0"/>
                        </a:rPr>
                        <a:t>Définition des objectifs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92502013"/>
                  </a:ext>
                </a:extLst>
              </a:tr>
              <a:tr h="289567">
                <a:tc>
                  <a:txBody>
                    <a:bodyPr/>
                    <a:lstStyle/>
                    <a:p>
                      <a:pPr rtl="0">
                        <a:lnSpc>
                          <a:spcPct val="100000"/>
                        </a:lnSpc>
                      </a:pPr>
                      <a:r>
                        <a:rPr lang="fr-FR" sz="1000">
                          <a:solidFill>
                            <a:schemeClr val="tx1"/>
                          </a:solidFill>
                          <a:latin typeface="Century Gothic" panose="020B0502020202020204" pitchFamily="34" charset="0"/>
                        </a:rPr>
                        <a:t>LANCEMENT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699537522"/>
                  </a:ext>
                </a:extLst>
              </a:tr>
              <a:tr h="289567">
                <a:tc>
                  <a:txBody>
                    <a:bodyPr/>
                    <a:lstStyle/>
                    <a:p>
                      <a:pPr rtl="0">
                        <a:lnSpc>
                          <a:spcPct val="100000"/>
                        </a:lnSpc>
                      </a:pPr>
                      <a:r>
                        <a:rPr lang="fr-FR" sz="1000">
                          <a:solidFill>
                            <a:schemeClr val="tx1"/>
                          </a:solidFill>
                          <a:latin typeface="Century Gothic" panose="020B0502020202020204" pitchFamily="34" charset="0"/>
                        </a:rPr>
                        <a:t>Exigences détaillées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19141191"/>
                  </a:ext>
                </a:extLst>
              </a:tr>
              <a:tr h="289567">
                <a:tc>
                  <a:txBody>
                    <a:bodyPr/>
                    <a:lstStyle/>
                    <a:p>
                      <a:pPr rtl="0">
                        <a:lnSpc>
                          <a:spcPct val="100000"/>
                        </a:lnSpc>
                      </a:pPr>
                      <a:r>
                        <a:rPr lang="fr-FR" sz="1000">
                          <a:solidFill>
                            <a:schemeClr val="tx1"/>
                          </a:solidFill>
                          <a:latin typeface="Century Gothic" panose="020B0502020202020204" pitchFamily="34" charset="0"/>
                        </a:rPr>
                        <a:t>Exigences matérielles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11561401"/>
                  </a:ext>
                </a:extLst>
              </a:tr>
              <a:tr h="289567">
                <a:tc>
                  <a:txBody>
                    <a:bodyPr/>
                    <a:lstStyle/>
                    <a:p>
                      <a:pPr rtl="0">
                        <a:lnSpc>
                          <a:spcPct val="100000"/>
                        </a:lnSpc>
                      </a:pPr>
                      <a:r>
                        <a:rPr lang="fr-FR" sz="1000">
                          <a:solidFill>
                            <a:schemeClr val="tx1"/>
                          </a:solidFill>
                          <a:latin typeface="Century Gothic" panose="020B0502020202020204" pitchFamily="34" charset="0"/>
                        </a:rPr>
                        <a:t>Plan final des ressources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94209273"/>
                  </a:ext>
                </a:extLst>
              </a:tr>
              <a:tr h="289567">
                <a:tc>
                  <a:txBody>
                    <a:bodyPr/>
                    <a:lstStyle/>
                    <a:p>
                      <a:pPr rtl="0">
                        <a:lnSpc>
                          <a:spcPct val="100000"/>
                        </a:lnSpc>
                      </a:pPr>
                      <a:r>
                        <a:rPr lang="fr-FR" sz="1000">
                          <a:solidFill>
                            <a:schemeClr val="tx1"/>
                          </a:solidFill>
                          <a:latin typeface="Century Gothic" panose="020B0502020202020204" pitchFamily="34" charset="0"/>
                        </a:rPr>
                        <a:t>Dotation en personnel</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390668724"/>
                  </a:ext>
                </a:extLst>
              </a:tr>
              <a:tr h="289567">
                <a:tc>
                  <a:txBody>
                    <a:bodyPr/>
                    <a:lstStyle/>
                    <a:p>
                      <a:pPr rtl="0">
                        <a:lnSpc>
                          <a:spcPct val="100000"/>
                        </a:lnSpc>
                      </a:pPr>
                      <a:r>
                        <a:rPr lang="fr-FR" sz="1000">
                          <a:solidFill>
                            <a:schemeClr val="tx1"/>
                          </a:solidFill>
                          <a:latin typeface="Century Gothic" panose="020B0502020202020204" pitchFamily="34" charset="0"/>
                        </a:rPr>
                        <a:t>DÉVELOPPEMENT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1699392616"/>
                  </a:ext>
                </a:extLst>
              </a:tr>
              <a:tr h="289567">
                <a:tc>
                  <a:txBody>
                    <a:bodyPr/>
                    <a:lstStyle/>
                    <a:p>
                      <a:pPr rtl="0">
                        <a:lnSpc>
                          <a:spcPct val="100000"/>
                        </a:lnSpc>
                      </a:pPr>
                      <a:r>
                        <a:rPr lang="fr-FR" sz="1000">
                          <a:solidFill>
                            <a:schemeClr val="tx1"/>
                          </a:solidFill>
                          <a:latin typeface="Century Gothic" panose="020B0502020202020204" pitchFamily="34" charset="0"/>
                        </a:rPr>
                        <a:t>Exigences techniques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102260576"/>
                  </a:ext>
                </a:extLst>
              </a:tr>
              <a:tr h="289567">
                <a:tc>
                  <a:txBody>
                    <a:bodyPr/>
                    <a:lstStyle/>
                    <a:p>
                      <a:pPr rtl="0">
                        <a:lnSpc>
                          <a:spcPct val="100000"/>
                        </a:lnSpc>
                      </a:pPr>
                      <a:r>
                        <a:rPr lang="fr-FR" sz="1000">
                          <a:solidFill>
                            <a:schemeClr val="tx1"/>
                          </a:solidFill>
                          <a:latin typeface="Century Gothic" panose="020B0502020202020204" pitchFamily="34" charset="0"/>
                        </a:rPr>
                        <a:t>Développement de bases de données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885946280"/>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000">
                          <a:solidFill>
                            <a:schemeClr val="tx1"/>
                          </a:solidFill>
                          <a:latin typeface="Century Gothic" panose="020B0502020202020204" pitchFamily="34" charset="0"/>
                        </a:rPr>
                        <a:t>Développement d’API</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77369785"/>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000">
                          <a:solidFill>
                            <a:schemeClr val="tx1"/>
                          </a:solidFill>
                          <a:latin typeface="Century Gothic" panose="020B0502020202020204" pitchFamily="34" charset="0"/>
                        </a:rPr>
                        <a:t>Client de l’interface utilisateur</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89984988"/>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000">
                          <a:solidFill>
                            <a:schemeClr val="tx1"/>
                          </a:solidFill>
                          <a:latin typeface="Century Gothic" panose="020B0502020202020204" pitchFamily="34" charset="0"/>
                        </a:rPr>
                        <a:t>Tests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653128129"/>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000">
                          <a:solidFill>
                            <a:schemeClr val="tx1"/>
                          </a:solidFill>
                          <a:latin typeface="Century Gothic" panose="020B0502020202020204" pitchFamily="34" charset="0"/>
                        </a:rPr>
                        <a:t>Développement terminé</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66339753"/>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000">
                          <a:solidFill>
                            <a:schemeClr val="tx1"/>
                          </a:solidFill>
                          <a:latin typeface="Century Gothic" panose="020B0502020202020204" pitchFamily="34" charset="0"/>
                        </a:rPr>
                        <a:t>EXPLOITATION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2932735880"/>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000">
                          <a:solidFill>
                            <a:schemeClr val="tx1"/>
                          </a:solidFill>
                          <a:latin typeface="Century Gothic" panose="020B0502020202020204" pitchFamily="34" charset="0"/>
                        </a:rPr>
                        <a:t>Configuration matérielle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86850733"/>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000">
                          <a:solidFill>
                            <a:schemeClr val="tx1"/>
                          </a:solidFill>
                          <a:latin typeface="Century Gothic" panose="020B0502020202020204" pitchFamily="34" charset="0"/>
                        </a:rPr>
                        <a:t>Tests du système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273912285"/>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000">
                          <a:solidFill>
                            <a:schemeClr val="tx1"/>
                          </a:solidFill>
                          <a:latin typeface="Century Gothic" panose="020B0502020202020204" pitchFamily="34" charset="0"/>
                        </a:rPr>
                        <a:t>LANCEMENT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tx2">
                        <a:lumMod val="20000"/>
                        <a:lumOff val="80000"/>
                        <a:alpha val="7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tx2">
                        <a:lumMod val="20000"/>
                        <a:lumOff val="80000"/>
                        <a:alpha val="7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tx2">
                        <a:lumMod val="20000"/>
                        <a:lumOff val="80000"/>
                        <a:alpha val="70000"/>
                      </a:schemeClr>
                    </a:solidFill>
                  </a:tcPr>
                </a:tc>
                <a:extLst>
                  <a:ext uri="{0D108BD9-81ED-4DB2-BD59-A6C34878D82A}">
                    <a16:rowId xmlns:a16="http://schemas.microsoft.com/office/drawing/2014/main" val="4152154133"/>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800046" y="1083933"/>
            <a:ext cx="1371600" cy="18288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45120421-B160-AC44-999E-CFB0721F467F}"/>
              </a:ext>
            </a:extLst>
          </p:cNvPr>
          <p:cNvSpPr/>
          <p:nvPr/>
        </p:nvSpPr>
        <p:spPr>
          <a:xfrm>
            <a:off x="4800046" y="2822343"/>
            <a:ext cx="1371600" cy="18288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2" name="Rectangle 11">
            <a:extLst>
              <a:ext uri="{FF2B5EF4-FFF2-40B4-BE49-F238E27FC236}">
                <a16:creationId xmlns:a16="http://schemas.microsoft.com/office/drawing/2014/main" id="{4DA04FFA-D9F8-5249-A153-D5EAF58B72FE}"/>
              </a:ext>
            </a:extLst>
          </p:cNvPr>
          <p:cNvSpPr/>
          <p:nvPr/>
        </p:nvSpPr>
        <p:spPr>
          <a:xfrm>
            <a:off x="4800046" y="2532608"/>
            <a:ext cx="1371600" cy="182880"/>
          </a:xfrm>
          <a:prstGeom prst="rect">
            <a:avLst/>
          </a:prstGeom>
          <a:solidFill>
            <a:srgbClr val="51C2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1" name="Rectangle 40">
            <a:extLst>
              <a:ext uri="{FF2B5EF4-FFF2-40B4-BE49-F238E27FC236}">
                <a16:creationId xmlns:a16="http://schemas.microsoft.com/office/drawing/2014/main" id="{7FE24B6B-A6AC-0A4E-A8D3-E4E3AAED67B1}"/>
              </a:ext>
            </a:extLst>
          </p:cNvPr>
          <p:cNvSpPr/>
          <p:nvPr/>
        </p:nvSpPr>
        <p:spPr>
          <a:xfrm>
            <a:off x="4800046" y="1373668"/>
            <a:ext cx="1371600" cy="18288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3" name="Rectangle 42">
            <a:extLst>
              <a:ext uri="{FF2B5EF4-FFF2-40B4-BE49-F238E27FC236}">
                <a16:creationId xmlns:a16="http://schemas.microsoft.com/office/drawing/2014/main" id="{BDF46762-DE84-6D48-99D5-CB3DE0793AB2}"/>
              </a:ext>
            </a:extLst>
          </p:cNvPr>
          <p:cNvSpPr/>
          <p:nvPr/>
        </p:nvSpPr>
        <p:spPr>
          <a:xfrm>
            <a:off x="4800046" y="3981283"/>
            <a:ext cx="1371600" cy="18288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4" name="Rectangle 43">
            <a:extLst>
              <a:ext uri="{FF2B5EF4-FFF2-40B4-BE49-F238E27FC236}">
                <a16:creationId xmlns:a16="http://schemas.microsoft.com/office/drawing/2014/main" id="{BC327E30-6FC2-774C-84E7-84122B7DDF00}"/>
              </a:ext>
            </a:extLst>
          </p:cNvPr>
          <p:cNvSpPr/>
          <p:nvPr/>
        </p:nvSpPr>
        <p:spPr>
          <a:xfrm>
            <a:off x="4800046" y="1953138"/>
            <a:ext cx="1371600" cy="18288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5" name="Rectangle 44">
            <a:extLst>
              <a:ext uri="{FF2B5EF4-FFF2-40B4-BE49-F238E27FC236}">
                <a16:creationId xmlns:a16="http://schemas.microsoft.com/office/drawing/2014/main" id="{C6B6796C-A823-9B45-9C7B-E649DE201818}"/>
              </a:ext>
            </a:extLst>
          </p:cNvPr>
          <p:cNvSpPr/>
          <p:nvPr/>
        </p:nvSpPr>
        <p:spPr>
          <a:xfrm>
            <a:off x="4800046" y="2242873"/>
            <a:ext cx="1371600" cy="182880"/>
          </a:xfrm>
          <a:prstGeom prst="rect">
            <a:avLst/>
          </a:prstGeom>
          <a:solidFill>
            <a:srgbClr val="51C2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4" name="Rectangle 53">
            <a:extLst>
              <a:ext uri="{FF2B5EF4-FFF2-40B4-BE49-F238E27FC236}">
                <a16:creationId xmlns:a16="http://schemas.microsoft.com/office/drawing/2014/main" id="{43CF4442-3A25-A143-A9BF-AFB5201BA991}"/>
              </a:ext>
            </a:extLst>
          </p:cNvPr>
          <p:cNvSpPr/>
          <p:nvPr/>
        </p:nvSpPr>
        <p:spPr>
          <a:xfrm>
            <a:off x="4800046" y="3691548"/>
            <a:ext cx="1371600" cy="1828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1ABC308D-07B1-FD4A-BEED-28B4F3507B29}"/>
              </a:ext>
            </a:extLst>
          </p:cNvPr>
          <p:cNvSpPr/>
          <p:nvPr/>
        </p:nvSpPr>
        <p:spPr>
          <a:xfrm>
            <a:off x="4800046" y="3401813"/>
            <a:ext cx="1371600" cy="18288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5AE4F840-545A-1847-8EAE-616A7CE709A2}"/>
              </a:ext>
            </a:extLst>
          </p:cNvPr>
          <p:cNvSpPr/>
          <p:nvPr/>
        </p:nvSpPr>
        <p:spPr>
          <a:xfrm>
            <a:off x="4800046" y="5719700"/>
            <a:ext cx="1371600" cy="18288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9" name="Rectangle 58">
            <a:extLst>
              <a:ext uri="{FF2B5EF4-FFF2-40B4-BE49-F238E27FC236}">
                <a16:creationId xmlns:a16="http://schemas.microsoft.com/office/drawing/2014/main" id="{270384EF-B199-1743-A80E-61F40AE73E6E}"/>
              </a:ext>
            </a:extLst>
          </p:cNvPr>
          <p:cNvSpPr/>
          <p:nvPr/>
        </p:nvSpPr>
        <p:spPr>
          <a:xfrm>
            <a:off x="4800046" y="4271018"/>
            <a:ext cx="1371600" cy="18288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70F4C726-C9AB-294E-90BA-AE1E96B6A59D}"/>
              </a:ext>
            </a:extLst>
          </p:cNvPr>
          <p:cNvSpPr/>
          <p:nvPr/>
        </p:nvSpPr>
        <p:spPr>
          <a:xfrm>
            <a:off x="4800046" y="5429958"/>
            <a:ext cx="1371600" cy="18288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6ED94480-4265-264B-AFF1-491F84833FFB}"/>
              </a:ext>
            </a:extLst>
          </p:cNvPr>
          <p:cNvSpPr/>
          <p:nvPr/>
        </p:nvSpPr>
        <p:spPr>
          <a:xfrm>
            <a:off x="4800046" y="4850488"/>
            <a:ext cx="1371600" cy="18288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D00E212A-2CF7-8F47-B38A-AD77E6B84AA2}"/>
              </a:ext>
            </a:extLst>
          </p:cNvPr>
          <p:cNvSpPr/>
          <p:nvPr/>
        </p:nvSpPr>
        <p:spPr>
          <a:xfrm>
            <a:off x="4800046" y="4560753"/>
            <a:ext cx="1371600" cy="1828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72" name="Rectangle 71">
            <a:extLst>
              <a:ext uri="{FF2B5EF4-FFF2-40B4-BE49-F238E27FC236}">
                <a16:creationId xmlns:a16="http://schemas.microsoft.com/office/drawing/2014/main" id="{428332C4-6B7F-3B45-BC4F-CAAE0FD3C676}"/>
              </a:ext>
            </a:extLst>
          </p:cNvPr>
          <p:cNvSpPr/>
          <p:nvPr/>
        </p:nvSpPr>
        <p:spPr>
          <a:xfrm>
            <a:off x="4800046" y="5995510"/>
            <a:ext cx="1371600" cy="18288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8" name="Diamond 57">
            <a:extLst>
              <a:ext uri="{FF2B5EF4-FFF2-40B4-BE49-F238E27FC236}">
                <a16:creationId xmlns:a16="http://schemas.microsoft.com/office/drawing/2014/main" id="{46D0B767-26D2-374C-877A-24511D8F270A}"/>
              </a:ext>
            </a:extLst>
          </p:cNvPr>
          <p:cNvSpPr>
            <a:spLocks/>
          </p:cNvSpPr>
          <p:nvPr/>
        </p:nvSpPr>
        <p:spPr>
          <a:xfrm>
            <a:off x="8259371" y="3985713"/>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1" name="Straight Connector 50">
            <a:extLst>
              <a:ext uri="{FF2B5EF4-FFF2-40B4-BE49-F238E27FC236}">
                <a16:creationId xmlns:a16="http://schemas.microsoft.com/office/drawing/2014/main" id="{589B3DFC-87BA-274E-81FE-D792C4A681F8}"/>
              </a:ext>
            </a:extLst>
          </p:cNvPr>
          <p:cNvCxnSpPr>
            <a:cxnSpLocks/>
          </p:cNvCxnSpPr>
          <p:nvPr/>
        </p:nvCxnSpPr>
        <p:spPr>
          <a:xfrm>
            <a:off x="4800045" y="885626"/>
            <a:ext cx="137160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41DAEAD9-00F7-2147-91DF-DA0A5F091E7D}"/>
              </a:ext>
            </a:extLst>
          </p:cNvPr>
          <p:cNvCxnSpPr>
            <a:cxnSpLocks/>
          </p:cNvCxnSpPr>
          <p:nvPr/>
        </p:nvCxnSpPr>
        <p:spPr>
          <a:xfrm>
            <a:off x="4800046" y="1761564"/>
            <a:ext cx="137160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2A57F997-52E4-544B-8717-0778C70FF4C3}"/>
              </a:ext>
            </a:extLst>
          </p:cNvPr>
          <p:cNvCxnSpPr>
            <a:cxnSpLocks/>
          </p:cNvCxnSpPr>
          <p:nvPr/>
        </p:nvCxnSpPr>
        <p:spPr>
          <a:xfrm>
            <a:off x="4800046" y="3211679"/>
            <a:ext cx="137160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3D3B2717-BD2B-054D-B530-94B36320607F}"/>
              </a:ext>
            </a:extLst>
          </p:cNvPr>
          <p:cNvCxnSpPr>
            <a:cxnSpLocks/>
          </p:cNvCxnSpPr>
          <p:nvPr/>
        </p:nvCxnSpPr>
        <p:spPr>
          <a:xfrm>
            <a:off x="4800046" y="5249410"/>
            <a:ext cx="137160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60" name="Group 59">
            <a:extLst>
              <a:ext uri="{FF2B5EF4-FFF2-40B4-BE49-F238E27FC236}">
                <a16:creationId xmlns:a16="http://schemas.microsoft.com/office/drawing/2014/main" id="{830E72BF-A773-8C4C-8663-F1DA6677DB04}"/>
              </a:ext>
            </a:extLst>
          </p:cNvPr>
          <p:cNvGrpSpPr/>
          <p:nvPr/>
        </p:nvGrpSpPr>
        <p:grpSpPr>
          <a:xfrm>
            <a:off x="9907310" y="166684"/>
            <a:ext cx="874117" cy="6126480"/>
            <a:chOff x="5331872" y="127356"/>
            <a:chExt cx="874117" cy="6126480"/>
          </a:xfrm>
        </p:grpSpPr>
        <p:sp>
          <p:nvSpPr>
            <p:cNvPr id="61" name="Rectangle 60">
              <a:extLst>
                <a:ext uri="{FF2B5EF4-FFF2-40B4-BE49-F238E27FC236}">
                  <a16:creationId xmlns:a16="http://schemas.microsoft.com/office/drawing/2014/main" id="{8BBA4A75-A3AC-9B4F-9F97-B701E3ED88FB}"/>
                </a:ext>
              </a:extLst>
            </p:cNvPr>
            <p:cNvSpPr/>
            <p:nvPr/>
          </p:nvSpPr>
          <p:spPr>
            <a:xfrm>
              <a:off x="5331872" y="133873"/>
              <a:ext cx="874117" cy="228600"/>
            </a:xfrm>
            <a:prstGeom prst="rect">
              <a:avLst/>
            </a:prstGeom>
            <a:gradFill>
              <a:gsLst>
                <a:gs pos="0">
                  <a:schemeClr val="accent1">
                    <a:lumMod val="5000"/>
                    <a:lumOff val="95000"/>
                  </a:schemeClr>
                </a:gs>
                <a:gs pos="83000">
                  <a:srgbClr val="FFC000"/>
                </a:gs>
                <a:gs pos="100000">
                  <a:srgbClr val="F0A622"/>
                </a:gs>
              </a:gsLst>
              <a:lin ang="0" scaled="0"/>
            </a:gradFill>
            <a:ln>
              <a:noFill/>
            </a:ln>
            <a:effectLst>
              <a:outerShdw blurRad="50800" dist="38100" dir="8100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0"/>
              <a:r>
                <a:rPr lang="fr-FR" sz="800" dirty="0">
                  <a:solidFill>
                    <a:schemeClr val="tx1"/>
                  </a:solidFill>
                  <a:latin typeface="Century Gothic" panose="020B0502020202020204" pitchFamily="34" charset="0"/>
                </a:rPr>
                <a:t>AUJOURD’HUI</a:t>
              </a:r>
            </a:p>
          </p:txBody>
        </p:sp>
        <p:cxnSp>
          <p:nvCxnSpPr>
            <p:cNvPr id="62" name="Straight Connector 61">
              <a:extLst>
                <a:ext uri="{FF2B5EF4-FFF2-40B4-BE49-F238E27FC236}">
                  <a16:creationId xmlns:a16="http://schemas.microsoft.com/office/drawing/2014/main" id="{ACCB5F64-028A-B847-A219-B62BF2CE4C34}"/>
                </a:ext>
              </a:extLst>
            </p:cNvPr>
            <p:cNvCxnSpPr/>
            <p:nvPr/>
          </p:nvCxnSpPr>
          <p:spPr>
            <a:xfrm>
              <a:off x="5331873" y="127356"/>
              <a:ext cx="0" cy="6126480"/>
            </a:xfrm>
            <a:prstGeom prst="line">
              <a:avLst/>
            </a:prstGeom>
            <a:ln w="28575">
              <a:solidFill>
                <a:schemeClr val="bg1"/>
              </a:solidFill>
              <a:prstDash val="sysDot"/>
            </a:ln>
            <a:effectLst>
              <a:outerShdw blurRad="38100" dist="12700" dir="8100000" algn="tr" rotWithShape="0">
                <a:schemeClr val="bg1">
                  <a:lumMod val="50000"/>
                  <a:alpha val="50000"/>
                </a:schemeClr>
              </a:outerShdw>
            </a:effectLst>
          </p:spPr>
          <p:style>
            <a:lnRef idx="1">
              <a:schemeClr val="accent1"/>
            </a:lnRef>
            <a:fillRef idx="0">
              <a:schemeClr val="accent1"/>
            </a:fillRef>
            <a:effectRef idx="0">
              <a:schemeClr val="accent1"/>
            </a:effectRef>
            <a:fontRef idx="minor">
              <a:schemeClr val="tx1"/>
            </a:fontRef>
          </p:style>
        </p:cxnSp>
      </p:grpSp>
      <p:sp>
        <p:nvSpPr>
          <p:cNvPr id="76" name="Rectangle 75">
            <a:extLst>
              <a:ext uri="{FF2B5EF4-FFF2-40B4-BE49-F238E27FC236}">
                <a16:creationId xmlns:a16="http://schemas.microsoft.com/office/drawing/2014/main" id="{127B7BAA-4638-534D-81E4-DAEA32B7847C}"/>
              </a:ext>
            </a:extLst>
          </p:cNvPr>
          <p:cNvSpPr/>
          <p:nvPr/>
        </p:nvSpPr>
        <p:spPr>
          <a:xfrm>
            <a:off x="6276682" y="3938843"/>
            <a:ext cx="201168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fr-FR" sz="900">
                <a:solidFill>
                  <a:schemeClr val="tx1"/>
                </a:solidFill>
                <a:latin typeface="Century Gothic" panose="020B0502020202020204" pitchFamily="34" charset="0"/>
              </a:rPr>
              <a:t>NOTES DE TÂCHE / JALON 00/00</a:t>
            </a:r>
          </a:p>
        </p:txBody>
      </p:sp>
      <p:sp>
        <p:nvSpPr>
          <p:cNvPr id="63" name="Diamond 62">
            <a:extLst>
              <a:ext uri="{FF2B5EF4-FFF2-40B4-BE49-F238E27FC236}">
                <a16:creationId xmlns:a16="http://schemas.microsoft.com/office/drawing/2014/main" id="{5A0CF200-CE34-7644-80A8-9E07FD12A596}"/>
              </a:ext>
            </a:extLst>
          </p:cNvPr>
          <p:cNvSpPr>
            <a:spLocks/>
          </p:cNvSpPr>
          <p:nvPr/>
        </p:nvSpPr>
        <p:spPr>
          <a:xfrm>
            <a:off x="8258178" y="4841844"/>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BD5E7CD4-C0CC-054E-9F6B-9F49ABBF44B6}"/>
              </a:ext>
            </a:extLst>
          </p:cNvPr>
          <p:cNvSpPr/>
          <p:nvPr/>
        </p:nvSpPr>
        <p:spPr>
          <a:xfrm>
            <a:off x="6275489" y="4794974"/>
            <a:ext cx="201168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fr-FR" sz="900">
                <a:solidFill>
                  <a:schemeClr val="tx1"/>
                </a:solidFill>
                <a:latin typeface="Century Gothic" panose="020B0502020202020204" pitchFamily="34" charset="0"/>
              </a:rPr>
              <a:t>NOTES DE TÂCHE / JALON 00/00</a:t>
            </a:r>
          </a:p>
        </p:txBody>
      </p:sp>
      <p:sp>
        <p:nvSpPr>
          <p:cNvPr id="65" name="Diamond 64">
            <a:extLst>
              <a:ext uri="{FF2B5EF4-FFF2-40B4-BE49-F238E27FC236}">
                <a16:creationId xmlns:a16="http://schemas.microsoft.com/office/drawing/2014/main" id="{07FE6D60-CDB8-A648-A05F-AF4C135F5046}"/>
              </a:ext>
            </a:extLst>
          </p:cNvPr>
          <p:cNvSpPr>
            <a:spLocks/>
          </p:cNvSpPr>
          <p:nvPr/>
        </p:nvSpPr>
        <p:spPr>
          <a:xfrm>
            <a:off x="8305539" y="1098220"/>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E19A5ED0-FBFB-404C-BC06-F20F1917649E}"/>
              </a:ext>
            </a:extLst>
          </p:cNvPr>
          <p:cNvSpPr/>
          <p:nvPr/>
        </p:nvSpPr>
        <p:spPr>
          <a:xfrm>
            <a:off x="6322850" y="1051350"/>
            <a:ext cx="201168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fr-FR" sz="900">
                <a:solidFill>
                  <a:schemeClr val="tx1"/>
                </a:solidFill>
                <a:latin typeface="Century Gothic" panose="020B0502020202020204" pitchFamily="34" charset="0"/>
              </a:rPr>
              <a:t>NOTES DE TÂCHE / JALON 00/00</a:t>
            </a:r>
          </a:p>
        </p:txBody>
      </p:sp>
      <p:sp>
        <p:nvSpPr>
          <p:cNvPr id="68" name="Diamond 67">
            <a:extLst>
              <a:ext uri="{FF2B5EF4-FFF2-40B4-BE49-F238E27FC236}">
                <a16:creationId xmlns:a16="http://schemas.microsoft.com/office/drawing/2014/main" id="{45CB28AE-2021-F747-A724-2CA066B40D4C}"/>
              </a:ext>
            </a:extLst>
          </p:cNvPr>
          <p:cNvSpPr>
            <a:spLocks/>
          </p:cNvSpPr>
          <p:nvPr/>
        </p:nvSpPr>
        <p:spPr>
          <a:xfrm>
            <a:off x="8304346" y="1954351"/>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a:extLst>
              <a:ext uri="{FF2B5EF4-FFF2-40B4-BE49-F238E27FC236}">
                <a16:creationId xmlns:a16="http://schemas.microsoft.com/office/drawing/2014/main" id="{D7506F7D-F273-774E-B3D7-9C97944C487A}"/>
              </a:ext>
            </a:extLst>
          </p:cNvPr>
          <p:cNvSpPr/>
          <p:nvPr/>
        </p:nvSpPr>
        <p:spPr>
          <a:xfrm>
            <a:off x="6321657" y="1907481"/>
            <a:ext cx="201168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fr-FR" sz="900">
                <a:solidFill>
                  <a:schemeClr val="tx1"/>
                </a:solidFill>
                <a:latin typeface="Century Gothic" panose="020B0502020202020204" pitchFamily="34" charset="0"/>
              </a:rPr>
              <a:t>NOTES DE TÂCHE / JALON 00/00</a:t>
            </a:r>
          </a:p>
        </p:txBody>
      </p:sp>
    </p:spTree>
    <p:extLst>
      <p:ext uri="{BB962C8B-B14F-4D97-AF65-F5344CB8AC3E}">
        <p14:creationId xmlns:p14="http://schemas.microsoft.com/office/powerpoint/2010/main" val="3862242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fr-FR" sz="1600" b="1">
                          <a:solidFill>
                            <a:schemeClr val="tx1"/>
                          </a:solidFill>
                          <a:effectLst/>
                          <a:latin typeface="Century Gothic" panose="020B0502020202020204" pitchFamily="34" charset="0"/>
                        </a:rPr>
                        <a:t>EXCLUSION DE RESPONSABILITÉ</a:t>
                      </a:r>
                    </a:p>
                    <a:p>
                      <a:pPr marL="0" marR="0" rtl="0">
                        <a:spcBef>
                          <a:spcPts val="0"/>
                        </a:spcBef>
                        <a:spcAft>
                          <a:spcPts val="0"/>
                        </a:spcAft>
                      </a:pPr>
                      <a:r>
                        <a:rPr lang="fr-FR" sz="1200" b="0">
                          <a:solidFill>
                            <a:schemeClr val="tx1"/>
                          </a:solidFill>
                          <a:effectLst/>
                          <a:latin typeface="Century Gothic" panose="020B0502020202020204" pitchFamily="34" charset="0"/>
                        </a:rPr>
                        <a:t> </a:t>
                      </a:r>
                    </a:p>
                    <a:p>
                      <a:pPr marL="0" marR="0" rtl="0">
                        <a:spcBef>
                          <a:spcPts val="0"/>
                        </a:spcBef>
                        <a:spcAft>
                          <a:spcPts val="0"/>
                        </a:spcAft>
                      </a:pPr>
                      <a:r>
                        <a:rPr lang="fr-FR" sz="1400" b="0">
                          <a:solidFill>
                            <a:schemeClr val="tx1"/>
                          </a:solidFill>
                          <a:effectLst/>
                          <a:latin typeface="Century Gothic" panose="020B0502020202020204" pitchFamily="34" charset="0"/>
                        </a:rPr>
                        <a:t>Tous les articles, modèles ou informations proposés par Smartsheet sur le site web sont fournis à titre de référence uniquement. Bien que nous nous efforcions de maintenir les informations à jour et exactes, nous ne faisons aucune déclaration, ni n’offrons aucune garantie, de quelque nature que ce soit, expresse ou implicite, quant à l’exhaustivité, l’exactitude, la fiabilité, la pertinence ou la disponibilité du site web, ou des informations, articles, modèles ou graphiques liés, contenus sur le site. Toute la confiance que vous accordez à ces informations relève de votre propre responsabilité, à vos propres risques.</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DA8DFDD5-2A6F-4BFE-A6BA-717C795E194E}" vid="{AEA3C6E8-C54C-46AA-B1AD-CB013988135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IC-Software-Development-Timeline-Template_PowerPoint - SR edits</Template>
  <TotalTime>4</TotalTime>
  <Words>396</Words>
  <Application>Microsoft Office PowerPoint</Application>
  <PresentationFormat>Widescreen</PresentationFormat>
  <Paragraphs>106</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Alisa lin</cp:lastModifiedBy>
  <cp:revision>3</cp:revision>
  <cp:lastPrinted>2020-08-31T22:23:58Z</cp:lastPrinted>
  <dcterms:created xsi:type="dcterms:W3CDTF">2020-10-13T17:43:59Z</dcterms:created>
  <dcterms:modified xsi:type="dcterms:W3CDTF">2024-03-06T08:49:14Z</dcterms:modified>
</cp:coreProperties>
</file>