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0PSf+DTYiG0ki3HS0mgDCdw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Guimond"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AFA38E-0B6D-4897-B49B-B09D38636E5F}">
  <a:tblStyle styleId="{58AFA38E-0B6D-4897-B49B-B09D38636E5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132" y="25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7" name="Google Shape;47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7" name="Google Shape;5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8" name="Google Shape;5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fr.smartsheet.com/try-it?trp=17986"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17808" y="0"/>
            <a:ext cx="12209807" cy="6895099"/>
          </a:xfrm>
          <a:prstGeom prst="rect">
            <a:avLst/>
          </a:prstGeom>
          <a:noFill/>
          <a:ln>
            <a:noFill/>
          </a:ln>
        </p:spPr>
      </p:pic>
      <p:cxnSp>
        <p:nvCxnSpPr>
          <p:cNvPr id="90" name="Google Shape;90;p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91" name="Google Shape;91;p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92" name="Google Shape;92;p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93" name="Google Shape;93;p1"/>
          <p:cNvSpPr txBox="1"/>
          <p:nvPr/>
        </p:nvSpPr>
        <p:spPr>
          <a:xfrm>
            <a:off x="249647" y="157864"/>
            <a:ext cx="7843330"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200" b="1" i="0" u="none" strike="noStrike" cap="none" dirty="0">
                <a:solidFill>
                  <a:schemeClr val="lt1"/>
                </a:solidFill>
                <a:latin typeface="Century Gothic"/>
                <a:ea typeface="Century Gothic"/>
                <a:cs typeface="Century Gothic"/>
                <a:sym typeface="Century Gothic"/>
              </a:rPr>
              <a:t>MODÈLE DE PRÉSENTATION DE DÉMONSTRATION DE FAISABILITÉ</a:t>
            </a:r>
          </a:p>
        </p:txBody>
      </p:sp>
      <p:pic>
        <p:nvPicPr>
          <p:cNvPr id="94" name="Google Shape;94;p1">
            <a:hlinkClick r:id="rId4"/>
          </p:cNvPr>
          <p:cNvPicPr preferRelativeResize="0"/>
          <p:nvPr/>
        </p:nvPicPr>
        <p:blipFill>
          <a:blip r:embed="rId5"/>
          <a:srcRect/>
          <a:stretch/>
        </p:blipFill>
        <p:spPr>
          <a:xfrm>
            <a:off x="8528766" y="281832"/>
            <a:ext cx="3315102" cy="632564"/>
          </a:xfrm>
          <a:prstGeom prst="rect">
            <a:avLst/>
          </a:prstGeom>
          <a:noFill/>
          <a:ln>
            <a:noFill/>
          </a:ln>
        </p:spPr>
      </p:pic>
      <p:sp>
        <p:nvSpPr>
          <p:cNvPr id="114" name="Google Shape;114;p1"/>
          <p:cNvSpPr txBox="1"/>
          <p:nvPr/>
        </p:nvSpPr>
        <p:spPr>
          <a:xfrm>
            <a:off x="434387" y="1476919"/>
            <a:ext cx="5398002" cy="300078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Une démonstration de faisabilité est un processus qui vérifie si une idée commerciale est réalisable. À travers des études et des tests, une démonstration de faisabilité prouve qu’un produit, une fonctionnalité, un service ou une autre solution peut se concrétiser et nécessite d’être développé(e).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1"/>
        <p:cNvGrpSpPr/>
        <p:nvPr/>
      </p:nvGrpSpPr>
      <p:grpSpPr>
        <a:xfrm>
          <a:off x="0" y="0"/>
          <a:ext cx="0" cy="0"/>
          <a:chOff x="0" y="0"/>
          <a:chExt cx="0" cy="0"/>
        </a:xfrm>
      </p:grpSpPr>
      <p:pic>
        <p:nvPicPr>
          <p:cNvPr id="392" name="Google Shape;392;p10"/>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93" name="Google Shape;393;p10"/>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94" name="Google Shape;394;p10"/>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95" name="Google Shape;395;p10"/>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96" name="Google Shape;396;p10"/>
          <p:cNvSpPr/>
          <p:nvPr/>
        </p:nvSpPr>
        <p:spPr>
          <a:xfrm>
            <a:off x="0" y="1"/>
            <a:ext cx="4032000"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6" name="Google Shape;416;p10"/>
          <p:cNvSpPr txBox="1"/>
          <p:nvPr/>
        </p:nvSpPr>
        <p:spPr>
          <a:xfrm>
            <a:off x="334196" y="1088575"/>
            <a:ext cx="7483511"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Estimez la durée en fonction du champ d’application de la démonstration de faisabilité, des dates intermédiaires importantes et des exigences relatives à l’achèvement du projet.</a:t>
            </a:r>
          </a:p>
        </p:txBody>
      </p:sp>
      <p:sp>
        <p:nvSpPr>
          <p:cNvPr id="417" name="Google Shape;417;p10"/>
          <p:cNvSpPr txBox="1"/>
          <p:nvPr/>
        </p:nvSpPr>
        <p:spPr>
          <a:xfrm>
            <a:off x="182554" y="51074"/>
            <a:ext cx="65230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i="0" u="none" strike="noStrike" dirty="0">
                <a:solidFill>
                  <a:schemeClr val="lt1"/>
                </a:solidFill>
                <a:latin typeface="Century Gothic"/>
                <a:ea typeface="Century Gothic"/>
                <a:cs typeface="Century Gothic"/>
                <a:sym typeface="Century Gothic"/>
              </a:rPr>
              <a:t>Échéancier</a:t>
            </a:r>
          </a:p>
        </p:txBody>
      </p:sp>
      <p:sp>
        <p:nvSpPr>
          <p:cNvPr id="418" name="Google Shape;418;p10"/>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Étape 1</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Étape 2</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Étape 3</a:t>
            </a:r>
          </a:p>
        </p:txBody>
      </p:sp>
      <p:sp>
        <p:nvSpPr>
          <p:cNvPr id="419" name="Google Shape;419;p10"/>
          <p:cNvSpPr/>
          <p:nvPr/>
        </p:nvSpPr>
        <p:spPr>
          <a:xfrm>
            <a:off x="0" y="2"/>
            <a:ext cx="4032000" cy="51072"/>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0" name="Google Shape;420;p10"/>
          <p:cNvGrpSpPr/>
          <p:nvPr/>
        </p:nvGrpSpPr>
        <p:grpSpPr>
          <a:xfrm>
            <a:off x="9977746" y="419562"/>
            <a:ext cx="1715287" cy="1715287"/>
            <a:chOff x="4030972" y="4315010"/>
            <a:chExt cx="1662450" cy="1662450"/>
          </a:xfrm>
        </p:grpSpPr>
        <p:sp>
          <p:nvSpPr>
            <p:cNvPr id="421" name="Google Shape;421;p10"/>
            <p:cNvSpPr/>
            <p:nvPr/>
          </p:nvSpPr>
          <p:spPr>
            <a:xfrm>
              <a:off x="4258899" y="5020365"/>
              <a:ext cx="1238940" cy="247483"/>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2" name="Google Shape;422;p10"/>
            <p:cNvGrpSpPr/>
            <p:nvPr/>
          </p:nvGrpSpPr>
          <p:grpSpPr>
            <a:xfrm>
              <a:off x="4030972" y="4315010"/>
              <a:ext cx="1662450" cy="1662450"/>
              <a:chOff x="6141466" y="3474466"/>
              <a:chExt cx="2441524" cy="2441524"/>
            </a:xfrm>
          </p:grpSpPr>
          <p:grpSp>
            <p:nvGrpSpPr>
              <p:cNvPr id="423" name="Google Shape;423;p10" descr="Monthly calendar outline"/>
              <p:cNvGrpSpPr/>
              <p:nvPr/>
            </p:nvGrpSpPr>
            <p:grpSpPr>
              <a:xfrm>
                <a:off x="6141466" y="3474466"/>
                <a:ext cx="2441524" cy="2441524"/>
                <a:chOff x="6141466" y="3474466"/>
                <a:chExt cx="2441524" cy="2441524"/>
              </a:xfrm>
            </p:grpSpPr>
            <p:sp>
              <p:nvSpPr>
                <p:cNvPr id="424" name="Google Shape;424;p10"/>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5" name="Google Shape;425;p10"/>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26" name="Google Shape;426;p10"/>
              <p:cNvSpPr/>
              <p:nvPr/>
            </p:nvSpPr>
            <p:spPr>
              <a:xfrm>
                <a:off x="6203106" y="3483356"/>
                <a:ext cx="2379884"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7" name="Google Shape;427;p10"/>
              <p:cNvSpPr/>
              <p:nvPr/>
            </p:nvSpPr>
            <p:spPr>
              <a:xfrm>
                <a:off x="6476206" y="4873832"/>
                <a:ext cx="693077"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31"/>
        <p:cNvGrpSpPr/>
        <p:nvPr/>
      </p:nvGrpSpPr>
      <p:grpSpPr>
        <a:xfrm>
          <a:off x="0" y="0"/>
          <a:ext cx="0" cy="0"/>
          <a:chOff x="0" y="0"/>
          <a:chExt cx="0" cy="0"/>
        </a:xfrm>
      </p:grpSpPr>
      <p:pic>
        <p:nvPicPr>
          <p:cNvPr id="432" name="Google Shape;432;p11"/>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33" name="Google Shape;433;p1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34" name="Google Shape;434;p1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35" name="Google Shape;435;p1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436" name="Google Shape;436;p11"/>
          <p:cNvSpPr/>
          <p:nvPr/>
        </p:nvSpPr>
        <p:spPr>
          <a:xfrm>
            <a:off x="-2" y="1"/>
            <a:ext cx="9756000" cy="1569600"/>
          </a:xfrm>
          <a:prstGeom prst="rect">
            <a:avLst/>
          </a:prstGeom>
          <a:solidFill>
            <a:srgbClr val="B5551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6" name="Google Shape;456;p11"/>
          <p:cNvSpPr txBox="1"/>
          <p:nvPr/>
        </p:nvSpPr>
        <p:spPr>
          <a:xfrm>
            <a:off x="334196" y="1784406"/>
            <a:ext cx="8776853"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Créez une proposition d’actions à effectuer en cas de démonstration de faisabilité.</a:t>
            </a:r>
          </a:p>
        </p:txBody>
      </p:sp>
      <p:sp>
        <p:nvSpPr>
          <p:cNvPr id="457" name="Google Shape;457;p11"/>
          <p:cNvSpPr txBox="1"/>
          <p:nvPr/>
        </p:nvSpPr>
        <p:spPr>
          <a:xfrm>
            <a:off x="182552" y="51074"/>
            <a:ext cx="9718465" cy="13233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000" i="0" u="none" strike="noStrike" dirty="0">
                <a:solidFill>
                  <a:schemeClr val="lt1"/>
                </a:solidFill>
                <a:latin typeface="Century Gothic"/>
                <a:ea typeface="Century Gothic"/>
                <a:cs typeface="Century Gothic"/>
                <a:sym typeface="Century Gothic"/>
              </a:rPr>
              <a:t>Prochaines étapes si la démonstration de faisabilité est réussie</a:t>
            </a:r>
          </a:p>
        </p:txBody>
      </p:sp>
      <p:sp>
        <p:nvSpPr>
          <p:cNvPr id="458" name="Google Shape;458;p11"/>
          <p:cNvSpPr txBox="1"/>
          <p:nvPr/>
        </p:nvSpPr>
        <p:spPr>
          <a:xfrm>
            <a:off x="643283" y="2872864"/>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Mesure - Étape 1</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Mesure - Étape 2</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Mesure - Étape 3</a:t>
            </a:r>
          </a:p>
        </p:txBody>
      </p:sp>
      <p:grpSp>
        <p:nvGrpSpPr>
          <p:cNvPr id="459" name="Google Shape;459;p11"/>
          <p:cNvGrpSpPr/>
          <p:nvPr/>
        </p:nvGrpSpPr>
        <p:grpSpPr>
          <a:xfrm>
            <a:off x="10394649" y="279558"/>
            <a:ext cx="1236187" cy="1612737"/>
            <a:chOff x="5511511" y="2665268"/>
            <a:chExt cx="1165513" cy="1520535"/>
          </a:xfrm>
        </p:grpSpPr>
        <p:sp>
          <p:nvSpPr>
            <p:cNvPr id="460" name="Google Shape;460;p11"/>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1" name="Google Shape;461;p11"/>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2" name="Google Shape;462;p11"/>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p11"/>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4" name="Google Shape;464;p11"/>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5" name="Google Shape;465;p11"/>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p11"/>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p11"/>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8" name="Google Shape;468;p11"/>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9" name="Google Shape;469;p11"/>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0" name="Google Shape;470;p11"/>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1" name="Google Shape;471;p11"/>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2" name="Google Shape;472;p11"/>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3" name="Google Shape;473;p11"/>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74" name="Google Shape;474;p11"/>
          <p:cNvSpPr/>
          <p:nvPr/>
        </p:nvSpPr>
        <p:spPr>
          <a:xfrm>
            <a:off x="-2" y="2"/>
            <a:ext cx="9756000" cy="47158"/>
          </a:xfrm>
          <a:prstGeom prst="rect">
            <a:avLst/>
          </a:prstGeom>
          <a:solidFill>
            <a:srgbClr val="EB6E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79"/>
        <p:cNvGrpSpPr/>
        <p:nvPr/>
      </p:nvGrpSpPr>
      <p:grpSpPr>
        <a:xfrm>
          <a:off x="0" y="0"/>
          <a:ext cx="0" cy="0"/>
          <a:chOff x="0" y="0"/>
          <a:chExt cx="0" cy="0"/>
        </a:xfrm>
      </p:grpSpPr>
      <p:pic>
        <p:nvPicPr>
          <p:cNvPr id="480" name="Google Shape;480;p12"/>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81" name="Google Shape;481;p1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82" name="Google Shape;482;p1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83" name="Google Shape;483;p1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grpSp>
        <p:nvGrpSpPr>
          <p:cNvPr id="484" name="Google Shape;484;p12"/>
          <p:cNvGrpSpPr/>
          <p:nvPr/>
        </p:nvGrpSpPr>
        <p:grpSpPr>
          <a:xfrm>
            <a:off x="477243" y="5537414"/>
            <a:ext cx="9021958" cy="1017334"/>
            <a:chOff x="477243" y="5537414"/>
            <a:chExt cx="9021958" cy="1017334"/>
          </a:xfrm>
        </p:grpSpPr>
        <p:grpSp>
          <p:nvGrpSpPr>
            <p:cNvPr id="485" name="Google Shape;485;p12"/>
            <p:cNvGrpSpPr/>
            <p:nvPr/>
          </p:nvGrpSpPr>
          <p:grpSpPr>
            <a:xfrm>
              <a:off x="477243" y="5608731"/>
              <a:ext cx="548404" cy="874698"/>
              <a:chOff x="5444836" y="2387311"/>
              <a:chExt cx="1298863" cy="2071670"/>
            </a:xfrm>
          </p:grpSpPr>
          <p:sp>
            <p:nvSpPr>
              <p:cNvPr id="486" name="Google Shape;486;p12"/>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7" name="Google Shape;487;p12"/>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8" name="Google Shape;488;p12"/>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9" name="Google Shape;489;p12"/>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0" name="Google Shape;490;p12"/>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1" name="Google Shape;491;p12"/>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2" name="Google Shape;492;p12"/>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3" name="Google Shape;493;p12"/>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494" name="Google Shape;494;p12"/>
            <p:cNvGrpSpPr/>
            <p:nvPr/>
          </p:nvGrpSpPr>
          <p:grpSpPr>
            <a:xfrm>
              <a:off x="1659937" y="5622079"/>
              <a:ext cx="848416" cy="848005"/>
              <a:chOff x="5445957" y="2686915"/>
              <a:chExt cx="1386419" cy="1385746"/>
            </a:xfrm>
          </p:grpSpPr>
          <p:sp>
            <p:nvSpPr>
              <p:cNvPr id="495" name="Google Shape;495;p12"/>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6" name="Google Shape;496;p12"/>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7" name="Google Shape;497;p12"/>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8" name="Google Shape;498;p12"/>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9" name="Google Shape;499;p12"/>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0" name="Google Shape;500;p12"/>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1" name="Google Shape;501;p12"/>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02" name="Google Shape;502;p12"/>
            <p:cNvGrpSpPr/>
            <p:nvPr/>
          </p:nvGrpSpPr>
          <p:grpSpPr>
            <a:xfrm>
              <a:off x="4428805" y="5580836"/>
              <a:ext cx="713233" cy="930488"/>
              <a:chOff x="5511511" y="2665268"/>
              <a:chExt cx="1165513" cy="1520535"/>
            </a:xfrm>
          </p:grpSpPr>
          <p:sp>
            <p:nvSpPr>
              <p:cNvPr id="503" name="Google Shape;503;p12"/>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4" name="Google Shape;504;p12"/>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5" name="Google Shape;505;p12"/>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6" name="Google Shape;506;p12"/>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7" name="Google Shape;507;p12"/>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24705"/>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8" name="Google Shape;508;p12"/>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9" name="Google Shape;509;p12"/>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0" name="Google Shape;510;p12"/>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1" name="Google Shape;511;p12"/>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2" name="Google Shape;512;p12"/>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3" name="Google Shape;513;p12"/>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4" name="Google Shape;514;p12"/>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5" name="Google Shape;515;p12"/>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6" name="Google Shape;516;p12"/>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17" name="Google Shape;517;p12" descr="Tic Tac Toe outline"/>
            <p:cNvGrpSpPr/>
            <p:nvPr/>
          </p:nvGrpSpPr>
          <p:grpSpPr>
            <a:xfrm>
              <a:off x="3055032" y="5660634"/>
              <a:ext cx="812562" cy="770892"/>
              <a:chOff x="4798996" y="910783"/>
              <a:chExt cx="1485891" cy="1409691"/>
            </a:xfrm>
          </p:grpSpPr>
          <p:sp>
            <p:nvSpPr>
              <p:cNvPr id="518" name="Google Shape;518;p12"/>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9" name="Google Shape;519;p12"/>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0" name="Google Shape;520;p12"/>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1" name="Google Shape;521;p12"/>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2" name="Google Shape;522;p12"/>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23" name="Google Shape;523;p12"/>
            <p:cNvGrpSpPr/>
            <p:nvPr/>
          </p:nvGrpSpPr>
          <p:grpSpPr>
            <a:xfrm>
              <a:off x="5806770" y="5618950"/>
              <a:ext cx="917126" cy="854262"/>
              <a:chOff x="4030972" y="4315010"/>
              <a:chExt cx="1662450" cy="1662450"/>
            </a:xfrm>
          </p:grpSpPr>
          <p:sp>
            <p:nvSpPr>
              <p:cNvPr id="524" name="Google Shape;524;p12"/>
              <p:cNvSpPr/>
              <p:nvPr/>
            </p:nvSpPr>
            <p:spPr>
              <a:xfrm>
                <a:off x="4258899" y="5020365"/>
                <a:ext cx="1238940" cy="247483"/>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25" name="Google Shape;525;p12"/>
              <p:cNvGrpSpPr/>
              <p:nvPr/>
            </p:nvGrpSpPr>
            <p:grpSpPr>
              <a:xfrm>
                <a:off x="4030972" y="4315010"/>
                <a:ext cx="1662450" cy="1662450"/>
                <a:chOff x="6141466" y="3474466"/>
                <a:chExt cx="2441524" cy="2441524"/>
              </a:xfrm>
            </p:grpSpPr>
            <p:grpSp>
              <p:nvGrpSpPr>
                <p:cNvPr id="526" name="Google Shape;526;p12" descr="Monthly calendar outline"/>
                <p:cNvGrpSpPr/>
                <p:nvPr/>
              </p:nvGrpSpPr>
              <p:grpSpPr>
                <a:xfrm>
                  <a:off x="6141466" y="3474466"/>
                  <a:ext cx="2441524" cy="2441524"/>
                  <a:chOff x="6141466" y="3474466"/>
                  <a:chExt cx="2441524" cy="2441524"/>
                </a:xfrm>
              </p:grpSpPr>
              <p:sp>
                <p:nvSpPr>
                  <p:cNvPr id="527" name="Google Shape;527;p12"/>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8" name="Google Shape;528;p12"/>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29" name="Google Shape;529;p12"/>
                <p:cNvSpPr/>
                <p:nvPr/>
              </p:nvSpPr>
              <p:spPr>
                <a:xfrm>
                  <a:off x="6203106" y="3483356"/>
                  <a:ext cx="2379884" cy="364309"/>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0" name="Google Shape;530;p12"/>
                <p:cNvSpPr/>
                <p:nvPr/>
              </p:nvSpPr>
              <p:spPr>
                <a:xfrm>
                  <a:off x="6476206" y="4873832"/>
                  <a:ext cx="693077" cy="364309"/>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grpSp>
          <p:nvGrpSpPr>
            <p:cNvPr id="531" name="Google Shape;531;p12"/>
            <p:cNvGrpSpPr/>
            <p:nvPr/>
          </p:nvGrpSpPr>
          <p:grpSpPr>
            <a:xfrm>
              <a:off x="7270575" y="5646820"/>
              <a:ext cx="798521" cy="798521"/>
              <a:chOff x="7272253" y="918028"/>
              <a:chExt cx="1437477" cy="1437477"/>
            </a:xfrm>
          </p:grpSpPr>
          <p:grpSp>
            <p:nvGrpSpPr>
              <p:cNvPr id="532" name="Google Shape;532;p12" descr="Bar graph with upward trend outline"/>
              <p:cNvGrpSpPr/>
              <p:nvPr/>
            </p:nvGrpSpPr>
            <p:grpSpPr>
              <a:xfrm>
                <a:off x="7272253" y="918028"/>
                <a:ext cx="1437477" cy="1437477"/>
                <a:chOff x="7272253" y="918028"/>
                <a:chExt cx="1437477" cy="1437477"/>
              </a:xfrm>
            </p:grpSpPr>
            <p:sp>
              <p:nvSpPr>
                <p:cNvPr id="533" name="Google Shape;533;p12"/>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4" name="Google Shape;534;p12"/>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5" name="Google Shape;535;p12"/>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6" name="Google Shape;536;p12"/>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7" name="Google Shape;537;p12"/>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38" name="Google Shape;538;p12"/>
              <p:cNvSpPr/>
              <p:nvPr/>
            </p:nvSpPr>
            <p:spPr>
              <a:xfrm>
                <a:off x="7463118" y="1791820"/>
                <a:ext cx="292473" cy="375307"/>
              </a:xfrm>
              <a:prstGeom prst="rect">
                <a:avLst/>
              </a:prstGeom>
              <a:solidFill>
                <a:srgbClr val="595959">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9" name="Google Shape;539;p12"/>
              <p:cNvSpPr/>
              <p:nvPr/>
            </p:nvSpPr>
            <p:spPr>
              <a:xfrm>
                <a:off x="7918357" y="1413027"/>
                <a:ext cx="292473" cy="771254"/>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0" name="Google Shape;540;p12"/>
              <p:cNvSpPr/>
              <p:nvPr/>
            </p:nvSpPr>
            <p:spPr>
              <a:xfrm>
                <a:off x="8396710" y="941294"/>
                <a:ext cx="292473" cy="1223637"/>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541" name="Google Shape;541;p12" descr="Workflow outline"/>
            <p:cNvPicPr preferRelativeResize="0"/>
            <p:nvPr/>
          </p:nvPicPr>
          <p:blipFill rotWithShape="1">
            <a:blip r:embed="rId4">
              <a:alphaModFix/>
            </a:blip>
            <a:srcRect/>
            <a:stretch/>
          </p:blipFill>
          <p:spPr>
            <a:xfrm>
              <a:off x="8481868" y="5537414"/>
              <a:ext cx="1017333" cy="1017334"/>
            </a:xfrm>
            <a:prstGeom prst="rect">
              <a:avLst/>
            </a:prstGeom>
            <a:noFill/>
            <a:ln>
              <a:noFill/>
            </a:ln>
          </p:spPr>
        </p:pic>
      </p:grpSp>
      <p:sp>
        <p:nvSpPr>
          <p:cNvPr id="542" name="Google Shape;542;p12"/>
          <p:cNvSpPr/>
          <p:nvPr/>
        </p:nvSpPr>
        <p:spPr>
          <a:xfrm>
            <a:off x="-1" y="1"/>
            <a:ext cx="4140000"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2" name="Google Shape;562;p12"/>
          <p:cNvSpPr txBox="1"/>
          <p:nvPr/>
        </p:nvSpPr>
        <p:spPr>
          <a:xfrm>
            <a:off x="190718" y="7804"/>
            <a:ext cx="3582138"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i="0" u="none" strike="noStrike" dirty="0">
                <a:solidFill>
                  <a:schemeClr val="lt1"/>
                </a:solidFill>
                <a:latin typeface="Century Gothic"/>
                <a:ea typeface="Century Gothic"/>
                <a:cs typeface="Century Gothic"/>
                <a:sym typeface="Century Gothic"/>
              </a:rPr>
              <a:t>Remarques</a:t>
            </a:r>
          </a:p>
        </p:txBody>
      </p:sp>
      <p:sp>
        <p:nvSpPr>
          <p:cNvPr id="563" name="Google Shape;563;p12"/>
          <p:cNvSpPr/>
          <p:nvPr/>
        </p:nvSpPr>
        <p:spPr>
          <a:xfrm>
            <a:off x="-1" y="2"/>
            <a:ext cx="4140000"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4" name="Google Shape;564;p12"/>
          <p:cNvSpPr txBox="1"/>
          <p:nvPr/>
        </p:nvSpPr>
        <p:spPr>
          <a:xfrm>
            <a:off x="334197" y="1088575"/>
            <a:ext cx="5931136" cy="4551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a:solidFill>
                  <a:schemeClr val="dk1"/>
                </a:solidFill>
                <a:latin typeface="Century Gothic"/>
                <a:ea typeface="Century Gothic"/>
                <a:cs typeface="Century Gothic"/>
                <a:sym typeface="Century Gothic"/>
              </a:rPr>
              <a:t>Commentaires supplémentaires.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9"/>
        <p:cNvGrpSpPr/>
        <p:nvPr/>
      </p:nvGrpSpPr>
      <p:grpSpPr>
        <a:xfrm>
          <a:off x="0" y="0"/>
          <a:ext cx="0" cy="0"/>
          <a:chOff x="0" y="0"/>
          <a:chExt cx="0" cy="0"/>
        </a:xfrm>
      </p:grpSpPr>
      <p:graphicFrame>
        <p:nvGraphicFramePr>
          <p:cNvPr id="570" name="Google Shape;570;p13"/>
          <p:cNvGraphicFramePr/>
          <p:nvPr/>
        </p:nvGraphicFramePr>
        <p:xfrm>
          <a:off x="787790" y="1050352"/>
          <a:ext cx="10227225" cy="2468350"/>
        </p:xfrm>
        <a:graphic>
          <a:graphicData uri="http://schemas.openxmlformats.org/drawingml/2006/table">
            <a:tbl>
              <a:tblPr firstRow="1" firstCol="1" bandRow="1">
                <a:noFill/>
                <a:tableStyleId>{58AFA38E-0B6D-4897-B49B-B09D38636E5F}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fr-FR" sz="1600" b="1" u="none" strike="noStrike" cap="none">
                          <a:solidFill>
                            <a:schemeClr val="dk1"/>
                          </a:solidFill>
                          <a:latin typeface="Century Gothic"/>
                          <a:ea typeface="Century Gothic"/>
                          <a:cs typeface="Century Gothic"/>
                          <a:sym typeface="Century Gothic"/>
                        </a:rPr>
                        <a:t>EXCLUSION DE RESPONSABILITÉ</a:t>
                      </a:r>
                    </a:p>
                    <a:p>
                      <a:pPr marL="0" marR="0" lvl="0" indent="0" algn="l" rtl="0">
                        <a:spcBef>
                          <a:spcPts val="0"/>
                        </a:spcBef>
                        <a:spcAft>
                          <a:spcPts val="0"/>
                        </a:spcAft>
                        <a:buNone/>
                      </a:pPr>
                      <a:r>
                        <a:rPr lang="fr-FR" sz="1200" b="0" u="none" strike="noStrike" cap="none">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fr-FR" sz="1400" b="0" u="none" strike="noStrike" cap="none">
                          <a:solidFill>
                            <a:schemeClr val="dk1"/>
                          </a:solidFill>
                          <a:latin typeface="Century Gothic"/>
                          <a:ea typeface="Century Gothic"/>
                          <a:cs typeface="Century Gothic"/>
                          <a:sym typeface="Century Gothic"/>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18"/>
        <p:cNvGrpSpPr/>
        <p:nvPr/>
      </p:nvGrpSpPr>
      <p:grpSpPr>
        <a:xfrm>
          <a:off x="0" y="0"/>
          <a:ext cx="0" cy="0"/>
          <a:chOff x="0" y="0"/>
          <a:chExt cx="0" cy="0"/>
        </a:xfrm>
      </p:grpSpPr>
      <p:pic>
        <p:nvPicPr>
          <p:cNvPr id="119" name="Google Shape;119;p2"/>
          <p:cNvPicPr preferRelativeResize="0"/>
          <p:nvPr/>
        </p:nvPicPr>
        <p:blipFill rotWithShape="1">
          <a:blip r:embed="rId3">
            <a:alphaModFix/>
          </a:blip>
          <a:srcRect/>
          <a:stretch/>
        </p:blipFill>
        <p:spPr>
          <a:xfrm>
            <a:off x="0" y="1"/>
            <a:ext cx="12192000" cy="6858000"/>
          </a:xfrm>
          <a:prstGeom prst="rect">
            <a:avLst/>
          </a:prstGeom>
          <a:noFill/>
          <a:ln>
            <a:noFill/>
          </a:ln>
        </p:spPr>
      </p:pic>
      <p:sp>
        <p:nvSpPr>
          <p:cNvPr id="120" name="Google Shape;120;p2"/>
          <p:cNvSpPr txBox="1"/>
          <p:nvPr/>
        </p:nvSpPr>
        <p:spPr>
          <a:xfrm>
            <a:off x="434386" y="544850"/>
            <a:ext cx="5529808" cy="549377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Élaborez une présentation de démonstration de faisabilité. Utilisez la présentation dans le cadre d’une proposition de démonstration de faisabilité ou pour présenter les résultats aux parties prenantes. Ajoutez vos données aux diapositives, y compris des graphiques ou d'autres illustrations visuelles. Ajoutez des éléments qui aident à démontrer le besoin du produit, la viabilité de votre idée et la façon dont elle répond aux exigences des clients et de l'entreprise. Adaptez les en-têtes et ajoutez ou supprimez des diapositives afin de créer une présentation claire et attrayante.</a:t>
            </a:r>
          </a:p>
        </p:txBody>
      </p:sp>
      <p:cxnSp>
        <p:nvCxnSpPr>
          <p:cNvPr id="121" name="Google Shape;121;p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22" name="Google Shape;122;p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23" name="Google Shape;123;p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17808" y="0"/>
            <a:ext cx="12209807" cy="6895099"/>
          </a:xfrm>
          <a:prstGeom prst="rect">
            <a:avLst/>
          </a:prstGeom>
          <a:noFill/>
          <a:ln>
            <a:noFill/>
          </a:ln>
        </p:spPr>
      </p:pic>
      <p:sp>
        <p:nvSpPr>
          <p:cNvPr id="130" name="Google Shape;130;p3"/>
          <p:cNvSpPr txBox="1"/>
          <p:nvPr/>
        </p:nvSpPr>
        <p:spPr>
          <a:xfrm>
            <a:off x="610256" y="1274651"/>
            <a:ext cx="4497203"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b="1" i="0" u="none" strike="noStrike" dirty="0">
                <a:solidFill>
                  <a:schemeClr val="lt1"/>
                </a:solidFill>
                <a:latin typeface="Century Gothic"/>
                <a:ea typeface="Century Gothic"/>
                <a:cs typeface="Century Gothic"/>
                <a:sym typeface="Century Gothic"/>
              </a:rPr>
              <a:t>Nom du projet, du produit, de la</a:t>
            </a:r>
          </a:p>
          <a:p>
            <a:pPr marL="0" marR="0" lvl="0" indent="0" algn="l" rtl="0">
              <a:spcBef>
                <a:spcPts val="0"/>
              </a:spcBef>
              <a:spcAft>
                <a:spcPts val="0"/>
              </a:spcAft>
              <a:buNone/>
            </a:pPr>
            <a:r>
              <a:rPr lang="fr-FR" sz="4800" b="1" i="0" u="none" strike="noStrike" dirty="0">
                <a:solidFill>
                  <a:schemeClr val="lt1"/>
                </a:solidFill>
                <a:latin typeface="Century Gothic"/>
                <a:ea typeface="Century Gothic"/>
                <a:cs typeface="Century Gothic"/>
                <a:sym typeface="Century Gothic"/>
              </a:rPr>
              <a:t>fonctionnalité ou du service</a:t>
            </a:r>
            <a:r>
              <a:rPr lang="fr-FR" sz="4800" b="1" dirty="0">
                <a:solidFill>
                  <a:schemeClr val="lt1"/>
                </a:solidFill>
                <a:latin typeface="Century Gothic"/>
                <a:ea typeface="Century Gothic"/>
                <a:cs typeface="Century Gothic"/>
                <a:sym typeface="Century Gothic"/>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1"/>
            <a:ext cx="12192000" cy="6858000"/>
          </a:xfrm>
          <a:prstGeom prst="rect">
            <a:avLst/>
          </a:prstGeom>
          <a:noFill/>
          <a:ln>
            <a:noFill/>
          </a:ln>
        </p:spPr>
      </p:pic>
      <p:cxnSp>
        <p:nvCxnSpPr>
          <p:cNvPr id="155" name="Google Shape;155;p4"/>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56" name="Google Shape;156;p4"/>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57" name="Google Shape;157;p4"/>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77" name="Google Shape;177;p4"/>
          <p:cNvSpPr txBox="1"/>
          <p:nvPr/>
        </p:nvSpPr>
        <p:spPr>
          <a:xfrm>
            <a:off x="643284" y="505143"/>
            <a:ext cx="5452716" cy="584771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Analyse de rentabilité</a:t>
            </a:r>
          </a:p>
          <a:p>
            <a:pPr marL="800100" marR="0" lvl="1" indent="-342900" algn="l" rtl="0">
              <a:spcBef>
                <a:spcPts val="600"/>
              </a:spcBef>
              <a:spcAft>
                <a:spcPts val="0"/>
              </a:spcAft>
              <a:buClr>
                <a:schemeClr val="lt1"/>
              </a:buClr>
              <a:buSzPts val="2400"/>
              <a:buFont typeface="Arial"/>
              <a:buChar char="•"/>
            </a:pPr>
            <a:r>
              <a:rPr lang="fr-FR" sz="2000" b="0" i="0" u="none" strike="noStrike" cap="none" dirty="0">
                <a:solidFill>
                  <a:srgbClr val="595959"/>
                </a:solidFill>
                <a:latin typeface="Century Gothic"/>
                <a:ea typeface="Century Gothic"/>
                <a:cs typeface="Century Gothic"/>
                <a:sym typeface="Century Gothic"/>
              </a:rPr>
              <a:t>Énoncé du problème</a:t>
            </a:r>
          </a:p>
          <a:p>
            <a:pPr marL="800100" marR="0" lvl="1" indent="-342900" algn="l" rtl="0">
              <a:spcBef>
                <a:spcPts val="600"/>
              </a:spcBef>
              <a:spcAft>
                <a:spcPts val="0"/>
              </a:spcAft>
              <a:buClr>
                <a:schemeClr val="lt1"/>
              </a:buClr>
              <a:buSzPts val="2400"/>
              <a:buFont typeface="Arial"/>
              <a:buChar char="•"/>
            </a:pPr>
            <a:r>
              <a:rPr lang="fr-FR" sz="2000" b="0" i="0" u="none" strike="noStrike" cap="none" dirty="0">
                <a:solidFill>
                  <a:srgbClr val="595959"/>
                </a:solidFill>
                <a:latin typeface="Century Gothic"/>
                <a:ea typeface="Century Gothic"/>
                <a:cs typeface="Century Gothic"/>
                <a:sym typeface="Century Gothic"/>
              </a:rPr>
              <a:t>Opportunité commerciale</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Buts de la démonstration de faisabilité</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Approche de la démonstration de faisabilité</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Ressources requises</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Critères de réussite</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Échéancier</a:t>
            </a:r>
          </a:p>
          <a:p>
            <a:pPr marL="342900" marR="0" lvl="0" indent="-342900" algn="l" rtl="0">
              <a:spcBef>
                <a:spcPts val="1200"/>
              </a:spcBef>
              <a:spcAft>
                <a:spcPts val="0"/>
              </a:spcAft>
              <a:buClr>
                <a:schemeClr val="lt1"/>
              </a:buClr>
              <a:buSzPts val="2800"/>
              <a:buFont typeface="Arial"/>
              <a:buChar char="•"/>
            </a:pPr>
            <a:r>
              <a:rPr lang="fr-FR" sz="2400" dirty="0">
                <a:solidFill>
                  <a:srgbClr val="595959"/>
                </a:solidFill>
                <a:latin typeface="Century Gothic"/>
                <a:ea typeface="Century Gothic"/>
                <a:cs typeface="Century Gothic"/>
                <a:sym typeface="Century Gothic"/>
              </a:rPr>
              <a:t>Prochaines étapes si la démonstration de faisabilité est réussie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81"/>
        <p:cNvGrpSpPr/>
        <p:nvPr/>
      </p:nvGrpSpPr>
      <p:grpSpPr>
        <a:xfrm>
          <a:off x="0" y="0"/>
          <a:ext cx="0" cy="0"/>
          <a:chOff x="0" y="0"/>
          <a:chExt cx="0" cy="0"/>
        </a:xfrm>
      </p:grpSpPr>
      <p:pic>
        <p:nvPicPr>
          <p:cNvPr id="182" name="Google Shape;182;p5"/>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183" name="Google Shape;183;p5"/>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84" name="Google Shape;184;p5"/>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85" name="Google Shape;185;p5"/>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86" name="Google Shape;186;p5"/>
          <p:cNvSpPr/>
          <p:nvPr/>
        </p:nvSpPr>
        <p:spPr>
          <a:xfrm>
            <a:off x="0" y="1"/>
            <a:ext cx="7056000" cy="843970"/>
          </a:xfrm>
          <a:prstGeom prst="rect">
            <a:avLst/>
          </a:prstGeom>
          <a:solidFill>
            <a:srgbClr val="CE8A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5"/>
          <p:cNvSpPr txBox="1"/>
          <p:nvPr/>
        </p:nvSpPr>
        <p:spPr>
          <a:xfrm>
            <a:off x="1130064" y="1923570"/>
            <a:ext cx="8075105" cy="128612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Décrivez le problème que vous souhaitez résoudre ou la raison d’être de votre produit. Identifiez les difficultés des clients en interrogeant un échantillon issu de votre marché cible.</a:t>
            </a:r>
          </a:p>
        </p:txBody>
      </p:sp>
      <p:sp>
        <p:nvSpPr>
          <p:cNvPr id="207" name="Google Shape;207;p5"/>
          <p:cNvSpPr txBox="1"/>
          <p:nvPr/>
        </p:nvSpPr>
        <p:spPr>
          <a:xfrm>
            <a:off x="122260" y="18890"/>
            <a:ext cx="7824625"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i="0" u="none" strike="noStrike" dirty="0">
                <a:solidFill>
                  <a:schemeClr val="lt1"/>
                </a:solidFill>
                <a:latin typeface="Century Gothic"/>
                <a:ea typeface="Century Gothic"/>
                <a:cs typeface="Century Gothic"/>
                <a:sym typeface="Century Gothic"/>
              </a:rPr>
              <a:t>Analyse de rentabilité</a:t>
            </a:r>
          </a:p>
        </p:txBody>
      </p:sp>
      <p:sp>
        <p:nvSpPr>
          <p:cNvPr id="208" name="Google Shape;208;p5"/>
          <p:cNvSpPr txBox="1"/>
          <p:nvPr/>
        </p:nvSpPr>
        <p:spPr>
          <a:xfrm>
            <a:off x="182552" y="1241937"/>
            <a:ext cx="5913448" cy="64353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000" i="0" u="none" strike="noStrike" dirty="0">
                <a:solidFill>
                  <a:schemeClr val="lt1"/>
                </a:solidFill>
                <a:latin typeface="Century Gothic"/>
                <a:ea typeface="Century Gothic"/>
                <a:cs typeface="Century Gothic"/>
                <a:sym typeface="Century Gothic"/>
              </a:rPr>
              <a:t>Énoncé du problème</a:t>
            </a:r>
          </a:p>
        </p:txBody>
      </p:sp>
      <p:sp>
        <p:nvSpPr>
          <p:cNvPr id="209" name="Google Shape;209;p5"/>
          <p:cNvSpPr txBox="1"/>
          <p:nvPr/>
        </p:nvSpPr>
        <p:spPr>
          <a:xfrm>
            <a:off x="1130064" y="4084123"/>
            <a:ext cx="7791514" cy="175428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Utilisez les commentaires des clients pour imaginer des solutions. Évaluez vos idées par rapport à des contraintes telles que le temps, le coût, les ressources ou les exigences technologiques afin d’identifier des solutions réalisables.</a:t>
            </a:r>
          </a:p>
        </p:txBody>
      </p:sp>
      <p:sp>
        <p:nvSpPr>
          <p:cNvPr id="210" name="Google Shape;210;p5"/>
          <p:cNvSpPr txBox="1"/>
          <p:nvPr/>
        </p:nvSpPr>
        <p:spPr>
          <a:xfrm>
            <a:off x="182551" y="3402490"/>
            <a:ext cx="8178851"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000" i="0" u="none" strike="noStrike" dirty="0">
                <a:solidFill>
                  <a:schemeClr val="lt1"/>
                </a:solidFill>
                <a:latin typeface="Century Gothic"/>
                <a:ea typeface="Century Gothic"/>
                <a:cs typeface="Century Gothic"/>
                <a:sym typeface="Century Gothic"/>
              </a:rPr>
              <a:t>Opportunité commerciale</a:t>
            </a:r>
          </a:p>
        </p:txBody>
      </p:sp>
      <p:grpSp>
        <p:nvGrpSpPr>
          <p:cNvPr id="211" name="Google Shape;211;p5"/>
          <p:cNvGrpSpPr/>
          <p:nvPr/>
        </p:nvGrpSpPr>
        <p:grpSpPr>
          <a:xfrm>
            <a:off x="10593502" y="196532"/>
            <a:ext cx="1106961" cy="1765589"/>
            <a:chOff x="5444836" y="2387311"/>
            <a:chExt cx="1298863" cy="2071670"/>
          </a:xfrm>
        </p:grpSpPr>
        <p:sp>
          <p:nvSpPr>
            <p:cNvPr id="212" name="Google Shape;212;p5"/>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5"/>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5"/>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5"/>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6" name="Google Shape;216;p5"/>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7" name="Google Shape;217;p5"/>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5"/>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9" name="Google Shape;219;p5"/>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0" name="Google Shape;220;p5"/>
          <p:cNvSpPr/>
          <p:nvPr/>
        </p:nvSpPr>
        <p:spPr>
          <a:xfrm>
            <a:off x="0" y="264"/>
            <a:ext cx="7056000" cy="47158"/>
          </a:xfrm>
          <a:prstGeom prst="rect">
            <a:avLst/>
          </a:prstGeom>
          <a:solidFill>
            <a:srgbClr val="F6A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24"/>
        <p:cNvGrpSpPr/>
        <p:nvPr/>
      </p:nvGrpSpPr>
      <p:grpSpPr>
        <a:xfrm>
          <a:off x="0" y="0"/>
          <a:ext cx="0" cy="0"/>
          <a:chOff x="0" y="0"/>
          <a:chExt cx="0" cy="0"/>
        </a:xfrm>
      </p:grpSpPr>
      <p:pic>
        <p:nvPicPr>
          <p:cNvPr id="225" name="Google Shape;225;p6"/>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226" name="Google Shape;226;p6"/>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27" name="Google Shape;227;p6"/>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28" name="Google Shape;228;p6"/>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29" name="Google Shape;229;p6"/>
          <p:cNvSpPr/>
          <p:nvPr/>
        </p:nvSpPr>
        <p:spPr>
          <a:xfrm>
            <a:off x="1" y="1"/>
            <a:ext cx="10044000" cy="84240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9" name="Google Shape;249;p6"/>
          <p:cNvSpPr txBox="1"/>
          <p:nvPr/>
        </p:nvSpPr>
        <p:spPr>
          <a:xfrm>
            <a:off x="334196" y="1040459"/>
            <a:ext cx="9271119"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Qu’essayez-vous d’accomplir avec votre projet de démonstration de faisabilité ? Communiquez avec les parties prenantes internes pour comprendre et coordonner buts et attentes.</a:t>
            </a:r>
          </a:p>
        </p:txBody>
      </p:sp>
      <p:sp>
        <p:nvSpPr>
          <p:cNvPr id="250" name="Google Shape;250;p6"/>
          <p:cNvSpPr txBox="1"/>
          <p:nvPr/>
        </p:nvSpPr>
        <p:spPr>
          <a:xfrm>
            <a:off x="182553" y="88789"/>
            <a:ext cx="10929228"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000" i="0" u="none" strike="noStrike" dirty="0">
                <a:solidFill>
                  <a:schemeClr val="lt1"/>
                </a:solidFill>
                <a:latin typeface="Century Gothic"/>
                <a:ea typeface="Century Gothic"/>
                <a:cs typeface="Century Gothic"/>
                <a:sym typeface="Century Gothic"/>
              </a:rPr>
              <a:t>Buts de la démonstration de faisabilité</a:t>
            </a:r>
          </a:p>
        </p:txBody>
      </p:sp>
      <p:grpSp>
        <p:nvGrpSpPr>
          <p:cNvPr id="251" name="Google Shape;251;p6"/>
          <p:cNvGrpSpPr/>
          <p:nvPr/>
        </p:nvGrpSpPr>
        <p:grpSpPr>
          <a:xfrm>
            <a:off x="10477440" y="279558"/>
            <a:ext cx="1386419" cy="1385746"/>
            <a:chOff x="5445957" y="2686915"/>
            <a:chExt cx="1386419" cy="1385746"/>
          </a:xfrm>
        </p:grpSpPr>
        <p:sp>
          <p:nvSpPr>
            <p:cNvPr id="252" name="Google Shape;252;p6"/>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3" name="Google Shape;253;p6"/>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4" name="Google Shape;254;p6"/>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6"/>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6"/>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p6"/>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6"/>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59" name="Google Shape;259;p6"/>
          <p:cNvSpPr txBox="1"/>
          <p:nvPr/>
        </p:nvSpPr>
        <p:spPr>
          <a:xfrm>
            <a:off x="643283" y="2698797"/>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But 1</a:t>
            </a:r>
          </a:p>
          <a:p>
            <a:pPr marL="342900" marR="0" lvl="0" indent="-342900" algn="l" rtl="0">
              <a:spcBef>
                <a:spcPts val="120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But 2</a:t>
            </a:r>
          </a:p>
          <a:p>
            <a:pPr marL="342900" marR="0" lvl="0" indent="-342900" algn="l" rtl="0">
              <a:spcBef>
                <a:spcPts val="120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But 3</a:t>
            </a:r>
          </a:p>
        </p:txBody>
      </p:sp>
      <p:sp>
        <p:nvSpPr>
          <p:cNvPr id="260" name="Google Shape;260;p6"/>
          <p:cNvSpPr/>
          <p:nvPr/>
        </p:nvSpPr>
        <p:spPr>
          <a:xfrm>
            <a:off x="0" y="2"/>
            <a:ext cx="1004400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64"/>
        <p:cNvGrpSpPr/>
        <p:nvPr/>
      </p:nvGrpSpPr>
      <p:grpSpPr>
        <a:xfrm>
          <a:off x="0" y="0"/>
          <a:ext cx="0" cy="0"/>
          <a:chOff x="0" y="0"/>
          <a:chExt cx="0" cy="0"/>
        </a:xfrm>
      </p:grpSpPr>
      <p:pic>
        <p:nvPicPr>
          <p:cNvPr id="265" name="Google Shape;265;p7"/>
          <p:cNvPicPr preferRelativeResize="0"/>
          <p:nvPr/>
        </p:nvPicPr>
        <p:blipFill rotWithShape="1">
          <a:blip r:embed="rId3">
            <a:alphaModFix/>
          </a:blip>
          <a:srcRect r="51434"/>
          <a:stretch/>
        </p:blipFill>
        <p:spPr>
          <a:xfrm>
            <a:off x="0" y="1"/>
            <a:ext cx="12192000" cy="6858000"/>
          </a:xfrm>
          <a:prstGeom prst="rect">
            <a:avLst/>
          </a:prstGeom>
          <a:noFill/>
          <a:ln>
            <a:noFill/>
          </a:ln>
        </p:spPr>
      </p:pic>
      <p:grpSp>
        <p:nvGrpSpPr>
          <p:cNvPr id="266" name="Google Shape;266;p7" descr="Tic Tac Toe outline"/>
          <p:cNvGrpSpPr/>
          <p:nvPr/>
        </p:nvGrpSpPr>
        <p:grpSpPr>
          <a:xfrm>
            <a:off x="10410543" y="279558"/>
            <a:ext cx="1485891" cy="1409691"/>
            <a:chOff x="4798996" y="910783"/>
            <a:chExt cx="1485891" cy="1409691"/>
          </a:xfrm>
        </p:grpSpPr>
        <p:sp>
          <p:nvSpPr>
            <p:cNvPr id="267" name="Google Shape;267;p7"/>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7"/>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9" name="Google Shape;269;p7"/>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0" name="Google Shape;270;p7"/>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1" name="Google Shape;271;p7"/>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272" name="Google Shape;272;p7"/>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73" name="Google Shape;273;p7"/>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74" name="Google Shape;274;p7"/>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75" name="Google Shape;275;p7"/>
          <p:cNvSpPr/>
          <p:nvPr/>
        </p:nvSpPr>
        <p:spPr>
          <a:xfrm>
            <a:off x="-1" y="1"/>
            <a:ext cx="10116000" cy="8424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5" name="Google Shape;295;p7"/>
          <p:cNvSpPr txBox="1"/>
          <p:nvPr/>
        </p:nvSpPr>
        <p:spPr>
          <a:xfrm>
            <a:off x="334197" y="1038810"/>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Détails de l’approche.</a:t>
            </a:r>
          </a:p>
        </p:txBody>
      </p:sp>
      <p:sp>
        <p:nvSpPr>
          <p:cNvPr id="296" name="Google Shape;296;p7"/>
          <p:cNvSpPr txBox="1"/>
          <p:nvPr/>
        </p:nvSpPr>
        <p:spPr>
          <a:xfrm>
            <a:off x="44339" y="113267"/>
            <a:ext cx="12191999"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600" i="0" u="none" strike="noStrike" dirty="0">
                <a:solidFill>
                  <a:schemeClr val="lt1"/>
                </a:solidFill>
                <a:latin typeface="Century Gothic"/>
                <a:ea typeface="Century Gothic"/>
                <a:cs typeface="Century Gothic"/>
                <a:sym typeface="Century Gothic"/>
              </a:rPr>
              <a:t>Approche de la démonstration de faisabilité</a:t>
            </a:r>
          </a:p>
        </p:txBody>
      </p:sp>
      <p:sp>
        <p:nvSpPr>
          <p:cNvPr id="297" name="Google Shape;297;p7"/>
          <p:cNvSpPr txBox="1"/>
          <p:nvPr/>
        </p:nvSpPr>
        <p:spPr>
          <a:xfrm>
            <a:off x="643283" y="1906031"/>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Étape 1</a:t>
            </a:r>
          </a:p>
          <a:p>
            <a:pPr marL="342900" marR="0" lvl="0" indent="-342900" algn="l" rtl="0">
              <a:spcBef>
                <a:spcPts val="120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Étape 2</a:t>
            </a:r>
          </a:p>
          <a:p>
            <a:pPr marL="342900" marR="0" lvl="0" indent="-342900" algn="l" rtl="0">
              <a:spcBef>
                <a:spcPts val="1200"/>
              </a:spcBef>
              <a:spcAft>
                <a:spcPts val="0"/>
              </a:spcAft>
              <a:buClr>
                <a:schemeClr val="lt1"/>
              </a:buClr>
              <a:buSzPts val="1800"/>
              <a:buFont typeface="Arial"/>
              <a:buChar char="•"/>
            </a:pPr>
            <a:r>
              <a:rPr lang="fr-FR" sz="1800" dirty="0">
                <a:solidFill>
                  <a:schemeClr val="dk1"/>
                </a:solidFill>
                <a:latin typeface="Century Gothic"/>
                <a:ea typeface="Century Gothic"/>
                <a:cs typeface="Century Gothic"/>
                <a:sym typeface="Century Gothic"/>
              </a:rPr>
              <a:t>Étape 3</a:t>
            </a:r>
          </a:p>
        </p:txBody>
      </p:sp>
      <p:sp>
        <p:nvSpPr>
          <p:cNvPr id="298" name="Google Shape;298;p7"/>
          <p:cNvSpPr/>
          <p:nvPr/>
        </p:nvSpPr>
        <p:spPr>
          <a:xfrm>
            <a:off x="0" y="2"/>
            <a:ext cx="10116000"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02"/>
        <p:cNvGrpSpPr/>
        <p:nvPr/>
      </p:nvGrpSpPr>
      <p:grpSpPr>
        <a:xfrm>
          <a:off x="0" y="0"/>
          <a:ext cx="0" cy="0"/>
          <a:chOff x="0" y="0"/>
          <a:chExt cx="0" cy="0"/>
        </a:xfrm>
      </p:grpSpPr>
      <p:pic>
        <p:nvPicPr>
          <p:cNvPr id="303" name="Google Shape;303;p8"/>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04" name="Google Shape;304;p8"/>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05" name="Google Shape;305;p8"/>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06" name="Google Shape;306;p8"/>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07" name="Google Shape;307;p8"/>
          <p:cNvSpPr/>
          <p:nvPr/>
        </p:nvSpPr>
        <p:spPr>
          <a:xfrm>
            <a:off x="0" y="1"/>
            <a:ext cx="6388100" cy="843970"/>
          </a:xfrm>
          <a:prstGeom prst="rect">
            <a:avLst/>
          </a:prstGeom>
          <a:solidFill>
            <a:srgbClr val="B57D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7" name="Google Shape;327;p8"/>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a:solidFill>
                  <a:schemeClr val="dk1"/>
                </a:solidFill>
                <a:latin typeface="Century Gothic"/>
                <a:ea typeface="Century Gothic"/>
                <a:cs typeface="Century Gothic"/>
                <a:sym typeface="Century Gothic"/>
              </a:rPr>
              <a:t>Détails des ressources.</a:t>
            </a:r>
          </a:p>
        </p:txBody>
      </p:sp>
      <p:sp>
        <p:nvSpPr>
          <p:cNvPr id="328" name="Google Shape;328;p8"/>
          <p:cNvSpPr txBox="1"/>
          <p:nvPr/>
        </p:nvSpPr>
        <p:spPr>
          <a:xfrm>
            <a:off x="182553" y="51074"/>
            <a:ext cx="6082779"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i="0" u="none" strike="noStrike">
                <a:solidFill>
                  <a:schemeClr val="lt1"/>
                </a:solidFill>
                <a:latin typeface="Century Gothic"/>
                <a:ea typeface="Century Gothic"/>
                <a:cs typeface="Century Gothic"/>
                <a:sym typeface="Century Gothic"/>
              </a:rPr>
              <a:t>Ressources requises</a:t>
            </a:r>
          </a:p>
        </p:txBody>
      </p:sp>
      <p:sp>
        <p:nvSpPr>
          <p:cNvPr id="329" name="Google Shape;329;p8"/>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Ressource 1</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Ressource 2</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Ressource 3</a:t>
            </a:r>
          </a:p>
        </p:txBody>
      </p:sp>
      <p:grpSp>
        <p:nvGrpSpPr>
          <p:cNvPr id="330" name="Google Shape;330;p8"/>
          <p:cNvGrpSpPr/>
          <p:nvPr/>
        </p:nvGrpSpPr>
        <p:grpSpPr>
          <a:xfrm>
            <a:off x="10394649" y="279558"/>
            <a:ext cx="1236187" cy="1612737"/>
            <a:chOff x="5511511" y="2665268"/>
            <a:chExt cx="1165513" cy="1520535"/>
          </a:xfrm>
        </p:grpSpPr>
        <p:sp>
          <p:nvSpPr>
            <p:cNvPr id="331" name="Google Shape;331;p8"/>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2" name="Google Shape;332;p8"/>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3" name="Google Shape;333;p8"/>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4" name="Google Shape;334;p8"/>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5" name="Google Shape;335;p8"/>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8"/>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7" name="Google Shape;337;p8"/>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8" name="Google Shape;338;p8"/>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9" name="Google Shape;339;p8"/>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0" name="Google Shape;340;p8"/>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1" name="Google Shape;341;p8"/>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2" name="Google Shape;342;p8"/>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3" name="Google Shape;343;p8"/>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4" name="Google Shape;344;p8"/>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45" name="Google Shape;345;p8"/>
          <p:cNvSpPr/>
          <p:nvPr/>
        </p:nvSpPr>
        <p:spPr>
          <a:xfrm>
            <a:off x="0" y="2"/>
            <a:ext cx="6388100" cy="47158"/>
          </a:xfrm>
          <a:prstGeom prst="rect">
            <a:avLst/>
          </a:prstGeom>
          <a:solidFill>
            <a:srgbClr val="DF9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49"/>
        <p:cNvGrpSpPr/>
        <p:nvPr/>
      </p:nvGrpSpPr>
      <p:grpSpPr>
        <a:xfrm>
          <a:off x="0" y="0"/>
          <a:ext cx="0" cy="0"/>
          <a:chOff x="0" y="0"/>
          <a:chExt cx="0" cy="0"/>
        </a:xfrm>
      </p:grpSpPr>
      <p:pic>
        <p:nvPicPr>
          <p:cNvPr id="350" name="Google Shape;350;p9"/>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51" name="Google Shape;351;p9"/>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52" name="Google Shape;352;p9"/>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53" name="Google Shape;353;p9"/>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54" name="Google Shape;354;p9"/>
          <p:cNvSpPr/>
          <p:nvPr/>
        </p:nvSpPr>
        <p:spPr>
          <a:xfrm>
            <a:off x="0" y="1"/>
            <a:ext cx="6264000"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4" name="Google Shape;374;p9"/>
          <p:cNvSpPr txBox="1"/>
          <p:nvPr/>
        </p:nvSpPr>
        <p:spPr>
          <a:xfrm>
            <a:off x="334196" y="1088575"/>
            <a:ext cx="7434085"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Comment comptez-vous vérifier que vos buts sont atteints ?</a:t>
            </a:r>
          </a:p>
          <a:p>
            <a:pPr marL="0" marR="0" lvl="0" indent="0" algn="l" rtl="0">
              <a:lnSpc>
                <a:spcPct val="150000"/>
              </a:lnSpc>
              <a:spcBef>
                <a:spcPts val="0"/>
              </a:spcBef>
              <a:spcAft>
                <a:spcPts val="0"/>
              </a:spcAft>
              <a:buNone/>
            </a:pPr>
            <a:r>
              <a:rPr lang="fr-FR" sz="1800" dirty="0">
                <a:solidFill>
                  <a:schemeClr val="dk1"/>
                </a:solidFill>
                <a:latin typeface="Century Gothic"/>
                <a:ea typeface="Century Gothic"/>
                <a:cs typeface="Century Gothic"/>
                <a:sym typeface="Century Gothic"/>
              </a:rPr>
              <a:t>Quelles métriques comptez-vous utiliser pour évaluer votre idée ?</a:t>
            </a:r>
          </a:p>
        </p:txBody>
      </p:sp>
      <p:sp>
        <p:nvSpPr>
          <p:cNvPr id="375" name="Google Shape;375;p9"/>
          <p:cNvSpPr txBox="1"/>
          <p:nvPr/>
        </p:nvSpPr>
        <p:spPr>
          <a:xfrm>
            <a:off x="182554" y="51074"/>
            <a:ext cx="581819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4800" i="0" u="none" strike="noStrike" dirty="0">
                <a:solidFill>
                  <a:schemeClr val="lt1"/>
                </a:solidFill>
                <a:latin typeface="Century Gothic"/>
                <a:ea typeface="Century Gothic"/>
                <a:cs typeface="Century Gothic"/>
                <a:sym typeface="Century Gothic"/>
              </a:rPr>
              <a:t>Critères de réussite</a:t>
            </a:r>
          </a:p>
        </p:txBody>
      </p:sp>
      <p:sp>
        <p:nvSpPr>
          <p:cNvPr id="376" name="Google Shape;376;p9"/>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Critère 1</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Critère 2</a:t>
            </a:r>
          </a:p>
          <a:p>
            <a:pPr marL="342900" marR="0" lvl="0" indent="-342900" algn="l" rtl="0">
              <a:spcBef>
                <a:spcPts val="1200"/>
              </a:spcBef>
              <a:spcAft>
                <a:spcPts val="0"/>
              </a:spcAft>
              <a:buClr>
                <a:schemeClr val="lt1"/>
              </a:buClr>
              <a:buSzPts val="1800"/>
              <a:buFont typeface="Arial"/>
              <a:buChar char="•"/>
            </a:pPr>
            <a:r>
              <a:rPr lang="fr-FR" sz="1800">
                <a:solidFill>
                  <a:schemeClr val="dk1"/>
                </a:solidFill>
                <a:latin typeface="Century Gothic"/>
                <a:ea typeface="Century Gothic"/>
                <a:cs typeface="Century Gothic"/>
                <a:sym typeface="Century Gothic"/>
              </a:rPr>
              <a:t>Critère 3</a:t>
            </a:r>
          </a:p>
        </p:txBody>
      </p:sp>
      <p:sp>
        <p:nvSpPr>
          <p:cNvPr id="377" name="Google Shape;377;p9"/>
          <p:cNvSpPr/>
          <p:nvPr/>
        </p:nvSpPr>
        <p:spPr>
          <a:xfrm>
            <a:off x="0" y="2"/>
            <a:ext cx="626400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78" name="Google Shape;378;p9"/>
          <p:cNvGrpSpPr/>
          <p:nvPr/>
        </p:nvGrpSpPr>
        <p:grpSpPr>
          <a:xfrm>
            <a:off x="9937656" y="467412"/>
            <a:ext cx="1704335" cy="1704335"/>
            <a:chOff x="7272253" y="918028"/>
            <a:chExt cx="1437477" cy="1437477"/>
          </a:xfrm>
        </p:grpSpPr>
        <p:grpSp>
          <p:nvGrpSpPr>
            <p:cNvPr id="379" name="Google Shape;379;p9" descr="Bar graph with upward trend outline"/>
            <p:cNvGrpSpPr/>
            <p:nvPr/>
          </p:nvGrpSpPr>
          <p:grpSpPr>
            <a:xfrm>
              <a:off x="7272253" y="918028"/>
              <a:ext cx="1437477" cy="1437477"/>
              <a:chOff x="7272253" y="918028"/>
              <a:chExt cx="1437477" cy="1437477"/>
            </a:xfrm>
          </p:grpSpPr>
          <p:sp>
            <p:nvSpPr>
              <p:cNvPr id="380" name="Google Shape;380;p9"/>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1" name="Google Shape;381;p9"/>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2" name="Google Shape;382;p9"/>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3" name="Google Shape;383;p9"/>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4" name="Google Shape;384;p9"/>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85" name="Google Shape;385;p9"/>
            <p:cNvSpPr/>
            <p:nvPr/>
          </p:nvSpPr>
          <p:spPr>
            <a:xfrm>
              <a:off x="7463118" y="1791820"/>
              <a:ext cx="292473" cy="375307"/>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6" name="Google Shape;386;p9"/>
            <p:cNvSpPr/>
            <p:nvPr/>
          </p:nvSpPr>
          <p:spPr>
            <a:xfrm>
              <a:off x="7918357" y="1413027"/>
              <a:ext cx="292473" cy="771254"/>
            </a:xfrm>
            <a:prstGeom prst="rect">
              <a:avLst/>
            </a:prstGeom>
            <a:solidFill>
              <a:schemeClr val="lt1">
                <a:alpha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7" name="Google Shape;387;p9"/>
            <p:cNvSpPr/>
            <p:nvPr/>
          </p:nvSpPr>
          <p:spPr>
            <a:xfrm>
              <a:off x="8396710" y="941294"/>
              <a:ext cx="292473" cy="1223637"/>
            </a:xfrm>
            <a:prstGeom prst="rect">
              <a:avLst/>
            </a:pr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558</Words>
  <Application>Microsoft Office PowerPoint</Application>
  <PresentationFormat>Widescreen</PresentationFormat>
  <Paragraphs>59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Calibri</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Alisa lin</cp:lastModifiedBy>
  <cp:revision>6</cp:revision>
  <dcterms:created xsi:type="dcterms:W3CDTF">2021-07-07T23:54:57Z</dcterms:created>
  <dcterms:modified xsi:type="dcterms:W3CDTF">2024-05-29T03:28:46Z</dcterms:modified>
</cp:coreProperties>
</file>