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4" r:id="rId3"/>
    <p:sldId id="353" r:id="rId4"/>
    <p:sldId id="355"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3A"/>
    <a:srgbClr val="EBD9B6"/>
    <a:srgbClr val="DCF8EB"/>
    <a:srgbClr val="CBD6B5"/>
    <a:srgbClr val="9CA58C"/>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93" autoAdjust="0"/>
    <p:restoredTop sz="86447"/>
  </p:normalViewPr>
  <p:slideViewPr>
    <p:cSldViewPr snapToGrid="0" snapToObjects="1">
      <p:cViewPr varScale="1">
        <p:scale>
          <a:sx n="108" d="100"/>
          <a:sy n="108" d="100"/>
        </p:scale>
        <p:origin x="582" y="102"/>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CF376AE-79A0-4AD5-B9AB-7777AA58ABF2}"/>
    <pc:docChg chg="modSld">
      <pc:chgData name="Bess Dunlevy" userId="dd4b9a8537dbe9d0" providerId="LiveId" clId="{ECF376AE-79A0-4AD5-B9AB-7777AA58ABF2}" dt="2024-05-11T21:58:53.326" v="2" actId="1076"/>
      <pc:docMkLst>
        <pc:docMk/>
      </pc:docMkLst>
      <pc:sldChg chg="modSp mod">
        <pc:chgData name="Bess Dunlevy" userId="dd4b9a8537dbe9d0" providerId="LiveId" clId="{ECF376AE-79A0-4AD5-B9AB-7777AA58ABF2}" dt="2024-05-11T21:58:53.326" v="2" actId="1076"/>
        <pc:sldMkLst>
          <pc:docMk/>
          <pc:sldMk cId="1508588292" sldId="342"/>
        </pc:sldMkLst>
        <pc:picChg chg="mod">
          <ac:chgData name="Bess Dunlevy" userId="dd4b9a8537dbe9d0" providerId="LiveId" clId="{ECF376AE-79A0-4AD5-B9AB-7777AA58ABF2}" dt="2024-05-11T21:58:53.326" v="2" actId="1076"/>
          <ac:picMkLst>
            <pc:docMk/>
            <pc:sldMk cId="1508588292" sldId="342"/>
            <ac:picMk id="4" creationId="{4AEB8225-3AA8-AF48-AD51-3F5F53316D6B}"/>
          </ac:picMkLst>
        </pc:picChg>
      </pc:sldChg>
    </pc:docChg>
  </pc:docChgLst>
  <pc:docChgLst>
    <pc:chgData name="Bess Dunlevy" userId="dd4b9a8537dbe9d0" providerId="LiveId" clId="{83AAC2F8-3389-4D0E-9575-9D71DC7A03F0}"/>
    <pc:docChg chg="modSld">
      <pc:chgData name="Bess Dunlevy" userId="dd4b9a8537dbe9d0" providerId="LiveId" clId="{83AAC2F8-3389-4D0E-9575-9D71DC7A03F0}" dt="2024-05-28T22:23:38.203" v="10" actId="20577"/>
      <pc:docMkLst>
        <pc:docMk/>
      </pc:docMkLst>
      <pc:sldChg chg="modSp mod">
        <pc:chgData name="Bess Dunlevy" userId="dd4b9a8537dbe9d0" providerId="LiveId" clId="{83AAC2F8-3389-4D0E-9575-9D71DC7A03F0}" dt="2024-05-28T22:23:38.203" v="10" actId="20577"/>
        <pc:sldMkLst>
          <pc:docMk/>
          <pc:sldMk cId="1508588292" sldId="342"/>
        </pc:sldMkLst>
        <pc:spChg chg="mod">
          <ac:chgData name="Bess Dunlevy" userId="dd4b9a8537dbe9d0" providerId="LiveId" clId="{83AAC2F8-3389-4D0E-9575-9D71DC7A03F0}" dt="2024-05-28T22:23:38.203" v="10" actId="20577"/>
          <ac:spMkLst>
            <pc:docMk/>
            <pc:sldMk cId="1508588292" sldId="342"/>
            <ac:spMk id="33" creationId="{143A449B-AAB7-994A-92CE-8F48E2CA7D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219958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7510"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e géométrique blanche abstrait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9034088" y="317165"/>
            <a:ext cx="3002763" cy="597234"/>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pPr rtl="0"/>
            <a:r>
              <a:rPr lang="fr-FR" sz="2400" b="1">
                <a:solidFill>
                  <a:schemeClr val="tx1">
                    <a:lumMod val="65000"/>
                    <a:lumOff val="35000"/>
                  </a:schemeClr>
                </a:solidFill>
                <a:latin typeface="Century Gothic" panose="020B0502020202020204" pitchFamily="34" charset="0"/>
              </a:rPr>
              <a:t>Modèle de plan stratégique sur 3 ans</a:t>
            </a:r>
          </a:p>
        </p:txBody>
      </p:sp>
      <p:pic>
        <p:nvPicPr>
          <p:cNvPr id="3" name="Picture 2" descr="Calendrier sur une table">
            <a:extLst>
              <a:ext uri="{FF2B5EF4-FFF2-40B4-BE49-F238E27FC236}">
                <a16:creationId xmlns:a16="http://schemas.microsoft.com/office/drawing/2014/main" id="{5E15A9EE-FB53-7832-1949-EE26792053B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096116" y="1578541"/>
            <a:ext cx="7924387" cy="5281635"/>
          </a:xfrm>
          <a:prstGeom prst="rect">
            <a:avLst/>
          </a:prstGeom>
        </p:spPr>
      </p:pic>
      <p:sp>
        <p:nvSpPr>
          <p:cNvPr id="5" name="Rectangle 4">
            <a:extLst>
              <a:ext uri="{FF2B5EF4-FFF2-40B4-BE49-F238E27FC236}">
                <a16:creationId xmlns:a16="http://schemas.microsoft.com/office/drawing/2014/main" id="{D2ECF0E4-C966-EF02-E12C-477D4F5FE3D5}"/>
              </a:ext>
            </a:extLst>
          </p:cNvPr>
          <p:cNvSpPr/>
          <p:nvPr/>
        </p:nvSpPr>
        <p:spPr>
          <a:xfrm>
            <a:off x="0" y="1578542"/>
            <a:ext cx="796670" cy="527945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988E1-2E56-9228-9C1F-9FB9F4A64D40}"/>
              </a:ext>
            </a:extLst>
          </p:cNvPr>
          <p:cNvSpPr/>
          <p:nvPr/>
        </p:nvSpPr>
        <p:spPr>
          <a:xfrm>
            <a:off x="887165" y="1578542"/>
            <a:ext cx="408235" cy="52794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C256EF7-1E66-F463-68C8-BE60D747BAA9}"/>
              </a:ext>
            </a:extLst>
          </p:cNvPr>
          <p:cNvSpPr/>
          <p:nvPr/>
        </p:nvSpPr>
        <p:spPr>
          <a:xfrm>
            <a:off x="1385895" y="1578542"/>
            <a:ext cx="195255" cy="52794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56E45F-13C1-FD3E-6B6B-E2D92CB5C0A1}"/>
              </a:ext>
            </a:extLst>
          </p:cNvPr>
          <p:cNvSpPr/>
          <p:nvPr/>
        </p:nvSpPr>
        <p:spPr>
          <a:xfrm>
            <a:off x="10535470" y="1578541"/>
            <a:ext cx="195255" cy="52794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F729B99-6B89-C335-F64C-0C7535B50BF7}"/>
              </a:ext>
            </a:extLst>
          </p:cNvPr>
          <p:cNvSpPr/>
          <p:nvPr/>
        </p:nvSpPr>
        <p:spPr>
          <a:xfrm>
            <a:off x="10862586" y="1578539"/>
            <a:ext cx="408235" cy="52794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39B010-97E8-76B5-BB05-25959A2238B3}"/>
              </a:ext>
            </a:extLst>
          </p:cNvPr>
          <p:cNvSpPr/>
          <p:nvPr/>
        </p:nvSpPr>
        <p:spPr>
          <a:xfrm>
            <a:off x="11395330" y="1578538"/>
            <a:ext cx="796670" cy="527945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0E571B-1486-18D6-2E49-B3EC9522ABD5}"/>
              </a:ext>
            </a:extLst>
          </p:cNvPr>
          <p:cNvSpPr txBox="1"/>
          <p:nvPr/>
        </p:nvSpPr>
        <p:spPr>
          <a:xfrm>
            <a:off x="6747855" y="5383211"/>
            <a:ext cx="5157682" cy="646331"/>
          </a:xfrm>
          <a:prstGeom prst="rect">
            <a:avLst/>
          </a:prstGeom>
          <a:noFill/>
        </p:spPr>
        <p:txBody>
          <a:bodyPr wrap="square">
            <a:spAutoFit/>
          </a:bodyPr>
          <a:lstStyle/>
          <a:p>
            <a:pPr rtl="0">
              <a:spcBef>
                <a:spcPts val="0"/>
              </a:spcBef>
              <a:spcAft>
                <a:spcPts val="0"/>
              </a:spcAft>
            </a:pPr>
            <a:r>
              <a:rPr lang="fr-FR" sz="1200" b="1" i="0" u="none" strike="noStrike">
                <a:solidFill>
                  <a:schemeClr val="tx1">
                    <a:lumMod val="65000"/>
                    <a:lumOff val="35000"/>
                  </a:schemeClr>
                </a:solidFill>
                <a:effectLst/>
                <a:latin typeface="Century Gothic" panose="020B0502020202020204" pitchFamily="34" charset="0"/>
              </a:rPr>
              <a:t>Vérifier et réviser</a:t>
            </a:r>
          </a:p>
          <a:p>
            <a:pPr rtl="0">
              <a:spcBef>
                <a:spcPts val="0"/>
              </a:spcBef>
              <a:spcAft>
                <a:spcPts val="0"/>
              </a:spcAft>
            </a:pPr>
            <a:r>
              <a:rPr lang="fr-FR" sz="1200" b="0" i="0" u="none" strike="noStrike">
                <a:solidFill>
                  <a:schemeClr val="tx1">
                    <a:lumMod val="65000"/>
                    <a:lumOff val="35000"/>
                  </a:schemeClr>
                </a:solidFill>
                <a:effectLst/>
                <a:latin typeface="Century Gothic" panose="020B0502020202020204" pitchFamily="34" charset="0"/>
              </a:rPr>
              <a:t>Passez régulièrement en revue la diapositive de votre plan stratégique avec votre équipe. Mettez-la à jour à mesure que les stratégies évoluent ou que de nouvelles opportunités et défis surviennent.</a:t>
            </a:r>
          </a:p>
        </p:txBody>
      </p:sp>
      <p:sp>
        <p:nvSpPr>
          <p:cNvPr id="4" name="Rectangle 3">
            <a:extLst>
              <a:ext uri="{FF2B5EF4-FFF2-40B4-BE49-F238E27FC236}">
                <a16:creationId xmlns:a16="http://schemas.microsoft.com/office/drawing/2014/main" id="{EFEF0EEE-83CB-7CA6-6137-10A422404101}"/>
              </a:ext>
            </a:extLst>
          </p:cNvPr>
          <p:cNvSpPr/>
          <p:nvPr/>
        </p:nvSpPr>
        <p:spPr>
          <a:xfrm>
            <a:off x="0" y="0"/>
            <a:ext cx="79667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FA19F10-19AB-DEE4-4ADE-75E3B6AA41E8}"/>
              </a:ext>
            </a:extLst>
          </p:cNvPr>
          <p:cNvSpPr/>
          <p:nvPr/>
        </p:nvSpPr>
        <p:spPr>
          <a:xfrm>
            <a:off x="887165" y="0"/>
            <a:ext cx="408235"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E1D09D7-C505-3F3E-DBBC-6C144B4CAA11}"/>
              </a:ext>
            </a:extLst>
          </p:cNvPr>
          <p:cNvSpPr/>
          <p:nvPr/>
        </p:nvSpPr>
        <p:spPr>
          <a:xfrm>
            <a:off x="1385895" y="0"/>
            <a:ext cx="195255" cy="685799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4B2C2A-63C9-0CEC-31F8-85A6E9613594}"/>
              </a:ext>
            </a:extLst>
          </p:cNvPr>
          <p:cNvSpPr txBox="1"/>
          <p:nvPr/>
        </p:nvSpPr>
        <p:spPr>
          <a:xfrm>
            <a:off x="1671645" y="175158"/>
            <a:ext cx="9212378" cy="523220"/>
          </a:xfrm>
          <a:prstGeom prst="rect">
            <a:avLst/>
          </a:prstGeom>
          <a:noFill/>
        </p:spPr>
        <p:txBody>
          <a:bodyPr wrap="square" rtlCol="0">
            <a:spAutoFit/>
          </a:bodyPr>
          <a:lstStyle/>
          <a:p>
            <a:pPr rtl="0"/>
            <a:r>
              <a:rPr lang="fr-FR" sz="2800" spc="500" dirty="0">
                <a:solidFill>
                  <a:schemeClr val="tx1">
                    <a:lumMod val="65000"/>
                    <a:lumOff val="35000"/>
                  </a:schemeClr>
                </a:solidFill>
                <a:latin typeface="Century Gothic" panose="020B0502020202020204" pitchFamily="34" charset="0"/>
              </a:rPr>
              <a:t>COMMENT UTILISER CE MODÈLE</a:t>
            </a:r>
          </a:p>
        </p:txBody>
      </p:sp>
      <p:sp>
        <p:nvSpPr>
          <p:cNvPr id="8" name="TextBox 7">
            <a:extLst>
              <a:ext uri="{FF2B5EF4-FFF2-40B4-BE49-F238E27FC236}">
                <a16:creationId xmlns:a16="http://schemas.microsoft.com/office/drawing/2014/main" id="{78955FA4-69CF-7D7F-C501-EB8F3FF87DC4}"/>
              </a:ext>
            </a:extLst>
          </p:cNvPr>
          <p:cNvSpPr txBox="1"/>
          <p:nvPr/>
        </p:nvSpPr>
        <p:spPr>
          <a:xfrm>
            <a:off x="1671645" y="999664"/>
            <a:ext cx="452486" cy="523220"/>
          </a:xfrm>
          <a:prstGeom prst="rect">
            <a:avLst/>
          </a:prstGeom>
          <a:noFill/>
        </p:spPr>
        <p:txBody>
          <a:bodyPr wrap="square" rtlCol="0">
            <a:spAutoFit/>
          </a:bodyPr>
          <a:lstStyle/>
          <a:p>
            <a:pPr algn="ctr" rtl="0"/>
            <a:r>
              <a:rPr lang="fr-FR" sz="2800" b="1">
                <a:solidFill>
                  <a:schemeClr val="tx1">
                    <a:lumMod val="65000"/>
                    <a:lumOff val="35000"/>
                  </a:schemeClr>
                </a:solidFill>
                <a:latin typeface="Century Gothic" panose="020B0502020202020204" pitchFamily="34" charset="0"/>
              </a:rPr>
              <a:t>1</a:t>
            </a:r>
          </a:p>
        </p:txBody>
      </p:sp>
      <p:sp>
        <p:nvSpPr>
          <p:cNvPr id="10" name="TextBox 9">
            <a:extLst>
              <a:ext uri="{FF2B5EF4-FFF2-40B4-BE49-F238E27FC236}">
                <a16:creationId xmlns:a16="http://schemas.microsoft.com/office/drawing/2014/main" id="{7ADEBA28-F39B-4885-1E90-180B7097EE76}"/>
              </a:ext>
            </a:extLst>
          </p:cNvPr>
          <p:cNvSpPr txBox="1"/>
          <p:nvPr/>
        </p:nvSpPr>
        <p:spPr>
          <a:xfrm>
            <a:off x="1671645" y="2184451"/>
            <a:ext cx="452486" cy="523220"/>
          </a:xfrm>
          <a:prstGeom prst="rect">
            <a:avLst/>
          </a:prstGeom>
          <a:noFill/>
        </p:spPr>
        <p:txBody>
          <a:bodyPr wrap="square" rtlCol="0">
            <a:spAutoFit/>
          </a:bodyPr>
          <a:lstStyle/>
          <a:p>
            <a:pPr algn="ctr" rtl="0"/>
            <a:r>
              <a:rPr lang="fr-FR" sz="2800" b="1">
                <a:solidFill>
                  <a:schemeClr val="tx1">
                    <a:lumMod val="65000"/>
                    <a:lumOff val="35000"/>
                  </a:schemeClr>
                </a:solidFill>
                <a:latin typeface="Century Gothic" panose="020B0502020202020204" pitchFamily="34" charset="0"/>
              </a:rPr>
              <a:t>2</a:t>
            </a:r>
          </a:p>
        </p:txBody>
      </p:sp>
      <p:sp>
        <p:nvSpPr>
          <p:cNvPr id="12" name="TextBox 11">
            <a:extLst>
              <a:ext uri="{FF2B5EF4-FFF2-40B4-BE49-F238E27FC236}">
                <a16:creationId xmlns:a16="http://schemas.microsoft.com/office/drawing/2014/main" id="{E12E9D89-6E6C-1638-B28D-ABF87F004C88}"/>
              </a:ext>
            </a:extLst>
          </p:cNvPr>
          <p:cNvSpPr txBox="1"/>
          <p:nvPr/>
        </p:nvSpPr>
        <p:spPr>
          <a:xfrm>
            <a:off x="1671645" y="3623100"/>
            <a:ext cx="452486" cy="523220"/>
          </a:xfrm>
          <a:prstGeom prst="rect">
            <a:avLst/>
          </a:prstGeom>
          <a:noFill/>
        </p:spPr>
        <p:txBody>
          <a:bodyPr wrap="square" rtlCol="0">
            <a:spAutoFit/>
          </a:bodyPr>
          <a:lstStyle/>
          <a:p>
            <a:pPr algn="ctr" rtl="0"/>
            <a:r>
              <a:rPr lang="fr-FR" sz="2800" b="1">
                <a:solidFill>
                  <a:schemeClr val="tx1">
                    <a:lumMod val="65000"/>
                    <a:lumOff val="35000"/>
                  </a:schemeClr>
                </a:solidFill>
                <a:latin typeface="Century Gothic" panose="020B0502020202020204" pitchFamily="34" charset="0"/>
              </a:rPr>
              <a:t>3</a:t>
            </a:r>
          </a:p>
        </p:txBody>
      </p:sp>
      <p:sp>
        <p:nvSpPr>
          <p:cNvPr id="14" name="TextBox 13">
            <a:extLst>
              <a:ext uri="{FF2B5EF4-FFF2-40B4-BE49-F238E27FC236}">
                <a16:creationId xmlns:a16="http://schemas.microsoft.com/office/drawing/2014/main" id="{1979848F-1ACC-9A81-A5E2-A7854640155E}"/>
              </a:ext>
            </a:extLst>
          </p:cNvPr>
          <p:cNvSpPr txBox="1"/>
          <p:nvPr/>
        </p:nvSpPr>
        <p:spPr>
          <a:xfrm>
            <a:off x="1671645" y="4734584"/>
            <a:ext cx="452486" cy="523220"/>
          </a:xfrm>
          <a:prstGeom prst="rect">
            <a:avLst/>
          </a:prstGeom>
          <a:noFill/>
        </p:spPr>
        <p:txBody>
          <a:bodyPr wrap="square" rtlCol="0">
            <a:spAutoFit/>
          </a:bodyPr>
          <a:lstStyle/>
          <a:p>
            <a:pPr algn="ctr" rtl="0"/>
            <a:r>
              <a:rPr lang="fr-FR" sz="2800" b="1">
                <a:solidFill>
                  <a:schemeClr val="tx1">
                    <a:lumMod val="65000"/>
                    <a:lumOff val="35000"/>
                  </a:schemeClr>
                </a:solidFill>
                <a:latin typeface="Century Gothic" panose="020B0502020202020204" pitchFamily="34" charset="0"/>
              </a:rPr>
              <a:t>4</a:t>
            </a:r>
          </a:p>
        </p:txBody>
      </p:sp>
      <p:sp>
        <p:nvSpPr>
          <p:cNvPr id="16" name="TextBox 15">
            <a:extLst>
              <a:ext uri="{FF2B5EF4-FFF2-40B4-BE49-F238E27FC236}">
                <a16:creationId xmlns:a16="http://schemas.microsoft.com/office/drawing/2014/main" id="{0C4EF113-9C74-CD55-BEFB-09D50AE6C50B}"/>
              </a:ext>
            </a:extLst>
          </p:cNvPr>
          <p:cNvSpPr txBox="1"/>
          <p:nvPr/>
        </p:nvSpPr>
        <p:spPr>
          <a:xfrm>
            <a:off x="5975282" y="1010811"/>
            <a:ext cx="452486" cy="523220"/>
          </a:xfrm>
          <a:prstGeom prst="rect">
            <a:avLst/>
          </a:prstGeom>
          <a:noFill/>
        </p:spPr>
        <p:txBody>
          <a:bodyPr wrap="square" rtlCol="0">
            <a:spAutoFit/>
          </a:bodyPr>
          <a:lstStyle/>
          <a:p>
            <a:pPr algn="ctr" rtl="0"/>
            <a:r>
              <a:rPr lang="fr-FR" sz="2800" b="1" dirty="0">
                <a:solidFill>
                  <a:schemeClr val="tx1">
                    <a:lumMod val="65000"/>
                    <a:lumOff val="35000"/>
                  </a:schemeClr>
                </a:solidFill>
                <a:latin typeface="Century Gothic" panose="020B0502020202020204" pitchFamily="34" charset="0"/>
              </a:rPr>
              <a:t>5</a:t>
            </a:r>
          </a:p>
        </p:txBody>
      </p:sp>
      <p:sp>
        <p:nvSpPr>
          <p:cNvPr id="18" name="TextBox 17">
            <a:extLst>
              <a:ext uri="{FF2B5EF4-FFF2-40B4-BE49-F238E27FC236}">
                <a16:creationId xmlns:a16="http://schemas.microsoft.com/office/drawing/2014/main" id="{4970FCA3-20A3-1E50-F692-8D3CCBBADCF0}"/>
              </a:ext>
            </a:extLst>
          </p:cNvPr>
          <p:cNvSpPr txBox="1"/>
          <p:nvPr/>
        </p:nvSpPr>
        <p:spPr>
          <a:xfrm>
            <a:off x="5872498" y="2493697"/>
            <a:ext cx="730660" cy="523220"/>
          </a:xfrm>
          <a:prstGeom prst="rect">
            <a:avLst/>
          </a:prstGeom>
          <a:noFill/>
        </p:spPr>
        <p:txBody>
          <a:bodyPr wrap="square" rtlCol="0">
            <a:spAutoFit/>
          </a:bodyPr>
          <a:lstStyle/>
          <a:p>
            <a:pPr algn="ctr" rtl="0"/>
            <a:r>
              <a:rPr lang="fr-FR" sz="2800" b="1">
                <a:solidFill>
                  <a:schemeClr val="tx1">
                    <a:lumMod val="65000"/>
                    <a:lumOff val="35000"/>
                  </a:schemeClr>
                </a:solidFill>
                <a:latin typeface="Century Gothic" panose="020B0502020202020204" pitchFamily="34" charset="0"/>
              </a:rPr>
              <a:t>6</a:t>
            </a:r>
          </a:p>
        </p:txBody>
      </p:sp>
      <p:sp>
        <p:nvSpPr>
          <p:cNvPr id="20" name="TextBox 19">
            <a:extLst>
              <a:ext uri="{FF2B5EF4-FFF2-40B4-BE49-F238E27FC236}">
                <a16:creationId xmlns:a16="http://schemas.microsoft.com/office/drawing/2014/main" id="{22E03439-84B7-20FA-037C-CDAF28542F14}"/>
              </a:ext>
            </a:extLst>
          </p:cNvPr>
          <p:cNvSpPr txBox="1"/>
          <p:nvPr/>
        </p:nvSpPr>
        <p:spPr>
          <a:xfrm>
            <a:off x="5987139" y="3955908"/>
            <a:ext cx="616019" cy="523220"/>
          </a:xfrm>
          <a:prstGeom prst="rect">
            <a:avLst/>
          </a:prstGeom>
          <a:noFill/>
        </p:spPr>
        <p:txBody>
          <a:bodyPr wrap="square" rtlCol="0">
            <a:spAutoFit/>
          </a:bodyPr>
          <a:lstStyle/>
          <a:p>
            <a:pPr algn="ctr" rtl="0"/>
            <a:r>
              <a:rPr lang="fr-FR" sz="2800" b="1">
                <a:solidFill>
                  <a:schemeClr val="tx1">
                    <a:lumMod val="65000"/>
                    <a:lumOff val="35000"/>
                  </a:schemeClr>
                </a:solidFill>
                <a:latin typeface="Century Gothic" panose="020B0502020202020204" pitchFamily="34" charset="0"/>
              </a:rPr>
              <a:t>7</a:t>
            </a:r>
          </a:p>
        </p:txBody>
      </p:sp>
      <p:sp>
        <p:nvSpPr>
          <p:cNvPr id="21" name="TextBox 20">
            <a:extLst>
              <a:ext uri="{FF2B5EF4-FFF2-40B4-BE49-F238E27FC236}">
                <a16:creationId xmlns:a16="http://schemas.microsoft.com/office/drawing/2014/main" id="{A9C7D993-9D79-C35F-2114-EE4444460AEA}"/>
              </a:ext>
            </a:extLst>
          </p:cNvPr>
          <p:cNvSpPr txBox="1"/>
          <p:nvPr/>
        </p:nvSpPr>
        <p:spPr>
          <a:xfrm>
            <a:off x="5984318" y="5383211"/>
            <a:ext cx="616019" cy="523220"/>
          </a:xfrm>
          <a:prstGeom prst="rect">
            <a:avLst/>
          </a:prstGeom>
          <a:noFill/>
        </p:spPr>
        <p:txBody>
          <a:bodyPr wrap="square" rtlCol="0">
            <a:spAutoFit/>
          </a:bodyPr>
          <a:lstStyle/>
          <a:p>
            <a:pPr algn="ctr" rtl="0"/>
            <a:r>
              <a:rPr lang="fr-FR" sz="2800" b="1">
                <a:solidFill>
                  <a:schemeClr val="tx1">
                    <a:lumMod val="65000"/>
                    <a:lumOff val="35000"/>
                  </a:schemeClr>
                </a:solidFill>
                <a:latin typeface="Century Gothic" panose="020B0502020202020204" pitchFamily="34" charset="0"/>
              </a:rPr>
              <a:t>8</a:t>
            </a:r>
          </a:p>
        </p:txBody>
      </p:sp>
      <p:sp>
        <p:nvSpPr>
          <p:cNvPr id="24" name="TextBox 23">
            <a:extLst>
              <a:ext uri="{FF2B5EF4-FFF2-40B4-BE49-F238E27FC236}">
                <a16:creationId xmlns:a16="http://schemas.microsoft.com/office/drawing/2014/main" id="{48E62398-048C-5B02-FA76-4D7C866C08A5}"/>
              </a:ext>
            </a:extLst>
          </p:cNvPr>
          <p:cNvSpPr txBox="1"/>
          <p:nvPr/>
        </p:nvSpPr>
        <p:spPr>
          <a:xfrm>
            <a:off x="2286582" y="856922"/>
            <a:ext cx="3499343" cy="830997"/>
          </a:xfrm>
          <a:prstGeom prst="rect">
            <a:avLst/>
          </a:prstGeom>
          <a:noFill/>
        </p:spPr>
        <p:txBody>
          <a:bodyPr wrap="square">
            <a:spAutoFit/>
          </a:bodyPr>
          <a:lstStyle/>
          <a:p>
            <a:pPr rtl="0">
              <a:spcBef>
                <a:spcPts val="0"/>
              </a:spcBef>
              <a:spcAft>
                <a:spcPts val="0"/>
              </a:spcAft>
            </a:pPr>
            <a:r>
              <a:rPr lang="fr-FR" sz="1200" b="1" i="0" u="none" strike="noStrike" dirty="0">
                <a:solidFill>
                  <a:schemeClr val="tx1">
                    <a:lumMod val="65000"/>
                    <a:lumOff val="35000"/>
                  </a:schemeClr>
                </a:solidFill>
                <a:effectLst/>
                <a:latin typeface="Century Gothic" panose="020B0502020202020204" pitchFamily="34" charset="0"/>
              </a:rPr>
              <a:t>Définir </a:t>
            </a:r>
            <a:r>
              <a:rPr lang="fr-FR" sz="1200" b="1" dirty="0">
                <a:solidFill>
                  <a:schemeClr val="tx1">
                    <a:lumMod val="65000"/>
                    <a:lumOff val="35000"/>
                  </a:schemeClr>
                </a:solidFill>
                <a:latin typeface="Century Gothic" panose="020B0502020202020204" pitchFamily="34" charset="0"/>
              </a:rPr>
              <a:t>l</a:t>
            </a:r>
            <a:r>
              <a:rPr lang="fr-FR" sz="1200" b="1" i="0" u="none" strike="noStrike" dirty="0">
                <a:solidFill>
                  <a:schemeClr val="tx1">
                    <a:lumMod val="65000"/>
                    <a:lumOff val="35000"/>
                  </a:schemeClr>
                </a:solidFill>
                <a:effectLst/>
                <a:latin typeface="Century Gothic" panose="020B0502020202020204" pitchFamily="34" charset="0"/>
              </a:rPr>
              <a:t>a vision</a:t>
            </a:r>
          </a:p>
          <a:p>
            <a:pPr rtl="0">
              <a:spcBef>
                <a:spcPts val="0"/>
              </a:spcBef>
              <a:spcAft>
                <a:spcPts val="0"/>
              </a:spcAft>
            </a:pPr>
            <a:r>
              <a:rPr lang="fr-FR" sz="1200" b="0" i="0" u="none" strike="noStrike" dirty="0">
                <a:solidFill>
                  <a:schemeClr val="tx1">
                    <a:lumMod val="65000"/>
                    <a:lumOff val="35000"/>
                  </a:schemeClr>
                </a:solidFill>
                <a:effectLst/>
                <a:latin typeface="Century Gothic" panose="020B0502020202020204" pitchFamily="34" charset="0"/>
              </a:rPr>
              <a:t>Indiquez clairement en haut de la diapositive votre vision globale pour la période de trois ans. Cela permet de définir l’orientation de tous les efforts stratégiques.</a:t>
            </a:r>
          </a:p>
        </p:txBody>
      </p:sp>
      <p:sp>
        <p:nvSpPr>
          <p:cNvPr id="26" name="TextBox 25">
            <a:extLst>
              <a:ext uri="{FF2B5EF4-FFF2-40B4-BE49-F238E27FC236}">
                <a16:creationId xmlns:a16="http://schemas.microsoft.com/office/drawing/2014/main" id="{BFC1D9B9-B711-A422-DAD8-5DEEAC268037}"/>
              </a:ext>
            </a:extLst>
          </p:cNvPr>
          <p:cNvSpPr txBox="1"/>
          <p:nvPr/>
        </p:nvSpPr>
        <p:spPr>
          <a:xfrm>
            <a:off x="2286582" y="2192034"/>
            <a:ext cx="3585916" cy="1200329"/>
          </a:xfrm>
          <a:prstGeom prst="rect">
            <a:avLst/>
          </a:prstGeom>
          <a:noFill/>
        </p:spPr>
        <p:txBody>
          <a:bodyPr wrap="square">
            <a:spAutoFit/>
          </a:bodyPr>
          <a:lstStyle/>
          <a:p>
            <a:pPr rtl="0">
              <a:spcBef>
                <a:spcPts val="0"/>
              </a:spcBef>
              <a:spcAft>
                <a:spcPts val="0"/>
              </a:spcAft>
            </a:pPr>
            <a:r>
              <a:rPr lang="fr-FR" sz="1200" b="1" i="0" u="none" strike="noStrike">
                <a:solidFill>
                  <a:schemeClr val="tx1">
                    <a:lumMod val="65000"/>
                    <a:lumOff val="35000"/>
                  </a:schemeClr>
                </a:solidFill>
                <a:effectLst/>
                <a:latin typeface="Century Gothic" panose="020B0502020202020204" pitchFamily="34" charset="0"/>
              </a:rPr>
              <a:t>Segmenter la diapositive</a:t>
            </a:r>
          </a:p>
          <a:p>
            <a:pPr rtl="0">
              <a:spcBef>
                <a:spcPts val="0"/>
              </a:spcBef>
              <a:spcAft>
                <a:spcPts val="0"/>
              </a:spcAft>
            </a:pPr>
            <a:r>
              <a:rPr lang="fr-FR" sz="1200" b="0" i="0" u="none" strike="noStrike">
                <a:solidFill>
                  <a:schemeClr val="tx1">
                    <a:lumMod val="65000"/>
                    <a:lumOff val="35000"/>
                  </a:schemeClr>
                </a:solidFill>
                <a:effectLst/>
                <a:latin typeface="Century Gothic" panose="020B0502020202020204" pitchFamily="34" charset="0"/>
              </a:rPr>
              <a:t>Divisez votre diapositive en trois sections, une pour chaque année. Indiquez pour chaque section l’année et l’objectif correspondant (Poser les bases, Croissance et adaptation, Consolidation et innovation).</a:t>
            </a:r>
          </a:p>
        </p:txBody>
      </p:sp>
      <p:sp>
        <p:nvSpPr>
          <p:cNvPr id="28" name="TextBox 27">
            <a:extLst>
              <a:ext uri="{FF2B5EF4-FFF2-40B4-BE49-F238E27FC236}">
                <a16:creationId xmlns:a16="http://schemas.microsoft.com/office/drawing/2014/main" id="{E749688D-8F1D-BA23-18E1-B52FFE94132C}"/>
              </a:ext>
            </a:extLst>
          </p:cNvPr>
          <p:cNvSpPr txBox="1"/>
          <p:nvPr/>
        </p:nvSpPr>
        <p:spPr>
          <a:xfrm>
            <a:off x="2286582" y="3654830"/>
            <a:ext cx="3585916" cy="830997"/>
          </a:xfrm>
          <a:prstGeom prst="rect">
            <a:avLst/>
          </a:prstGeom>
          <a:noFill/>
        </p:spPr>
        <p:txBody>
          <a:bodyPr wrap="square">
            <a:spAutoFit/>
          </a:bodyPr>
          <a:lstStyle/>
          <a:p>
            <a:pPr rtl="0">
              <a:spcBef>
                <a:spcPts val="0"/>
              </a:spcBef>
              <a:spcAft>
                <a:spcPts val="0"/>
              </a:spcAft>
            </a:pPr>
            <a:r>
              <a:rPr lang="fr-FR" sz="1200" b="1" i="0" u="none" strike="noStrike" dirty="0">
                <a:solidFill>
                  <a:schemeClr val="tx1">
                    <a:lumMod val="65000"/>
                    <a:lumOff val="35000"/>
                  </a:schemeClr>
                </a:solidFill>
                <a:effectLst/>
                <a:latin typeface="Century Gothic" panose="020B0502020202020204" pitchFamily="34" charset="0"/>
              </a:rPr>
              <a:t>Renseigner tous les détails</a:t>
            </a:r>
          </a:p>
          <a:p>
            <a:pPr rtl="0">
              <a:spcBef>
                <a:spcPts val="0"/>
              </a:spcBef>
              <a:spcAft>
                <a:spcPts val="0"/>
              </a:spcAft>
            </a:pPr>
            <a:r>
              <a:rPr lang="fr-FR" sz="1200" b="0" i="0" u="none" strike="noStrike" dirty="0">
                <a:solidFill>
                  <a:schemeClr val="tx1">
                    <a:lumMod val="65000"/>
                    <a:lumOff val="35000"/>
                  </a:schemeClr>
                </a:solidFill>
                <a:effectLst/>
                <a:latin typeface="Century Gothic" panose="020B0502020202020204" pitchFamily="34" charset="0"/>
              </a:rPr>
              <a:t>Sous chaque année, répertoriez les principaux éléments sous forme de listes à puces. Utilisez un langage concis pour que la diapositive reste lisible.</a:t>
            </a:r>
          </a:p>
        </p:txBody>
      </p:sp>
      <p:sp>
        <p:nvSpPr>
          <p:cNvPr id="30" name="TextBox 29">
            <a:extLst>
              <a:ext uri="{FF2B5EF4-FFF2-40B4-BE49-F238E27FC236}">
                <a16:creationId xmlns:a16="http://schemas.microsoft.com/office/drawing/2014/main" id="{F2915011-DA72-88BE-92A7-42986869AC82}"/>
              </a:ext>
            </a:extLst>
          </p:cNvPr>
          <p:cNvSpPr txBox="1"/>
          <p:nvPr/>
        </p:nvSpPr>
        <p:spPr>
          <a:xfrm>
            <a:off x="2286582" y="4736880"/>
            <a:ext cx="3224443" cy="1569660"/>
          </a:xfrm>
          <a:prstGeom prst="rect">
            <a:avLst/>
          </a:prstGeom>
          <a:noFill/>
        </p:spPr>
        <p:txBody>
          <a:bodyPr wrap="square">
            <a:spAutoFit/>
          </a:bodyPr>
          <a:lstStyle/>
          <a:p>
            <a:pPr rtl="0">
              <a:spcBef>
                <a:spcPts val="0"/>
              </a:spcBef>
              <a:spcAft>
                <a:spcPts val="0"/>
              </a:spcAft>
            </a:pPr>
            <a:r>
              <a:rPr lang="fr-FR" sz="1200" b="1" i="0" u="none" strike="noStrike" dirty="0">
                <a:solidFill>
                  <a:schemeClr val="tx1">
                    <a:lumMod val="65000"/>
                    <a:lumOff val="35000"/>
                  </a:schemeClr>
                </a:solidFill>
                <a:effectLst/>
                <a:latin typeface="Century Gothic" panose="020B0502020202020204" pitchFamily="34" charset="0"/>
              </a:rPr>
              <a:t>Attribuer des couleurs</a:t>
            </a:r>
          </a:p>
          <a:p>
            <a:pPr rtl="0">
              <a:spcBef>
                <a:spcPts val="0"/>
              </a:spcBef>
              <a:spcAft>
                <a:spcPts val="0"/>
              </a:spcAft>
            </a:pPr>
            <a:r>
              <a:rPr lang="fr-FR" sz="1200" b="0" i="0" u="none" strike="noStrike" dirty="0">
                <a:solidFill>
                  <a:schemeClr val="tx1">
                    <a:lumMod val="65000"/>
                    <a:lumOff val="35000"/>
                  </a:schemeClr>
                </a:solidFill>
                <a:effectLst/>
                <a:latin typeface="Century Gothic" panose="020B0502020202020204" pitchFamily="34" charset="0"/>
              </a:rPr>
              <a:t>Créez un code couleur pour différents types d’activités (par exemple, bleu pour Définir les rôles ou vert pour Élaborer un plan d’action). Utilisez cette palette de couleurs de façon cohérente dans les trois sections pour aider les spectateurs à comprendre rapidement le type d’activités prévues.</a:t>
            </a:r>
          </a:p>
        </p:txBody>
      </p:sp>
      <p:sp>
        <p:nvSpPr>
          <p:cNvPr id="32" name="TextBox 31">
            <a:extLst>
              <a:ext uri="{FF2B5EF4-FFF2-40B4-BE49-F238E27FC236}">
                <a16:creationId xmlns:a16="http://schemas.microsoft.com/office/drawing/2014/main" id="{9178E398-A332-A91F-5115-9A52BF1C4D8D}"/>
              </a:ext>
            </a:extLst>
          </p:cNvPr>
          <p:cNvSpPr txBox="1"/>
          <p:nvPr/>
        </p:nvSpPr>
        <p:spPr>
          <a:xfrm>
            <a:off x="6747855" y="876905"/>
            <a:ext cx="4917964" cy="646331"/>
          </a:xfrm>
          <a:prstGeom prst="rect">
            <a:avLst/>
          </a:prstGeom>
          <a:noFill/>
        </p:spPr>
        <p:txBody>
          <a:bodyPr wrap="square">
            <a:spAutoFit/>
          </a:bodyPr>
          <a:lstStyle/>
          <a:p>
            <a:pPr rtl="0">
              <a:spcBef>
                <a:spcPts val="0"/>
              </a:spcBef>
              <a:spcAft>
                <a:spcPts val="0"/>
              </a:spcAft>
            </a:pPr>
            <a:r>
              <a:rPr lang="fr-FR" sz="1200" b="1" i="0" u="none" strike="noStrike">
                <a:solidFill>
                  <a:schemeClr val="tx1">
                    <a:lumMod val="65000"/>
                    <a:lumOff val="35000"/>
                  </a:schemeClr>
                </a:solidFill>
                <a:effectLst/>
                <a:latin typeface="Century Gothic" panose="020B0502020202020204" pitchFamily="34" charset="0"/>
              </a:rPr>
              <a:t>Inclure les jalons</a:t>
            </a:r>
          </a:p>
          <a:p>
            <a:pPr rtl="0">
              <a:spcBef>
                <a:spcPts val="0"/>
              </a:spcBef>
              <a:spcAft>
                <a:spcPts val="0"/>
              </a:spcAft>
            </a:pPr>
            <a:r>
              <a:rPr lang="fr-FR" sz="1200" b="0" i="0" u="none" strike="noStrike">
                <a:solidFill>
                  <a:schemeClr val="tx1">
                    <a:lumMod val="65000"/>
                    <a:lumOff val="35000"/>
                  </a:schemeClr>
                </a:solidFill>
                <a:effectLst/>
                <a:latin typeface="Century Gothic" panose="020B0502020202020204" pitchFamily="34" charset="0"/>
              </a:rPr>
              <a:t>Pour chaque année, ajoutez les jalons clés directement sur l’échéancier. Ce repère visuel permet de suivre la progression de la réalisation d’objectifs plus importants.</a:t>
            </a:r>
          </a:p>
        </p:txBody>
      </p:sp>
      <p:sp>
        <p:nvSpPr>
          <p:cNvPr id="34" name="TextBox 33">
            <a:extLst>
              <a:ext uri="{FF2B5EF4-FFF2-40B4-BE49-F238E27FC236}">
                <a16:creationId xmlns:a16="http://schemas.microsoft.com/office/drawing/2014/main" id="{F3584764-8EEE-C7CA-B4BB-7F69D8972891}"/>
              </a:ext>
            </a:extLst>
          </p:cNvPr>
          <p:cNvSpPr txBox="1"/>
          <p:nvPr/>
        </p:nvSpPr>
        <p:spPr>
          <a:xfrm>
            <a:off x="6747855" y="2368320"/>
            <a:ext cx="5235863" cy="1015663"/>
          </a:xfrm>
          <a:prstGeom prst="rect">
            <a:avLst/>
          </a:prstGeom>
          <a:noFill/>
        </p:spPr>
        <p:txBody>
          <a:bodyPr wrap="square">
            <a:spAutoFit/>
          </a:bodyPr>
          <a:lstStyle/>
          <a:p>
            <a:pPr rtl="0">
              <a:spcBef>
                <a:spcPts val="0"/>
              </a:spcBef>
              <a:spcAft>
                <a:spcPts val="0"/>
              </a:spcAft>
            </a:pPr>
            <a:r>
              <a:rPr lang="fr-FR" sz="1200" b="1" i="0" u="none" strike="noStrike" dirty="0">
                <a:solidFill>
                  <a:schemeClr val="tx1">
                    <a:lumMod val="65000"/>
                    <a:lumOff val="35000"/>
                  </a:schemeClr>
                </a:solidFill>
                <a:effectLst/>
                <a:latin typeface="Century Gothic" panose="020B0502020202020204" pitchFamily="34" charset="0"/>
              </a:rPr>
              <a:t>Utiliser des icônes</a:t>
            </a:r>
          </a:p>
          <a:p>
            <a:pPr rtl="0">
              <a:spcBef>
                <a:spcPts val="0"/>
              </a:spcBef>
              <a:spcAft>
                <a:spcPts val="0"/>
              </a:spcAft>
            </a:pPr>
            <a:r>
              <a:rPr lang="fr-FR" sz="1200" b="0" i="0" u="none" strike="noStrike" dirty="0">
                <a:solidFill>
                  <a:schemeClr val="tx1">
                    <a:lumMod val="65000"/>
                    <a:lumOff val="35000"/>
                  </a:schemeClr>
                </a:solidFill>
                <a:effectLst/>
                <a:latin typeface="Century Gothic" panose="020B0502020202020204" pitchFamily="34" charset="0"/>
              </a:rPr>
              <a:t>Intégrez des icônes simples pour représenter chaque composante principale (une horloge pour Assurer la rapidité d’exécution, une loupe pour Vérifier et ajuster, etc.). Les icônes peuvent rendre la diapositive plus attrayante et facile à analyser en un coup d’œil.</a:t>
            </a:r>
          </a:p>
        </p:txBody>
      </p:sp>
      <p:sp>
        <p:nvSpPr>
          <p:cNvPr id="36" name="TextBox 35">
            <a:extLst>
              <a:ext uri="{FF2B5EF4-FFF2-40B4-BE49-F238E27FC236}">
                <a16:creationId xmlns:a16="http://schemas.microsoft.com/office/drawing/2014/main" id="{9EC22E35-E32C-872D-8F9A-31E76258F4A4}"/>
              </a:ext>
            </a:extLst>
          </p:cNvPr>
          <p:cNvSpPr txBox="1"/>
          <p:nvPr/>
        </p:nvSpPr>
        <p:spPr>
          <a:xfrm>
            <a:off x="6747855" y="4044401"/>
            <a:ext cx="4806117" cy="646331"/>
          </a:xfrm>
          <a:prstGeom prst="rect">
            <a:avLst/>
          </a:prstGeom>
          <a:noFill/>
        </p:spPr>
        <p:txBody>
          <a:bodyPr wrap="square">
            <a:spAutoFit/>
          </a:bodyPr>
          <a:lstStyle/>
          <a:p>
            <a:pPr rtl="0">
              <a:spcBef>
                <a:spcPts val="0"/>
              </a:spcBef>
              <a:spcAft>
                <a:spcPts val="0"/>
              </a:spcAft>
            </a:pPr>
            <a:r>
              <a:rPr lang="fr-FR" sz="1200" b="1" i="0" u="none" strike="noStrike" dirty="0">
                <a:solidFill>
                  <a:schemeClr val="tx1">
                    <a:lumMod val="65000"/>
                    <a:lumOff val="35000"/>
                  </a:schemeClr>
                </a:solidFill>
                <a:effectLst/>
                <a:latin typeface="Century Gothic" panose="020B0502020202020204" pitchFamily="34" charset="0"/>
              </a:rPr>
              <a:t>Ajouter des notes</a:t>
            </a:r>
          </a:p>
          <a:p>
            <a:pPr rtl="0">
              <a:spcBef>
                <a:spcPts val="0"/>
              </a:spcBef>
              <a:spcAft>
                <a:spcPts val="0"/>
              </a:spcAft>
            </a:pPr>
            <a:r>
              <a:rPr lang="fr-FR" sz="1200" b="0" i="0" u="none" strike="noStrike" dirty="0">
                <a:solidFill>
                  <a:schemeClr val="tx1">
                    <a:lumMod val="65000"/>
                    <a:lumOff val="35000"/>
                  </a:schemeClr>
                </a:solidFill>
                <a:effectLst/>
                <a:latin typeface="Century Gothic" panose="020B0502020202020204" pitchFamily="34" charset="0"/>
              </a:rPr>
              <a:t>Utiliser la section </a:t>
            </a:r>
            <a:r>
              <a:rPr lang="fr-FR" sz="1200" b="0" i="1" u="none" strike="noStrike" dirty="0">
                <a:solidFill>
                  <a:schemeClr val="tx1">
                    <a:lumMod val="65000"/>
                    <a:lumOff val="35000"/>
                  </a:schemeClr>
                </a:solidFill>
                <a:effectLst/>
                <a:latin typeface="Century Gothic" panose="020B0502020202020204" pitchFamily="34" charset="0"/>
              </a:rPr>
              <a:t>Remarques</a:t>
            </a:r>
            <a:r>
              <a:rPr lang="fr-FR" sz="1200" b="0" i="0" u="none" strike="noStrike" dirty="0">
                <a:solidFill>
                  <a:schemeClr val="tx1">
                    <a:lumMod val="65000"/>
                    <a:lumOff val="35000"/>
                  </a:schemeClr>
                </a:solidFill>
                <a:effectLst/>
                <a:latin typeface="Century Gothic" panose="020B0502020202020204" pitchFamily="34" charset="0"/>
              </a:rPr>
              <a:t> du fichier PowerPoint pour ajouter le contexte qui est trop détaillé pour figurer sur la diapositive principale.</a:t>
            </a:r>
          </a:p>
        </p:txBody>
      </p:sp>
      <p:grpSp>
        <p:nvGrpSpPr>
          <p:cNvPr id="39" name="Group 38">
            <a:extLst>
              <a:ext uri="{FF2B5EF4-FFF2-40B4-BE49-F238E27FC236}">
                <a16:creationId xmlns:a16="http://schemas.microsoft.com/office/drawing/2014/main" id="{E63E46BC-FB99-7C9A-AAE2-4EF982EF437C}"/>
              </a:ext>
            </a:extLst>
          </p:cNvPr>
          <p:cNvGrpSpPr/>
          <p:nvPr/>
        </p:nvGrpSpPr>
        <p:grpSpPr>
          <a:xfrm>
            <a:off x="6794355" y="1919995"/>
            <a:ext cx="1697184" cy="274320"/>
            <a:chOff x="6794355" y="1840094"/>
            <a:chExt cx="1697184" cy="274320"/>
          </a:xfrm>
        </p:grpSpPr>
        <p:sp>
          <p:nvSpPr>
            <p:cNvPr id="38" name="Arrow: Pentagon 37">
              <a:extLst>
                <a:ext uri="{FF2B5EF4-FFF2-40B4-BE49-F238E27FC236}">
                  <a16:creationId xmlns:a16="http://schemas.microsoft.com/office/drawing/2014/main" id="{06CC7B31-0711-FEAA-D6D2-96E6C44AEF42}"/>
                </a:ext>
              </a:extLst>
            </p:cNvPr>
            <p:cNvSpPr/>
            <p:nvPr/>
          </p:nvSpPr>
          <p:spPr>
            <a:xfrm>
              <a:off x="6931514" y="1840094"/>
              <a:ext cx="1560025"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900" b="1" dirty="0">
                  <a:solidFill>
                    <a:schemeClr val="tx1">
                      <a:lumMod val="65000"/>
                      <a:lumOff val="35000"/>
                    </a:schemeClr>
                  </a:solidFill>
                  <a:latin typeface="Century Gothic" panose="020B0502020202020204" pitchFamily="34" charset="0"/>
                </a:rPr>
                <a:t>Échéance le JJ/MM</a:t>
              </a:r>
            </a:p>
          </p:txBody>
        </p:sp>
        <p:sp>
          <p:nvSpPr>
            <p:cNvPr id="37" name="Diamond 36">
              <a:extLst>
                <a:ext uri="{FF2B5EF4-FFF2-40B4-BE49-F238E27FC236}">
                  <a16:creationId xmlns:a16="http://schemas.microsoft.com/office/drawing/2014/main" id="{9A4C55BE-E23C-4FCD-E5EE-48E9B80F8990}"/>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656121C-5A69-A974-1FCA-EBFC5FB28CDE}"/>
              </a:ext>
            </a:extLst>
          </p:cNvPr>
          <p:cNvGrpSpPr/>
          <p:nvPr/>
        </p:nvGrpSpPr>
        <p:grpSpPr>
          <a:xfrm>
            <a:off x="8491539" y="1706532"/>
            <a:ext cx="1697184" cy="274320"/>
            <a:chOff x="6794355" y="1840094"/>
            <a:chExt cx="1697184" cy="274320"/>
          </a:xfrm>
        </p:grpSpPr>
        <p:sp>
          <p:nvSpPr>
            <p:cNvPr id="41" name="Arrow: Pentagon 40">
              <a:extLst>
                <a:ext uri="{FF2B5EF4-FFF2-40B4-BE49-F238E27FC236}">
                  <a16:creationId xmlns:a16="http://schemas.microsoft.com/office/drawing/2014/main" id="{ADD87CC6-28F4-DE2C-13E7-3055D0548380}"/>
                </a:ext>
              </a:extLst>
            </p:cNvPr>
            <p:cNvSpPr/>
            <p:nvPr/>
          </p:nvSpPr>
          <p:spPr>
            <a:xfrm>
              <a:off x="6931514" y="1840094"/>
              <a:ext cx="1560025"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900" b="1" dirty="0">
                  <a:solidFill>
                    <a:schemeClr val="tx1">
                      <a:lumMod val="65000"/>
                      <a:lumOff val="35000"/>
                    </a:schemeClr>
                  </a:solidFill>
                  <a:latin typeface="Century Gothic" panose="020B0502020202020204" pitchFamily="34" charset="0"/>
                </a:rPr>
                <a:t>Échéance le JJ/MM</a:t>
              </a:r>
            </a:p>
          </p:txBody>
        </p:sp>
        <p:sp>
          <p:nvSpPr>
            <p:cNvPr id="42" name="Diamond 41">
              <a:extLst>
                <a:ext uri="{FF2B5EF4-FFF2-40B4-BE49-F238E27FC236}">
                  <a16:creationId xmlns:a16="http://schemas.microsoft.com/office/drawing/2014/main" id="{765F764D-A7FE-A47D-470A-AFB7BA509128}"/>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0937925A-2D4A-6C38-9362-99E00AB3A8D8}"/>
              </a:ext>
            </a:extLst>
          </p:cNvPr>
          <p:cNvGrpSpPr/>
          <p:nvPr/>
        </p:nvGrpSpPr>
        <p:grpSpPr>
          <a:xfrm>
            <a:off x="8491539" y="2097598"/>
            <a:ext cx="1697184" cy="274320"/>
            <a:chOff x="6794355" y="1840094"/>
            <a:chExt cx="1697184" cy="274320"/>
          </a:xfrm>
        </p:grpSpPr>
        <p:sp>
          <p:nvSpPr>
            <p:cNvPr id="44" name="Arrow: Pentagon 43">
              <a:extLst>
                <a:ext uri="{FF2B5EF4-FFF2-40B4-BE49-F238E27FC236}">
                  <a16:creationId xmlns:a16="http://schemas.microsoft.com/office/drawing/2014/main" id="{30E03686-9FDD-A292-4977-9CF0B63A59B3}"/>
                </a:ext>
              </a:extLst>
            </p:cNvPr>
            <p:cNvSpPr/>
            <p:nvPr/>
          </p:nvSpPr>
          <p:spPr>
            <a:xfrm>
              <a:off x="6931514" y="1840094"/>
              <a:ext cx="1560025"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900" b="1" dirty="0">
                  <a:solidFill>
                    <a:schemeClr val="tx1">
                      <a:lumMod val="65000"/>
                      <a:lumOff val="35000"/>
                    </a:schemeClr>
                  </a:solidFill>
                  <a:latin typeface="Century Gothic" panose="020B0502020202020204" pitchFamily="34" charset="0"/>
                </a:rPr>
                <a:t>Échéance le JJ/MM</a:t>
              </a:r>
            </a:p>
          </p:txBody>
        </p:sp>
        <p:sp>
          <p:nvSpPr>
            <p:cNvPr id="45" name="Diamond 44">
              <a:extLst>
                <a:ext uri="{FF2B5EF4-FFF2-40B4-BE49-F238E27FC236}">
                  <a16:creationId xmlns:a16="http://schemas.microsoft.com/office/drawing/2014/main" id="{A6AF9BB2-D44F-6B5E-3F09-B56D883A2051}"/>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7" name="Graphic 46" descr="Horloge de couleur unie">
            <a:extLst>
              <a:ext uri="{FF2B5EF4-FFF2-40B4-BE49-F238E27FC236}">
                <a16:creationId xmlns:a16="http://schemas.microsoft.com/office/drawing/2014/main" id="{D11A7353-65ED-CCDA-73B8-2C0A030CEB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0182" y="3407891"/>
            <a:ext cx="501294" cy="501294"/>
          </a:xfrm>
          <a:prstGeom prst="rect">
            <a:avLst/>
          </a:prstGeom>
        </p:spPr>
      </p:pic>
      <p:pic>
        <p:nvPicPr>
          <p:cNvPr id="49" name="Graphic 48" descr="Loupe de couleur unie">
            <a:extLst>
              <a:ext uri="{FF2B5EF4-FFF2-40B4-BE49-F238E27FC236}">
                <a16:creationId xmlns:a16="http://schemas.microsoft.com/office/drawing/2014/main" id="{6AAD81EF-7927-0AB0-CF3E-51D096A080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7600" y="3428999"/>
            <a:ext cx="501294" cy="501294"/>
          </a:xfrm>
          <a:prstGeom prst="rect">
            <a:avLst/>
          </a:prstGeom>
        </p:spPr>
      </p:pic>
      <p:pic>
        <p:nvPicPr>
          <p:cNvPr id="51" name="Graphic 50" descr="Cercle de flèches de couleur unie">
            <a:extLst>
              <a:ext uri="{FF2B5EF4-FFF2-40B4-BE49-F238E27FC236}">
                <a16:creationId xmlns:a16="http://schemas.microsoft.com/office/drawing/2014/main" id="{A68D3F7A-5929-482A-15DE-13A7693B8E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13819" y="3418383"/>
            <a:ext cx="501294" cy="501294"/>
          </a:xfrm>
          <a:prstGeom prst="rect">
            <a:avLst/>
          </a:prstGeom>
        </p:spPr>
      </p:pic>
    </p:spTree>
    <p:extLst>
      <p:ext uri="{BB962C8B-B14F-4D97-AF65-F5344CB8AC3E}">
        <p14:creationId xmlns:p14="http://schemas.microsoft.com/office/powerpoint/2010/main" val="399662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87919"/>
            <a:ext cx="11845251" cy="523220"/>
          </a:xfrm>
          <a:prstGeom prst="rect">
            <a:avLst/>
          </a:prstGeom>
          <a:noFill/>
        </p:spPr>
        <p:txBody>
          <a:bodyPr wrap="square" rtlCol="0">
            <a:spAutoFit/>
          </a:bodyPr>
          <a:lstStyle/>
          <a:p>
            <a:pPr algn="ctr" rtl="0"/>
            <a:r>
              <a:rPr lang="fr-FR" sz="2800" spc="500">
                <a:solidFill>
                  <a:schemeClr val="tx1">
                    <a:lumMod val="65000"/>
                    <a:lumOff val="35000"/>
                  </a:schemeClr>
                </a:solidFill>
                <a:latin typeface="Century Gothic" panose="020B0502020202020204" pitchFamily="34" charset="0"/>
              </a:rPr>
              <a:t>EXEMPLE DE PLAN STRATÉGIQUE SUR 3 ANS</a:t>
            </a:r>
          </a:p>
        </p:txBody>
      </p:sp>
      <p:sp>
        <p:nvSpPr>
          <p:cNvPr id="31" name="Rectangle 30">
            <a:extLst>
              <a:ext uri="{FF2B5EF4-FFF2-40B4-BE49-F238E27FC236}">
                <a16:creationId xmlns:a16="http://schemas.microsoft.com/office/drawing/2014/main" id="{86A1C244-7385-9D40-A252-4E75C440C3DE}"/>
              </a:ext>
            </a:extLst>
          </p:cNvPr>
          <p:cNvSpPr/>
          <p:nvPr/>
        </p:nvSpPr>
        <p:spPr>
          <a:xfrm>
            <a:off x="1117856" y="936634"/>
            <a:ext cx="3254867" cy="49680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39D9D0-F434-7847-AEA3-F6E1D6952262}"/>
              </a:ext>
            </a:extLst>
          </p:cNvPr>
          <p:cNvSpPr txBox="1"/>
          <p:nvPr/>
        </p:nvSpPr>
        <p:spPr>
          <a:xfrm>
            <a:off x="1117855" y="1009894"/>
            <a:ext cx="3254867" cy="323165"/>
          </a:xfrm>
          <a:prstGeom prst="rect">
            <a:avLst/>
          </a:prstGeom>
          <a:noFill/>
        </p:spPr>
        <p:txBody>
          <a:bodyPr wrap="square" rtlCol="0">
            <a:spAutoFit/>
          </a:bodyPr>
          <a:lstStyle/>
          <a:p>
            <a:pPr algn="ctr" rtl="0"/>
            <a:r>
              <a:rPr lang="fr-FR" sz="1500" b="1" spc="-100">
                <a:solidFill>
                  <a:schemeClr val="tx1">
                    <a:lumMod val="65000"/>
                    <a:lumOff val="35000"/>
                  </a:schemeClr>
                </a:solidFill>
                <a:latin typeface="Century Gothic" panose="020B0502020202020204" pitchFamily="34" charset="0"/>
              </a:rPr>
              <a:t>20XX - Poser les bases</a:t>
            </a:r>
          </a:p>
        </p:txBody>
      </p:sp>
      <p:sp>
        <p:nvSpPr>
          <p:cNvPr id="35" name="Rectangle 34">
            <a:extLst>
              <a:ext uri="{FF2B5EF4-FFF2-40B4-BE49-F238E27FC236}">
                <a16:creationId xmlns:a16="http://schemas.microsoft.com/office/drawing/2014/main" id="{D856B6B9-CADB-65A5-132D-6DE5ED1AE9D7}"/>
              </a:ext>
            </a:extLst>
          </p:cNvPr>
          <p:cNvSpPr/>
          <p:nvPr/>
        </p:nvSpPr>
        <p:spPr>
          <a:xfrm>
            <a:off x="4468567" y="936634"/>
            <a:ext cx="3254867"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B08557A-8548-5D7D-6AD2-CD59C42B123E}"/>
              </a:ext>
            </a:extLst>
          </p:cNvPr>
          <p:cNvSpPr/>
          <p:nvPr/>
        </p:nvSpPr>
        <p:spPr>
          <a:xfrm>
            <a:off x="7819278" y="936634"/>
            <a:ext cx="3254866"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C4B1F77-B870-3807-ED43-43F3EA7B8C19}"/>
              </a:ext>
            </a:extLst>
          </p:cNvPr>
          <p:cNvSpPr/>
          <p:nvPr/>
        </p:nvSpPr>
        <p:spPr>
          <a:xfrm>
            <a:off x="1117854" y="1554874"/>
            <a:ext cx="3254867" cy="156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67F4BA-422D-345B-B7F1-9F9576D2E9FF}"/>
              </a:ext>
            </a:extLst>
          </p:cNvPr>
          <p:cNvSpPr/>
          <p:nvPr/>
        </p:nvSpPr>
        <p:spPr>
          <a:xfrm>
            <a:off x="1117853" y="3245636"/>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9C63BE-B6B5-4F15-AC6D-365CB650CB19}"/>
              </a:ext>
            </a:extLst>
          </p:cNvPr>
          <p:cNvSpPr/>
          <p:nvPr/>
        </p:nvSpPr>
        <p:spPr>
          <a:xfrm>
            <a:off x="1117856" y="4936398"/>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CBE402-0604-8E30-E2E5-0CF97940084A}"/>
              </a:ext>
            </a:extLst>
          </p:cNvPr>
          <p:cNvSpPr/>
          <p:nvPr/>
        </p:nvSpPr>
        <p:spPr>
          <a:xfrm>
            <a:off x="4468564" y="1554874"/>
            <a:ext cx="3254867" cy="156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7CA97E-153D-240D-155A-497EC698AA90}"/>
              </a:ext>
            </a:extLst>
          </p:cNvPr>
          <p:cNvSpPr/>
          <p:nvPr/>
        </p:nvSpPr>
        <p:spPr>
          <a:xfrm>
            <a:off x="4468563" y="3245636"/>
            <a:ext cx="3254867" cy="1569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C5F344-0E21-E7D5-6633-1373E6D8E5D6}"/>
              </a:ext>
            </a:extLst>
          </p:cNvPr>
          <p:cNvSpPr/>
          <p:nvPr/>
        </p:nvSpPr>
        <p:spPr>
          <a:xfrm>
            <a:off x="4468566" y="4936398"/>
            <a:ext cx="3254867" cy="15693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D01609A-BAEC-4CFE-0FF9-797D85131480}"/>
              </a:ext>
            </a:extLst>
          </p:cNvPr>
          <p:cNvSpPr/>
          <p:nvPr/>
        </p:nvSpPr>
        <p:spPr>
          <a:xfrm>
            <a:off x="7819279" y="1554874"/>
            <a:ext cx="3254867" cy="156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0C1FD44-A422-6909-DEC4-4B65AD83083C}"/>
              </a:ext>
            </a:extLst>
          </p:cNvPr>
          <p:cNvSpPr/>
          <p:nvPr/>
        </p:nvSpPr>
        <p:spPr>
          <a:xfrm>
            <a:off x="7819278" y="3245636"/>
            <a:ext cx="3254867" cy="156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21D494-E212-9D3E-C22C-5FC24DF0A98E}"/>
              </a:ext>
            </a:extLst>
          </p:cNvPr>
          <p:cNvSpPr/>
          <p:nvPr/>
        </p:nvSpPr>
        <p:spPr>
          <a:xfrm>
            <a:off x="7819281" y="4936398"/>
            <a:ext cx="3254867" cy="1569326"/>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FF6B838-5238-5F90-F0D0-75D3381A5A3E}"/>
              </a:ext>
            </a:extLst>
          </p:cNvPr>
          <p:cNvSpPr txBox="1"/>
          <p:nvPr/>
        </p:nvSpPr>
        <p:spPr>
          <a:xfrm>
            <a:off x="1117856" y="1554874"/>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DÉFINIR LES RÔLES</a:t>
            </a:r>
          </a:p>
        </p:txBody>
      </p:sp>
      <p:sp>
        <p:nvSpPr>
          <p:cNvPr id="28" name="TextBox 27">
            <a:extLst>
              <a:ext uri="{FF2B5EF4-FFF2-40B4-BE49-F238E27FC236}">
                <a16:creationId xmlns:a16="http://schemas.microsoft.com/office/drawing/2014/main" id="{DCB6B481-7C43-5E1C-DD62-28498D7C836C}"/>
              </a:ext>
            </a:extLst>
          </p:cNvPr>
          <p:cNvSpPr txBox="1"/>
          <p:nvPr/>
        </p:nvSpPr>
        <p:spPr>
          <a:xfrm>
            <a:off x="1130968" y="2264043"/>
            <a:ext cx="3241755" cy="461665"/>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Attribuez clairement les rôles et responsabilités des membres de l’équipe.</a:t>
            </a:r>
          </a:p>
        </p:txBody>
      </p:sp>
      <p:sp>
        <p:nvSpPr>
          <p:cNvPr id="29" name="TextBox 28">
            <a:extLst>
              <a:ext uri="{FF2B5EF4-FFF2-40B4-BE49-F238E27FC236}">
                <a16:creationId xmlns:a16="http://schemas.microsoft.com/office/drawing/2014/main" id="{BEDE3288-260A-2F9F-25A6-0881D9CB2745}"/>
              </a:ext>
            </a:extLst>
          </p:cNvPr>
          <p:cNvSpPr txBox="1"/>
          <p:nvPr/>
        </p:nvSpPr>
        <p:spPr>
          <a:xfrm>
            <a:off x="1130968" y="3245636"/>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ÉLABORER UN PLAN D’ACTION</a:t>
            </a:r>
          </a:p>
        </p:txBody>
      </p:sp>
      <p:sp>
        <p:nvSpPr>
          <p:cNvPr id="30" name="TextBox 29">
            <a:extLst>
              <a:ext uri="{FF2B5EF4-FFF2-40B4-BE49-F238E27FC236}">
                <a16:creationId xmlns:a16="http://schemas.microsoft.com/office/drawing/2014/main" id="{0294C3AF-8099-4417-834A-33F4070CDF1B}"/>
              </a:ext>
            </a:extLst>
          </p:cNvPr>
          <p:cNvSpPr txBox="1"/>
          <p:nvPr/>
        </p:nvSpPr>
        <p:spPr>
          <a:xfrm>
            <a:off x="1130968" y="3901187"/>
            <a:ext cx="3241755" cy="461665"/>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Décrivez les actions spécifiques à mettre en œuvre pour lancer vos objectifs stratégiques.</a:t>
            </a:r>
          </a:p>
        </p:txBody>
      </p:sp>
      <p:sp>
        <p:nvSpPr>
          <p:cNvPr id="36" name="TextBox 35">
            <a:extLst>
              <a:ext uri="{FF2B5EF4-FFF2-40B4-BE49-F238E27FC236}">
                <a16:creationId xmlns:a16="http://schemas.microsoft.com/office/drawing/2014/main" id="{76E75D81-3857-762A-DBBC-166603C56F58}"/>
              </a:ext>
            </a:extLst>
          </p:cNvPr>
          <p:cNvSpPr txBox="1"/>
          <p:nvPr/>
        </p:nvSpPr>
        <p:spPr>
          <a:xfrm>
            <a:off x="1117852" y="4933794"/>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GARANTIR LA RAPIDITÉ</a:t>
            </a:r>
          </a:p>
        </p:txBody>
      </p:sp>
      <p:sp>
        <p:nvSpPr>
          <p:cNvPr id="37" name="TextBox 36">
            <a:extLst>
              <a:ext uri="{FF2B5EF4-FFF2-40B4-BE49-F238E27FC236}">
                <a16:creationId xmlns:a16="http://schemas.microsoft.com/office/drawing/2014/main" id="{0567FA3B-68C1-36B1-2373-989923C3157D}"/>
              </a:ext>
            </a:extLst>
          </p:cNvPr>
          <p:cNvSpPr txBox="1"/>
          <p:nvPr/>
        </p:nvSpPr>
        <p:spPr>
          <a:xfrm>
            <a:off x="1130968" y="5590176"/>
            <a:ext cx="3241755" cy="461665"/>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Établissez des calendriers clairs pour chaque action afin de maintenir l’élan.</a:t>
            </a:r>
          </a:p>
        </p:txBody>
      </p:sp>
      <p:sp>
        <p:nvSpPr>
          <p:cNvPr id="40" name="TextBox 39">
            <a:extLst>
              <a:ext uri="{FF2B5EF4-FFF2-40B4-BE49-F238E27FC236}">
                <a16:creationId xmlns:a16="http://schemas.microsoft.com/office/drawing/2014/main" id="{481FCC1D-33A9-682E-7596-80DC2312CCF9}"/>
              </a:ext>
            </a:extLst>
          </p:cNvPr>
          <p:cNvSpPr txBox="1"/>
          <p:nvPr/>
        </p:nvSpPr>
        <p:spPr>
          <a:xfrm>
            <a:off x="4464973" y="1560417"/>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VÉRIFIER ET AJUSTER</a:t>
            </a:r>
          </a:p>
        </p:txBody>
      </p:sp>
      <p:sp>
        <p:nvSpPr>
          <p:cNvPr id="50" name="TextBox 49">
            <a:extLst>
              <a:ext uri="{FF2B5EF4-FFF2-40B4-BE49-F238E27FC236}">
                <a16:creationId xmlns:a16="http://schemas.microsoft.com/office/drawing/2014/main" id="{E29AFDFE-F6BA-674E-A984-CE3512F18822}"/>
              </a:ext>
            </a:extLst>
          </p:cNvPr>
          <p:cNvSpPr txBox="1"/>
          <p:nvPr/>
        </p:nvSpPr>
        <p:spPr>
          <a:xfrm>
            <a:off x="4478085" y="2269586"/>
            <a:ext cx="3241755" cy="461665"/>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Évaluez les résultats et ajustez les stratégies en conséquence.</a:t>
            </a:r>
          </a:p>
        </p:txBody>
      </p:sp>
      <p:sp>
        <p:nvSpPr>
          <p:cNvPr id="51" name="TextBox 50">
            <a:extLst>
              <a:ext uri="{FF2B5EF4-FFF2-40B4-BE49-F238E27FC236}">
                <a16:creationId xmlns:a16="http://schemas.microsoft.com/office/drawing/2014/main" id="{027374DF-AAEE-CB76-3A25-52EC4697F029}"/>
              </a:ext>
            </a:extLst>
          </p:cNvPr>
          <p:cNvSpPr txBox="1"/>
          <p:nvPr/>
        </p:nvSpPr>
        <p:spPr>
          <a:xfrm>
            <a:off x="4478085" y="3251179"/>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DÉVELOPPER DES INITIATIVES</a:t>
            </a:r>
          </a:p>
        </p:txBody>
      </p:sp>
      <p:sp>
        <p:nvSpPr>
          <p:cNvPr id="59" name="TextBox 58">
            <a:extLst>
              <a:ext uri="{FF2B5EF4-FFF2-40B4-BE49-F238E27FC236}">
                <a16:creationId xmlns:a16="http://schemas.microsoft.com/office/drawing/2014/main" id="{2FE57F33-BE3B-CD32-BAB7-49A0E5EE3ACA}"/>
              </a:ext>
            </a:extLst>
          </p:cNvPr>
          <p:cNvSpPr txBox="1"/>
          <p:nvPr/>
        </p:nvSpPr>
        <p:spPr>
          <a:xfrm>
            <a:off x="4478085" y="3906730"/>
            <a:ext cx="3241755" cy="461665"/>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Mettez à l’échelle les stratégies réussies et explorez de nouvelles opportunités de croissance.</a:t>
            </a:r>
          </a:p>
        </p:txBody>
      </p:sp>
      <p:sp>
        <p:nvSpPr>
          <p:cNvPr id="63" name="TextBox 62">
            <a:extLst>
              <a:ext uri="{FF2B5EF4-FFF2-40B4-BE49-F238E27FC236}">
                <a16:creationId xmlns:a16="http://schemas.microsoft.com/office/drawing/2014/main" id="{E4DA5598-8CAE-12CA-D730-B5F7C0D641C4}"/>
              </a:ext>
            </a:extLst>
          </p:cNvPr>
          <p:cNvSpPr txBox="1"/>
          <p:nvPr/>
        </p:nvSpPr>
        <p:spPr>
          <a:xfrm>
            <a:off x="4464969" y="4939337"/>
            <a:ext cx="3241755" cy="646331"/>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RENFORCER </a:t>
            </a:r>
            <a:br>
              <a:rPr lang="en-US" i="1" dirty="0">
                <a:solidFill>
                  <a:schemeClr val="tx1">
                    <a:lumMod val="65000"/>
                    <a:lumOff val="35000"/>
                  </a:schemeClr>
                </a:solidFill>
                <a:latin typeface="Century Gothic" panose="020B0502020202020204" pitchFamily="34" charset="0"/>
              </a:rPr>
            </a:br>
            <a:r>
              <a:rPr lang="fr-FR" i="1">
                <a:solidFill>
                  <a:schemeClr val="tx1">
                    <a:lumMod val="65000"/>
                    <a:lumOff val="35000"/>
                  </a:schemeClr>
                </a:solidFill>
                <a:latin typeface="Century Gothic" panose="020B0502020202020204" pitchFamily="34" charset="0"/>
              </a:rPr>
              <a:t>L’ENGAGEMENT</a:t>
            </a:r>
          </a:p>
        </p:txBody>
      </p:sp>
      <p:sp>
        <p:nvSpPr>
          <p:cNvPr id="64" name="TextBox 63">
            <a:extLst>
              <a:ext uri="{FF2B5EF4-FFF2-40B4-BE49-F238E27FC236}">
                <a16:creationId xmlns:a16="http://schemas.microsoft.com/office/drawing/2014/main" id="{F97121EB-7C89-B70C-A60A-72A65DDDA55F}"/>
              </a:ext>
            </a:extLst>
          </p:cNvPr>
          <p:cNvSpPr txBox="1"/>
          <p:nvPr/>
        </p:nvSpPr>
        <p:spPr>
          <a:xfrm>
            <a:off x="4478085" y="5595719"/>
            <a:ext cx="3241755" cy="461665"/>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Garantissez l’implication des parties prenantes grâce à des mises à jour et des commentaires réguliers.</a:t>
            </a:r>
          </a:p>
        </p:txBody>
      </p:sp>
      <p:sp>
        <p:nvSpPr>
          <p:cNvPr id="65" name="TextBox 64">
            <a:extLst>
              <a:ext uri="{FF2B5EF4-FFF2-40B4-BE49-F238E27FC236}">
                <a16:creationId xmlns:a16="http://schemas.microsoft.com/office/drawing/2014/main" id="{2CE779DC-8DD4-E7C2-B91C-6921B8BDAB21}"/>
              </a:ext>
            </a:extLst>
          </p:cNvPr>
          <p:cNvSpPr txBox="1"/>
          <p:nvPr/>
        </p:nvSpPr>
        <p:spPr>
          <a:xfrm>
            <a:off x="7819285" y="1564039"/>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CONSOLIDER LES GAINS</a:t>
            </a:r>
          </a:p>
        </p:txBody>
      </p:sp>
      <p:sp>
        <p:nvSpPr>
          <p:cNvPr id="66" name="TextBox 65">
            <a:extLst>
              <a:ext uri="{FF2B5EF4-FFF2-40B4-BE49-F238E27FC236}">
                <a16:creationId xmlns:a16="http://schemas.microsoft.com/office/drawing/2014/main" id="{DC9C512A-A00F-47CC-3FBA-154E927260E3}"/>
              </a:ext>
            </a:extLst>
          </p:cNvPr>
          <p:cNvSpPr txBox="1"/>
          <p:nvPr/>
        </p:nvSpPr>
        <p:spPr>
          <a:xfrm>
            <a:off x="7832397" y="2273208"/>
            <a:ext cx="3241755" cy="461665"/>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Attachez-vous à consolider les progrès accomplis et assurer une croissance durable.</a:t>
            </a:r>
          </a:p>
        </p:txBody>
      </p:sp>
      <p:sp>
        <p:nvSpPr>
          <p:cNvPr id="67" name="TextBox 66">
            <a:extLst>
              <a:ext uri="{FF2B5EF4-FFF2-40B4-BE49-F238E27FC236}">
                <a16:creationId xmlns:a16="http://schemas.microsoft.com/office/drawing/2014/main" id="{99BE95CC-B635-6D73-B3E5-1460F8CD6F4B}"/>
              </a:ext>
            </a:extLst>
          </p:cNvPr>
          <p:cNvSpPr txBox="1"/>
          <p:nvPr/>
        </p:nvSpPr>
        <p:spPr>
          <a:xfrm>
            <a:off x="7832397" y="3254801"/>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INNOVER DANS LES PROCESSUS</a:t>
            </a:r>
          </a:p>
        </p:txBody>
      </p:sp>
      <p:sp>
        <p:nvSpPr>
          <p:cNvPr id="68" name="TextBox 67">
            <a:extLst>
              <a:ext uri="{FF2B5EF4-FFF2-40B4-BE49-F238E27FC236}">
                <a16:creationId xmlns:a16="http://schemas.microsoft.com/office/drawing/2014/main" id="{B662A693-CB47-83E4-A870-7D6D0A06D1EE}"/>
              </a:ext>
            </a:extLst>
          </p:cNvPr>
          <p:cNvSpPr txBox="1"/>
          <p:nvPr/>
        </p:nvSpPr>
        <p:spPr>
          <a:xfrm>
            <a:off x="7832397" y="3910352"/>
            <a:ext cx="3241755" cy="461665"/>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Mettez en œuvre des pratiques innovantes pour améliorer l’efficacité et l’efficience.</a:t>
            </a:r>
          </a:p>
        </p:txBody>
      </p:sp>
      <p:sp>
        <p:nvSpPr>
          <p:cNvPr id="69" name="TextBox 68">
            <a:extLst>
              <a:ext uri="{FF2B5EF4-FFF2-40B4-BE49-F238E27FC236}">
                <a16:creationId xmlns:a16="http://schemas.microsoft.com/office/drawing/2014/main" id="{7C9F8024-3DA5-BD63-B902-71DF561EBD9A}"/>
              </a:ext>
            </a:extLst>
          </p:cNvPr>
          <p:cNvSpPr txBox="1"/>
          <p:nvPr/>
        </p:nvSpPr>
        <p:spPr>
          <a:xfrm>
            <a:off x="7819281" y="4942959"/>
            <a:ext cx="3241755" cy="646331"/>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PRÉPARER LE </a:t>
            </a:r>
            <a:br>
              <a:rPr lang="en-US" i="1" dirty="0">
                <a:solidFill>
                  <a:schemeClr val="tx1">
                    <a:lumMod val="65000"/>
                    <a:lumOff val="35000"/>
                  </a:schemeClr>
                </a:solidFill>
                <a:latin typeface="Century Gothic" panose="020B0502020202020204" pitchFamily="34" charset="0"/>
              </a:rPr>
            </a:br>
            <a:r>
              <a:rPr lang="fr-FR" i="1">
                <a:solidFill>
                  <a:schemeClr val="tx1">
                    <a:lumMod val="65000"/>
                    <a:lumOff val="35000"/>
                  </a:schemeClr>
                </a:solidFill>
                <a:latin typeface="Century Gothic" panose="020B0502020202020204" pitchFamily="34" charset="0"/>
              </a:rPr>
              <a:t>CYCLE SUIVANT</a:t>
            </a:r>
          </a:p>
        </p:txBody>
      </p:sp>
      <p:sp>
        <p:nvSpPr>
          <p:cNvPr id="70" name="TextBox 69">
            <a:extLst>
              <a:ext uri="{FF2B5EF4-FFF2-40B4-BE49-F238E27FC236}">
                <a16:creationId xmlns:a16="http://schemas.microsoft.com/office/drawing/2014/main" id="{6FBCDE24-D2FA-71F4-C4F0-B8522F2C9A68}"/>
              </a:ext>
            </a:extLst>
          </p:cNvPr>
          <p:cNvSpPr txBox="1"/>
          <p:nvPr/>
        </p:nvSpPr>
        <p:spPr>
          <a:xfrm>
            <a:off x="7832397" y="5599341"/>
            <a:ext cx="3241755" cy="461665"/>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Commencez à jeter les bases du prochain cycle de planification stratégique.</a:t>
            </a:r>
          </a:p>
        </p:txBody>
      </p:sp>
      <p:sp>
        <p:nvSpPr>
          <p:cNvPr id="71" name="TextBox 70">
            <a:extLst>
              <a:ext uri="{FF2B5EF4-FFF2-40B4-BE49-F238E27FC236}">
                <a16:creationId xmlns:a16="http://schemas.microsoft.com/office/drawing/2014/main" id="{62DE4270-B7ED-54C6-3409-441B2E781A5E}"/>
              </a:ext>
            </a:extLst>
          </p:cNvPr>
          <p:cNvSpPr txBox="1"/>
          <p:nvPr/>
        </p:nvSpPr>
        <p:spPr>
          <a:xfrm>
            <a:off x="4451857" y="1036838"/>
            <a:ext cx="3254867" cy="323165"/>
          </a:xfrm>
          <a:prstGeom prst="rect">
            <a:avLst/>
          </a:prstGeom>
          <a:noFill/>
        </p:spPr>
        <p:txBody>
          <a:bodyPr wrap="square" rtlCol="0">
            <a:spAutoFit/>
          </a:bodyPr>
          <a:lstStyle/>
          <a:p>
            <a:pPr algn="ctr" rtl="0"/>
            <a:r>
              <a:rPr lang="fr-FR" sz="1500" b="1" spc="-100">
                <a:solidFill>
                  <a:schemeClr val="tx1">
                    <a:lumMod val="65000"/>
                    <a:lumOff val="35000"/>
                  </a:schemeClr>
                </a:solidFill>
                <a:latin typeface="Century Gothic" panose="020B0502020202020204" pitchFamily="34" charset="0"/>
              </a:rPr>
              <a:t>20XX - Croissance et adaptation</a:t>
            </a:r>
          </a:p>
        </p:txBody>
      </p:sp>
      <p:sp>
        <p:nvSpPr>
          <p:cNvPr id="72" name="TextBox 71">
            <a:extLst>
              <a:ext uri="{FF2B5EF4-FFF2-40B4-BE49-F238E27FC236}">
                <a16:creationId xmlns:a16="http://schemas.microsoft.com/office/drawing/2014/main" id="{7B4AFA62-8C7D-CF00-4DED-1571CE4D7A3A}"/>
              </a:ext>
            </a:extLst>
          </p:cNvPr>
          <p:cNvSpPr txBox="1"/>
          <p:nvPr/>
        </p:nvSpPr>
        <p:spPr>
          <a:xfrm>
            <a:off x="7806169" y="1027528"/>
            <a:ext cx="3254867" cy="323165"/>
          </a:xfrm>
          <a:prstGeom prst="rect">
            <a:avLst/>
          </a:prstGeom>
          <a:noFill/>
        </p:spPr>
        <p:txBody>
          <a:bodyPr wrap="square" rtlCol="0">
            <a:spAutoFit/>
          </a:bodyPr>
          <a:lstStyle/>
          <a:p>
            <a:pPr algn="ctr" rtl="0"/>
            <a:r>
              <a:rPr lang="fr-FR" sz="1500" b="1" spc="-100">
                <a:solidFill>
                  <a:schemeClr val="tx1">
                    <a:lumMod val="65000"/>
                    <a:lumOff val="35000"/>
                  </a:schemeClr>
                </a:solidFill>
                <a:latin typeface="Century Gothic" panose="020B0502020202020204" pitchFamily="34" charset="0"/>
              </a:rPr>
              <a:t>20XX - Consolidation et innovation</a:t>
            </a:r>
          </a:p>
        </p:txBody>
      </p:sp>
      <p:grpSp>
        <p:nvGrpSpPr>
          <p:cNvPr id="2" name="Group 1">
            <a:extLst>
              <a:ext uri="{FF2B5EF4-FFF2-40B4-BE49-F238E27FC236}">
                <a16:creationId xmlns:a16="http://schemas.microsoft.com/office/drawing/2014/main" id="{88F5FF4E-A8E0-AB70-C827-F6A4DA1EA563}"/>
              </a:ext>
            </a:extLst>
          </p:cNvPr>
          <p:cNvGrpSpPr/>
          <p:nvPr/>
        </p:nvGrpSpPr>
        <p:grpSpPr>
          <a:xfrm>
            <a:off x="4603000" y="2760914"/>
            <a:ext cx="1762289" cy="274320"/>
            <a:chOff x="6794355" y="1840094"/>
            <a:chExt cx="1762289" cy="274320"/>
          </a:xfrm>
        </p:grpSpPr>
        <p:sp>
          <p:nvSpPr>
            <p:cNvPr id="4" name="Arrow: Pentagon 3">
              <a:extLst>
                <a:ext uri="{FF2B5EF4-FFF2-40B4-BE49-F238E27FC236}">
                  <a16:creationId xmlns:a16="http://schemas.microsoft.com/office/drawing/2014/main" id="{B5B13D5F-A70C-AD3D-1233-809322D90B19}"/>
                </a:ext>
              </a:extLst>
            </p:cNvPr>
            <p:cNvSpPr/>
            <p:nvPr/>
          </p:nvSpPr>
          <p:spPr>
            <a:xfrm>
              <a:off x="6931514" y="1840094"/>
              <a:ext cx="1625130"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900" b="1" dirty="0">
                  <a:solidFill>
                    <a:schemeClr val="tx1">
                      <a:lumMod val="65000"/>
                      <a:lumOff val="35000"/>
                    </a:schemeClr>
                  </a:solidFill>
                  <a:latin typeface="Century Gothic" panose="020B0502020202020204" pitchFamily="34" charset="0"/>
                </a:rPr>
                <a:t>Échéance le JJ/MM</a:t>
              </a:r>
            </a:p>
          </p:txBody>
        </p:sp>
        <p:sp>
          <p:nvSpPr>
            <p:cNvPr id="6" name="Diamond 5">
              <a:extLst>
                <a:ext uri="{FF2B5EF4-FFF2-40B4-BE49-F238E27FC236}">
                  <a16:creationId xmlns:a16="http://schemas.microsoft.com/office/drawing/2014/main" id="{86E52556-E0A9-C562-C06A-D16DA3E0991C}"/>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59CB1AB-FC85-EB2E-B060-CBD240BFF110}"/>
              </a:ext>
            </a:extLst>
          </p:cNvPr>
          <p:cNvGrpSpPr/>
          <p:nvPr/>
        </p:nvGrpSpPr>
        <p:grpSpPr>
          <a:xfrm>
            <a:off x="7847275" y="4517668"/>
            <a:ext cx="1793875" cy="274320"/>
            <a:chOff x="6794355" y="1840094"/>
            <a:chExt cx="1793875" cy="274320"/>
          </a:xfrm>
        </p:grpSpPr>
        <p:sp>
          <p:nvSpPr>
            <p:cNvPr id="16" name="Arrow: Pentagon 15">
              <a:extLst>
                <a:ext uri="{FF2B5EF4-FFF2-40B4-BE49-F238E27FC236}">
                  <a16:creationId xmlns:a16="http://schemas.microsoft.com/office/drawing/2014/main" id="{884D8CC5-F1F7-2D11-AA4C-51E812767635}"/>
                </a:ext>
              </a:extLst>
            </p:cNvPr>
            <p:cNvSpPr/>
            <p:nvPr/>
          </p:nvSpPr>
          <p:spPr>
            <a:xfrm>
              <a:off x="6931514" y="1840094"/>
              <a:ext cx="1656716"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900" b="1" dirty="0">
                  <a:solidFill>
                    <a:schemeClr val="tx1">
                      <a:lumMod val="65000"/>
                      <a:lumOff val="35000"/>
                    </a:schemeClr>
                  </a:solidFill>
                  <a:latin typeface="Century Gothic" panose="020B0502020202020204" pitchFamily="34" charset="0"/>
                </a:rPr>
                <a:t>Échéance le JJ/MM</a:t>
              </a:r>
            </a:p>
          </p:txBody>
        </p:sp>
        <p:sp>
          <p:nvSpPr>
            <p:cNvPr id="17" name="Diamond 16">
              <a:extLst>
                <a:ext uri="{FF2B5EF4-FFF2-40B4-BE49-F238E27FC236}">
                  <a16:creationId xmlns:a16="http://schemas.microsoft.com/office/drawing/2014/main" id="{36DE93E5-C55C-E7BF-5202-56B0F9EEF26E}"/>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Graphic 17" descr="Horloge de couleur unie">
            <a:extLst>
              <a:ext uri="{FF2B5EF4-FFF2-40B4-BE49-F238E27FC236}">
                <a16:creationId xmlns:a16="http://schemas.microsoft.com/office/drawing/2014/main" id="{3483917E-5016-1D1E-2C8A-A7A4172E27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7827" y="4967446"/>
            <a:ext cx="501294" cy="501294"/>
          </a:xfrm>
          <a:prstGeom prst="rect">
            <a:avLst/>
          </a:prstGeom>
        </p:spPr>
      </p:pic>
      <p:pic>
        <p:nvPicPr>
          <p:cNvPr id="19" name="Graphic 18" descr="Loupe de couleur unie">
            <a:extLst>
              <a:ext uri="{FF2B5EF4-FFF2-40B4-BE49-F238E27FC236}">
                <a16:creationId xmlns:a16="http://schemas.microsoft.com/office/drawing/2014/main" id="{13B00657-40E8-B30A-73AF-DDA8FD49C6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7334" y="1589849"/>
            <a:ext cx="501294" cy="501294"/>
          </a:xfrm>
          <a:prstGeom prst="rect">
            <a:avLst/>
          </a:prstGeom>
        </p:spPr>
      </p:pic>
      <p:pic>
        <p:nvPicPr>
          <p:cNvPr id="20" name="Graphic 19" descr="Cercle de flèches de couleur unie">
            <a:extLst>
              <a:ext uri="{FF2B5EF4-FFF2-40B4-BE49-F238E27FC236}">
                <a16:creationId xmlns:a16="http://schemas.microsoft.com/office/drawing/2014/main" id="{0E70CF05-D43C-AA70-CC87-B1A6714B35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91259" y="4967446"/>
            <a:ext cx="501294" cy="501294"/>
          </a:xfrm>
          <a:prstGeom prst="rect">
            <a:avLst/>
          </a:prstGeom>
        </p:spPr>
      </p:pic>
      <p:pic>
        <p:nvPicPr>
          <p:cNvPr id="22" name="Graphic 21" descr="Utilisateurs de couleur unie">
            <a:extLst>
              <a:ext uri="{FF2B5EF4-FFF2-40B4-BE49-F238E27FC236}">
                <a16:creationId xmlns:a16="http://schemas.microsoft.com/office/drawing/2014/main" id="{317DC56C-C8C2-B253-9AB0-3CDDAE68AC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13971" y="1576144"/>
            <a:ext cx="593350" cy="593350"/>
          </a:xfrm>
          <a:prstGeom prst="rect">
            <a:avLst/>
          </a:prstGeom>
        </p:spPr>
      </p:pic>
      <p:pic>
        <p:nvPicPr>
          <p:cNvPr id="24" name="Graphic 23" descr="Tendance à la hausse de couleur unie">
            <a:extLst>
              <a:ext uri="{FF2B5EF4-FFF2-40B4-BE49-F238E27FC236}">
                <a16:creationId xmlns:a16="http://schemas.microsoft.com/office/drawing/2014/main" id="{44F704E1-3101-6BF2-16E8-F75D1551BF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12113" y="1576144"/>
            <a:ext cx="418772" cy="418772"/>
          </a:xfrm>
          <a:prstGeom prst="rect">
            <a:avLst/>
          </a:prstGeom>
        </p:spPr>
      </p:pic>
      <p:pic>
        <p:nvPicPr>
          <p:cNvPr id="27" name="Graphic 26" descr="Clap de cinéma de couleur unie">
            <a:extLst>
              <a:ext uri="{FF2B5EF4-FFF2-40B4-BE49-F238E27FC236}">
                <a16:creationId xmlns:a16="http://schemas.microsoft.com/office/drawing/2014/main" id="{2666924E-583F-D84F-D6E7-39B4574BB34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63696" y="3318463"/>
            <a:ext cx="327454" cy="327454"/>
          </a:xfrm>
          <a:prstGeom prst="rect">
            <a:avLst/>
          </a:prstGeom>
        </p:spPr>
      </p:pic>
      <p:pic>
        <p:nvPicPr>
          <p:cNvPr id="34" name="Graphic 33" descr="Flèche d’agrandissement de couleur unie">
            <a:extLst>
              <a:ext uri="{FF2B5EF4-FFF2-40B4-BE49-F238E27FC236}">
                <a16:creationId xmlns:a16="http://schemas.microsoft.com/office/drawing/2014/main" id="{75F5EEAF-AF85-1E99-01BA-6081824677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14098" y="3287981"/>
            <a:ext cx="361364" cy="361364"/>
          </a:xfrm>
          <a:prstGeom prst="rect">
            <a:avLst/>
          </a:prstGeom>
        </p:spPr>
      </p:pic>
      <p:pic>
        <p:nvPicPr>
          <p:cNvPr id="39" name="Graphic 38" descr="Bras musclé de couleur unie">
            <a:extLst>
              <a:ext uri="{FF2B5EF4-FFF2-40B4-BE49-F238E27FC236}">
                <a16:creationId xmlns:a16="http://schemas.microsoft.com/office/drawing/2014/main" id="{F2EAB863-CBB1-A52A-A372-7865804A90B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282216" y="5010600"/>
            <a:ext cx="361364" cy="361364"/>
          </a:xfrm>
          <a:prstGeom prst="rect">
            <a:avLst/>
          </a:prstGeom>
        </p:spPr>
      </p:pic>
      <p:pic>
        <p:nvPicPr>
          <p:cNvPr id="43" name="Graphic 42" descr="Trait connecté de couleur unie">
            <a:extLst>
              <a:ext uri="{FF2B5EF4-FFF2-40B4-BE49-F238E27FC236}">
                <a16:creationId xmlns:a16="http://schemas.microsoft.com/office/drawing/2014/main" id="{A16FC822-C29D-EEA9-2CCB-2473D19053F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612113" y="3288531"/>
            <a:ext cx="409785" cy="409785"/>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87919"/>
            <a:ext cx="11845251" cy="523220"/>
          </a:xfrm>
          <a:prstGeom prst="rect">
            <a:avLst/>
          </a:prstGeom>
          <a:noFill/>
        </p:spPr>
        <p:txBody>
          <a:bodyPr wrap="square" rtlCol="0">
            <a:spAutoFit/>
          </a:bodyPr>
          <a:lstStyle/>
          <a:p>
            <a:pPr algn="ctr" rtl="0"/>
            <a:r>
              <a:rPr lang="fr-FR" sz="2800" spc="500">
                <a:solidFill>
                  <a:schemeClr val="tx1">
                    <a:lumMod val="65000"/>
                    <a:lumOff val="35000"/>
                  </a:schemeClr>
                </a:solidFill>
                <a:latin typeface="Century Gothic" panose="020B0502020202020204" pitchFamily="34" charset="0"/>
              </a:rPr>
              <a:t>PLAN STRATÉGIQUE SUR 3 ANS</a:t>
            </a:r>
          </a:p>
        </p:txBody>
      </p:sp>
      <p:sp>
        <p:nvSpPr>
          <p:cNvPr id="31" name="Rectangle 30">
            <a:extLst>
              <a:ext uri="{FF2B5EF4-FFF2-40B4-BE49-F238E27FC236}">
                <a16:creationId xmlns:a16="http://schemas.microsoft.com/office/drawing/2014/main" id="{86A1C244-7385-9D40-A252-4E75C440C3DE}"/>
              </a:ext>
            </a:extLst>
          </p:cNvPr>
          <p:cNvSpPr/>
          <p:nvPr/>
        </p:nvSpPr>
        <p:spPr>
          <a:xfrm>
            <a:off x="1117856" y="936634"/>
            <a:ext cx="3254867" cy="49680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39D9D0-F434-7847-AEA3-F6E1D6952262}"/>
              </a:ext>
            </a:extLst>
          </p:cNvPr>
          <p:cNvSpPr txBox="1"/>
          <p:nvPr/>
        </p:nvSpPr>
        <p:spPr>
          <a:xfrm>
            <a:off x="1117855" y="1009894"/>
            <a:ext cx="3254867" cy="323165"/>
          </a:xfrm>
          <a:prstGeom prst="rect">
            <a:avLst/>
          </a:prstGeom>
          <a:noFill/>
        </p:spPr>
        <p:txBody>
          <a:bodyPr wrap="square" rtlCol="0">
            <a:spAutoFit/>
          </a:bodyPr>
          <a:lstStyle/>
          <a:p>
            <a:pPr algn="ctr" rtl="0"/>
            <a:r>
              <a:rPr lang="fr-FR" sz="1500" b="1" spc="-100">
                <a:solidFill>
                  <a:schemeClr val="tx1">
                    <a:lumMod val="65000"/>
                    <a:lumOff val="35000"/>
                  </a:schemeClr>
                </a:solidFill>
                <a:latin typeface="Century Gothic" panose="020B0502020202020204" pitchFamily="34" charset="0"/>
              </a:rPr>
              <a:t>20XX - Objectif</a:t>
            </a:r>
          </a:p>
        </p:txBody>
      </p:sp>
      <p:sp>
        <p:nvSpPr>
          <p:cNvPr id="35" name="Rectangle 34">
            <a:extLst>
              <a:ext uri="{FF2B5EF4-FFF2-40B4-BE49-F238E27FC236}">
                <a16:creationId xmlns:a16="http://schemas.microsoft.com/office/drawing/2014/main" id="{D856B6B9-CADB-65A5-132D-6DE5ED1AE9D7}"/>
              </a:ext>
            </a:extLst>
          </p:cNvPr>
          <p:cNvSpPr/>
          <p:nvPr/>
        </p:nvSpPr>
        <p:spPr>
          <a:xfrm>
            <a:off x="4468567" y="936634"/>
            <a:ext cx="3254867"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B08557A-8548-5D7D-6AD2-CD59C42B123E}"/>
              </a:ext>
            </a:extLst>
          </p:cNvPr>
          <p:cNvSpPr/>
          <p:nvPr/>
        </p:nvSpPr>
        <p:spPr>
          <a:xfrm>
            <a:off x="7819278" y="936634"/>
            <a:ext cx="3254866"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C4B1F77-B870-3807-ED43-43F3EA7B8C19}"/>
              </a:ext>
            </a:extLst>
          </p:cNvPr>
          <p:cNvSpPr/>
          <p:nvPr/>
        </p:nvSpPr>
        <p:spPr>
          <a:xfrm>
            <a:off x="1117854" y="1554874"/>
            <a:ext cx="3254867" cy="156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67F4BA-422D-345B-B7F1-9F9576D2E9FF}"/>
              </a:ext>
            </a:extLst>
          </p:cNvPr>
          <p:cNvSpPr/>
          <p:nvPr/>
        </p:nvSpPr>
        <p:spPr>
          <a:xfrm>
            <a:off x="1117853" y="3245636"/>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9C63BE-B6B5-4F15-AC6D-365CB650CB19}"/>
              </a:ext>
            </a:extLst>
          </p:cNvPr>
          <p:cNvSpPr/>
          <p:nvPr/>
        </p:nvSpPr>
        <p:spPr>
          <a:xfrm>
            <a:off x="1117856" y="4936398"/>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CBE402-0604-8E30-E2E5-0CF97940084A}"/>
              </a:ext>
            </a:extLst>
          </p:cNvPr>
          <p:cNvSpPr/>
          <p:nvPr/>
        </p:nvSpPr>
        <p:spPr>
          <a:xfrm>
            <a:off x="4468564" y="1554874"/>
            <a:ext cx="3254867" cy="156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7CA97E-153D-240D-155A-497EC698AA90}"/>
              </a:ext>
            </a:extLst>
          </p:cNvPr>
          <p:cNvSpPr/>
          <p:nvPr/>
        </p:nvSpPr>
        <p:spPr>
          <a:xfrm>
            <a:off x="4468563" y="3245636"/>
            <a:ext cx="3254867" cy="1569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C5F344-0E21-E7D5-6633-1373E6D8E5D6}"/>
              </a:ext>
            </a:extLst>
          </p:cNvPr>
          <p:cNvSpPr/>
          <p:nvPr/>
        </p:nvSpPr>
        <p:spPr>
          <a:xfrm>
            <a:off x="4468566" y="4936398"/>
            <a:ext cx="3254867" cy="15693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D01609A-BAEC-4CFE-0FF9-797D85131480}"/>
              </a:ext>
            </a:extLst>
          </p:cNvPr>
          <p:cNvSpPr/>
          <p:nvPr/>
        </p:nvSpPr>
        <p:spPr>
          <a:xfrm>
            <a:off x="7819279" y="1554874"/>
            <a:ext cx="3254867" cy="156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0C1FD44-A422-6909-DEC4-4B65AD83083C}"/>
              </a:ext>
            </a:extLst>
          </p:cNvPr>
          <p:cNvSpPr/>
          <p:nvPr/>
        </p:nvSpPr>
        <p:spPr>
          <a:xfrm>
            <a:off x="7819278" y="3245636"/>
            <a:ext cx="3254867" cy="156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21D494-E212-9D3E-C22C-5FC24DF0A98E}"/>
              </a:ext>
            </a:extLst>
          </p:cNvPr>
          <p:cNvSpPr/>
          <p:nvPr/>
        </p:nvSpPr>
        <p:spPr>
          <a:xfrm>
            <a:off x="7819281" y="4936398"/>
            <a:ext cx="3254867" cy="1569326"/>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FF6B838-5238-5F90-F0D0-75D3381A5A3E}"/>
              </a:ext>
            </a:extLst>
          </p:cNvPr>
          <p:cNvSpPr txBox="1"/>
          <p:nvPr/>
        </p:nvSpPr>
        <p:spPr>
          <a:xfrm>
            <a:off x="1117856" y="1554874"/>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ACTIVITÉ</a:t>
            </a:r>
          </a:p>
        </p:txBody>
      </p:sp>
      <p:sp>
        <p:nvSpPr>
          <p:cNvPr id="28" name="TextBox 27">
            <a:extLst>
              <a:ext uri="{FF2B5EF4-FFF2-40B4-BE49-F238E27FC236}">
                <a16:creationId xmlns:a16="http://schemas.microsoft.com/office/drawing/2014/main" id="{DCB6B481-7C43-5E1C-DD62-28498D7C836C}"/>
              </a:ext>
            </a:extLst>
          </p:cNvPr>
          <p:cNvSpPr txBox="1"/>
          <p:nvPr/>
        </p:nvSpPr>
        <p:spPr>
          <a:xfrm>
            <a:off x="1130968" y="2264043"/>
            <a:ext cx="3241755"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Description</a:t>
            </a:r>
          </a:p>
        </p:txBody>
      </p:sp>
      <p:sp>
        <p:nvSpPr>
          <p:cNvPr id="29" name="TextBox 28">
            <a:extLst>
              <a:ext uri="{FF2B5EF4-FFF2-40B4-BE49-F238E27FC236}">
                <a16:creationId xmlns:a16="http://schemas.microsoft.com/office/drawing/2014/main" id="{BEDE3288-260A-2F9F-25A6-0881D9CB2745}"/>
              </a:ext>
            </a:extLst>
          </p:cNvPr>
          <p:cNvSpPr txBox="1"/>
          <p:nvPr/>
        </p:nvSpPr>
        <p:spPr>
          <a:xfrm>
            <a:off x="1130968" y="3245636"/>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ACTIVITÉ</a:t>
            </a:r>
          </a:p>
        </p:txBody>
      </p:sp>
      <p:sp>
        <p:nvSpPr>
          <p:cNvPr id="30" name="TextBox 29">
            <a:extLst>
              <a:ext uri="{FF2B5EF4-FFF2-40B4-BE49-F238E27FC236}">
                <a16:creationId xmlns:a16="http://schemas.microsoft.com/office/drawing/2014/main" id="{0294C3AF-8099-4417-834A-33F4070CDF1B}"/>
              </a:ext>
            </a:extLst>
          </p:cNvPr>
          <p:cNvSpPr txBox="1"/>
          <p:nvPr/>
        </p:nvSpPr>
        <p:spPr>
          <a:xfrm>
            <a:off x="1130968" y="3901187"/>
            <a:ext cx="3241755"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Description</a:t>
            </a:r>
          </a:p>
        </p:txBody>
      </p:sp>
      <p:sp>
        <p:nvSpPr>
          <p:cNvPr id="36" name="TextBox 35">
            <a:extLst>
              <a:ext uri="{FF2B5EF4-FFF2-40B4-BE49-F238E27FC236}">
                <a16:creationId xmlns:a16="http://schemas.microsoft.com/office/drawing/2014/main" id="{76E75D81-3857-762A-DBBC-166603C56F58}"/>
              </a:ext>
            </a:extLst>
          </p:cNvPr>
          <p:cNvSpPr txBox="1"/>
          <p:nvPr/>
        </p:nvSpPr>
        <p:spPr>
          <a:xfrm>
            <a:off x="1117852" y="4933794"/>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ACTIVITÉ</a:t>
            </a:r>
          </a:p>
        </p:txBody>
      </p:sp>
      <p:sp>
        <p:nvSpPr>
          <p:cNvPr id="37" name="TextBox 36">
            <a:extLst>
              <a:ext uri="{FF2B5EF4-FFF2-40B4-BE49-F238E27FC236}">
                <a16:creationId xmlns:a16="http://schemas.microsoft.com/office/drawing/2014/main" id="{0567FA3B-68C1-36B1-2373-989923C3157D}"/>
              </a:ext>
            </a:extLst>
          </p:cNvPr>
          <p:cNvSpPr txBox="1"/>
          <p:nvPr/>
        </p:nvSpPr>
        <p:spPr>
          <a:xfrm>
            <a:off x="1130968" y="5590176"/>
            <a:ext cx="3241755"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Description</a:t>
            </a:r>
          </a:p>
        </p:txBody>
      </p:sp>
      <p:sp>
        <p:nvSpPr>
          <p:cNvPr id="40" name="TextBox 39">
            <a:extLst>
              <a:ext uri="{FF2B5EF4-FFF2-40B4-BE49-F238E27FC236}">
                <a16:creationId xmlns:a16="http://schemas.microsoft.com/office/drawing/2014/main" id="{481FCC1D-33A9-682E-7596-80DC2312CCF9}"/>
              </a:ext>
            </a:extLst>
          </p:cNvPr>
          <p:cNvSpPr txBox="1"/>
          <p:nvPr/>
        </p:nvSpPr>
        <p:spPr>
          <a:xfrm>
            <a:off x="4464973" y="1560417"/>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ACTIVITÉ</a:t>
            </a:r>
          </a:p>
        </p:txBody>
      </p:sp>
      <p:sp>
        <p:nvSpPr>
          <p:cNvPr id="50" name="TextBox 49">
            <a:extLst>
              <a:ext uri="{FF2B5EF4-FFF2-40B4-BE49-F238E27FC236}">
                <a16:creationId xmlns:a16="http://schemas.microsoft.com/office/drawing/2014/main" id="{E29AFDFE-F6BA-674E-A984-CE3512F18822}"/>
              </a:ext>
            </a:extLst>
          </p:cNvPr>
          <p:cNvSpPr txBox="1"/>
          <p:nvPr/>
        </p:nvSpPr>
        <p:spPr>
          <a:xfrm>
            <a:off x="4478085" y="2269586"/>
            <a:ext cx="3241755"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Description</a:t>
            </a:r>
          </a:p>
        </p:txBody>
      </p:sp>
      <p:sp>
        <p:nvSpPr>
          <p:cNvPr id="51" name="TextBox 50">
            <a:extLst>
              <a:ext uri="{FF2B5EF4-FFF2-40B4-BE49-F238E27FC236}">
                <a16:creationId xmlns:a16="http://schemas.microsoft.com/office/drawing/2014/main" id="{027374DF-AAEE-CB76-3A25-52EC4697F029}"/>
              </a:ext>
            </a:extLst>
          </p:cNvPr>
          <p:cNvSpPr txBox="1"/>
          <p:nvPr/>
        </p:nvSpPr>
        <p:spPr>
          <a:xfrm>
            <a:off x="4478085" y="3251179"/>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ACTIVITÉ</a:t>
            </a:r>
          </a:p>
        </p:txBody>
      </p:sp>
      <p:sp>
        <p:nvSpPr>
          <p:cNvPr id="59" name="TextBox 58">
            <a:extLst>
              <a:ext uri="{FF2B5EF4-FFF2-40B4-BE49-F238E27FC236}">
                <a16:creationId xmlns:a16="http://schemas.microsoft.com/office/drawing/2014/main" id="{2FE57F33-BE3B-CD32-BAB7-49A0E5EE3ACA}"/>
              </a:ext>
            </a:extLst>
          </p:cNvPr>
          <p:cNvSpPr txBox="1"/>
          <p:nvPr/>
        </p:nvSpPr>
        <p:spPr>
          <a:xfrm>
            <a:off x="4478085" y="3906730"/>
            <a:ext cx="3241755"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Description</a:t>
            </a:r>
          </a:p>
        </p:txBody>
      </p:sp>
      <p:sp>
        <p:nvSpPr>
          <p:cNvPr id="63" name="TextBox 62">
            <a:extLst>
              <a:ext uri="{FF2B5EF4-FFF2-40B4-BE49-F238E27FC236}">
                <a16:creationId xmlns:a16="http://schemas.microsoft.com/office/drawing/2014/main" id="{E4DA5598-8CAE-12CA-D730-B5F7C0D641C4}"/>
              </a:ext>
            </a:extLst>
          </p:cNvPr>
          <p:cNvSpPr txBox="1"/>
          <p:nvPr/>
        </p:nvSpPr>
        <p:spPr>
          <a:xfrm>
            <a:off x="4464969" y="4939337"/>
            <a:ext cx="3241755"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ACTIVITÉ</a:t>
            </a:r>
          </a:p>
        </p:txBody>
      </p:sp>
      <p:sp>
        <p:nvSpPr>
          <p:cNvPr id="64" name="TextBox 63">
            <a:extLst>
              <a:ext uri="{FF2B5EF4-FFF2-40B4-BE49-F238E27FC236}">
                <a16:creationId xmlns:a16="http://schemas.microsoft.com/office/drawing/2014/main" id="{F97121EB-7C89-B70C-A60A-72A65DDDA55F}"/>
              </a:ext>
            </a:extLst>
          </p:cNvPr>
          <p:cNvSpPr txBox="1"/>
          <p:nvPr/>
        </p:nvSpPr>
        <p:spPr>
          <a:xfrm>
            <a:off x="4478085" y="5595719"/>
            <a:ext cx="3241755"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Description</a:t>
            </a:r>
          </a:p>
        </p:txBody>
      </p:sp>
      <p:sp>
        <p:nvSpPr>
          <p:cNvPr id="65" name="TextBox 64">
            <a:extLst>
              <a:ext uri="{FF2B5EF4-FFF2-40B4-BE49-F238E27FC236}">
                <a16:creationId xmlns:a16="http://schemas.microsoft.com/office/drawing/2014/main" id="{2CE779DC-8DD4-E7C2-B91C-6921B8BDAB21}"/>
              </a:ext>
            </a:extLst>
          </p:cNvPr>
          <p:cNvSpPr txBox="1"/>
          <p:nvPr/>
        </p:nvSpPr>
        <p:spPr>
          <a:xfrm>
            <a:off x="7819285" y="1564039"/>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ACTIVITÉ</a:t>
            </a:r>
          </a:p>
        </p:txBody>
      </p:sp>
      <p:sp>
        <p:nvSpPr>
          <p:cNvPr id="66" name="TextBox 65">
            <a:extLst>
              <a:ext uri="{FF2B5EF4-FFF2-40B4-BE49-F238E27FC236}">
                <a16:creationId xmlns:a16="http://schemas.microsoft.com/office/drawing/2014/main" id="{DC9C512A-A00F-47CC-3FBA-154E927260E3}"/>
              </a:ext>
            </a:extLst>
          </p:cNvPr>
          <p:cNvSpPr txBox="1"/>
          <p:nvPr/>
        </p:nvSpPr>
        <p:spPr>
          <a:xfrm>
            <a:off x="7832397" y="2273208"/>
            <a:ext cx="3241755"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Description</a:t>
            </a:r>
          </a:p>
        </p:txBody>
      </p:sp>
      <p:sp>
        <p:nvSpPr>
          <p:cNvPr id="67" name="TextBox 66">
            <a:extLst>
              <a:ext uri="{FF2B5EF4-FFF2-40B4-BE49-F238E27FC236}">
                <a16:creationId xmlns:a16="http://schemas.microsoft.com/office/drawing/2014/main" id="{99BE95CC-B635-6D73-B3E5-1460F8CD6F4B}"/>
              </a:ext>
            </a:extLst>
          </p:cNvPr>
          <p:cNvSpPr txBox="1"/>
          <p:nvPr/>
        </p:nvSpPr>
        <p:spPr>
          <a:xfrm>
            <a:off x="7832397" y="3254801"/>
            <a:ext cx="2804131"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ACTIVITÉ</a:t>
            </a:r>
          </a:p>
        </p:txBody>
      </p:sp>
      <p:sp>
        <p:nvSpPr>
          <p:cNvPr id="68" name="TextBox 67">
            <a:extLst>
              <a:ext uri="{FF2B5EF4-FFF2-40B4-BE49-F238E27FC236}">
                <a16:creationId xmlns:a16="http://schemas.microsoft.com/office/drawing/2014/main" id="{B662A693-CB47-83E4-A870-7D6D0A06D1EE}"/>
              </a:ext>
            </a:extLst>
          </p:cNvPr>
          <p:cNvSpPr txBox="1"/>
          <p:nvPr/>
        </p:nvSpPr>
        <p:spPr>
          <a:xfrm>
            <a:off x="7832397" y="3910352"/>
            <a:ext cx="3241755"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Description</a:t>
            </a:r>
          </a:p>
        </p:txBody>
      </p:sp>
      <p:sp>
        <p:nvSpPr>
          <p:cNvPr id="69" name="TextBox 68">
            <a:extLst>
              <a:ext uri="{FF2B5EF4-FFF2-40B4-BE49-F238E27FC236}">
                <a16:creationId xmlns:a16="http://schemas.microsoft.com/office/drawing/2014/main" id="{7C9F8024-3DA5-BD63-B902-71DF561EBD9A}"/>
              </a:ext>
            </a:extLst>
          </p:cNvPr>
          <p:cNvSpPr txBox="1"/>
          <p:nvPr/>
        </p:nvSpPr>
        <p:spPr>
          <a:xfrm>
            <a:off x="7819281" y="4942959"/>
            <a:ext cx="3241755" cy="369332"/>
          </a:xfrm>
          <a:prstGeom prst="rect">
            <a:avLst/>
          </a:prstGeom>
          <a:noFill/>
        </p:spPr>
        <p:txBody>
          <a:bodyPr wrap="square" rtlCol="0">
            <a:spAutoFit/>
          </a:bodyPr>
          <a:lstStyle/>
          <a:p>
            <a:pPr rtl="0"/>
            <a:r>
              <a:rPr lang="fr-FR" i="1">
                <a:solidFill>
                  <a:schemeClr val="tx1">
                    <a:lumMod val="65000"/>
                    <a:lumOff val="35000"/>
                  </a:schemeClr>
                </a:solidFill>
                <a:latin typeface="Century Gothic" panose="020B0502020202020204" pitchFamily="34" charset="0"/>
              </a:rPr>
              <a:t>ACTIVITÉ</a:t>
            </a:r>
          </a:p>
        </p:txBody>
      </p:sp>
      <p:sp>
        <p:nvSpPr>
          <p:cNvPr id="70" name="TextBox 69">
            <a:extLst>
              <a:ext uri="{FF2B5EF4-FFF2-40B4-BE49-F238E27FC236}">
                <a16:creationId xmlns:a16="http://schemas.microsoft.com/office/drawing/2014/main" id="{6FBCDE24-D2FA-71F4-C4F0-B8522F2C9A68}"/>
              </a:ext>
            </a:extLst>
          </p:cNvPr>
          <p:cNvSpPr txBox="1"/>
          <p:nvPr/>
        </p:nvSpPr>
        <p:spPr>
          <a:xfrm>
            <a:off x="7832397" y="5599341"/>
            <a:ext cx="3241755"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Description</a:t>
            </a:r>
          </a:p>
        </p:txBody>
      </p:sp>
      <p:sp>
        <p:nvSpPr>
          <p:cNvPr id="71" name="TextBox 70">
            <a:extLst>
              <a:ext uri="{FF2B5EF4-FFF2-40B4-BE49-F238E27FC236}">
                <a16:creationId xmlns:a16="http://schemas.microsoft.com/office/drawing/2014/main" id="{62DE4270-B7ED-54C6-3409-441B2E781A5E}"/>
              </a:ext>
            </a:extLst>
          </p:cNvPr>
          <p:cNvSpPr txBox="1"/>
          <p:nvPr/>
        </p:nvSpPr>
        <p:spPr>
          <a:xfrm>
            <a:off x="4451857" y="1036838"/>
            <a:ext cx="3254867" cy="323165"/>
          </a:xfrm>
          <a:prstGeom prst="rect">
            <a:avLst/>
          </a:prstGeom>
          <a:noFill/>
        </p:spPr>
        <p:txBody>
          <a:bodyPr wrap="square" rtlCol="0">
            <a:spAutoFit/>
          </a:bodyPr>
          <a:lstStyle/>
          <a:p>
            <a:pPr algn="ctr" rtl="0"/>
            <a:r>
              <a:rPr lang="fr-FR" sz="1500" b="1" spc="-100">
                <a:solidFill>
                  <a:schemeClr val="tx1">
                    <a:lumMod val="65000"/>
                    <a:lumOff val="35000"/>
                  </a:schemeClr>
                </a:solidFill>
                <a:latin typeface="Century Gothic" panose="020B0502020202020204" pitchFamily="34" charset="0"/>
              </a:rPr>
              <a:t>20XX - Objectif</a:t>
            </a:r>
          </a:p>
        </p:txBody>
      </p:sp>
      <p:sp>
        <p:nvSpPr>
          <p:cNvPr id="72" name="TextBox 71">
            <a:extLst>
              <a:ext uri="{FF2B5EF4-FFF2-40B4-BE49-F238E27FC236}">
                <a16:creationId xmlns:a16="http://schemas.microsoft.com/office/drawing/2014/main" id="{7B4AFA62-8C7D-CF00-4DED-1571CE4D7A3A}"/>
              </a:ext>
            </a:extLst>
          </p:cNvPr>
          <p:cNvSpPr txBox="1"/>
          <p:nvPr/>
        </p:nvSpPr>
        <p:spPr>
          <a:xfrm>
            <a:off x="7806169" y="1027528"/>
            <a:ext cx="3254867" cy="323165"/>
          </a:xfrm>
          <a:prstGeom prst="rect">
            <a:avLst/>
          </a:prstGeom>
          <a:noFill/>
        </p:spPr>
        <p:txBody>
          <a:bodyPr wrap="square" rtlCol="0">
            <a:spAutoFit/>
          </a:bodyPr>
          <a:lstStyle/>
          <a:p>
            <a:pPr algn="ctr" rtl="0"/>
            <a:r>
              <a:rPr lang="fr-FR" sz="1500" b="1" spc="-100">
                <a:solidFill>
                  <a:schemeClr val="tx1">
                    <a:lumMod val="65000"/>
                    <a:lumOff val="35000"/>
                  </a:schemeClr>
                </a:solidFill>
                <a:latin typeface="Century Gothic" panose="020B0502020202020204" pitchFamily="34" charset="0"/>
              </a:rPr>
              <a:t>20XX - Objectif</a:t>
            </a:r>
          </a:p>
        </p:txBody>
      </p:sp>
    </p:spTree>
    <p:extLst>
      <p:ext uri="{BB962C8B-B14F-4D97-AF65-F5344CB8AC3E}">
        <p14:creationId xmlns:p14="http://schemas.microsoft.com/office/powerpoint/2010/main" val="34894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6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1084</TotalTime>
  <Words>647</Words>
  <Application>Microsoft Office PowerPoint</Application>
  <PresentationFormat>Widescreen</PresentationFormat>
  <Paragraphs>81</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47</cp:revision>
  <dcterms:created xsi:type="dcterms:W3CDTF">2022-05-22T18:55:25Z</dcterms:created>
  <dcterms:modified xsi:type="dcterms:W3CDTF">2024-09-16T06:06:56Z</dcterms:modified>
</cp:coreProperties>
</file>