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"/>
  </p:notesMasterIdLst>
  <p:sldIdLst>
    <p:sldId id="342" r:id="rId2"/>
    <p:sldId id="343" r:id="rId3"/>
    <p:sldId id="29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D6B5"/>
    <a:srgbClr val="9CA58C"/>
    <a:srgbClr val="EBD9B6"/>
    <a:srgbClr val="DCF8EB"/>
    <a:srgbClr val="0098C6"/>
    <a:srgbClr val="66BBCC"/>
    <a:srgbClr val="654105"/>
    <a:srgbClr val="7C5008"/>
    <a:srgbClr val="02B9F0"/>
    <a:srgbClr val="D5A6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814" autoAdjust="0"/>
    <p:restoredTop sz="86447"/>
  </p:normalViewPr>
  <p:slideViewPr>
    <p:cSldViewPr snapToGrid="0" snapToObjects="1">
      <p:cViewPr varScale="1">
        <p:scale>
          <a:sx n="108" d="100"/>
          <a:sy n="108" d="100"/>
        </p:scale>
        <p:origin x="1272" y="102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6/11/relationships/changesInfo" Target="changesInfos/changesInfo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ss Dunlevy" userId="dd4b9a8537dbe9d0" providerId="LiveId" clId="{BA9B7830-003D-4A57-8670-0B248A641894}"/>
    <pc:docChg chg="modSld">
      <pc:chgData name="Bess Dunlevy" userId="dd4b9a8537dbe9d0" providerId="LiveId" clId="{BA9B7830-003D-4A57-8670-0B248A641894}" dt="2024-06-25T00:16:20.667" v="13" actId="20577"/>
      <pc:docMkLst>
        <pc:docMk/>
      </pc:docMkLst>
      <pc:sldChg chg="modSp mod">
        <pc:chgData name="Bess Dunlevy" userId="dd4b9a8537dbe9d0" providerId="LiveId" clId="{BA9B7830-003D-4A57-8670-0B248A641894}" dt="2024-06-25T00:16:20.667" v="13" actId="20577"/>
        <pc:sldMkLst>
          <pc:docMk/>
          <pc:sldMk cId="1508588292" sldId="342"/>
        </pc:sldMkLst>
        <pc:spChg chg="mod">
          <ac:chgData name="Bess Dunlevy" userId="dd4b9a8537dbe9d0" providerId="LiveId" clId="{BA9B7830-003D-4A57-8670-0B248A641894}" dt="2024-06-25T00:16:20.667" v="13" actId="20577"/>
          <ac:spMkLst>
            <pc:docMk/>
            <pc:sldMk cId="1508588292" sldId="342"/>
            <ac:spMk id="33" creationId="{143A449B-AAB7-994A-92CE-8F48E2CA7DF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9/17/2024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3892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2877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9/17/2024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s://fr.smartsheet.com/try-it?trp=17510" TargetMode="Externa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ond beige texturé">
            <a:extLst>
              <a:ext uri="{FF2B5EF4-FFF2-40B4-BE49-F238E27FC236}">
                <a16:creationId xmlns:a16="http://schemas.microsoft.com/office/drawing/2014/main" id="{61F45D65-CB4D-1E50-D6DA-930A1B07E76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9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4" name="Picture 3">
            <a:hlinkClick r:id="rId5"/>
            <a:extLst>
              <a:ext uri="{FF2B5EF4-FFF2-40B4-BE49-F238E27FC236}">
                <a16:creationId xmlns:a16="http://schemas.microsoft.com/office/drawing/2014/main" id="{4AEB8225-3AA8-AF48-AD51-3F5F53316D6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8825932" y="314882"/>
            <a:ext cx="2954371" cy="587609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43A449B-AAB7-994A-92CE-8F48E2CA7DF6}"/>
              </a:ext>
            </a:extLst>
          </p:cNvPr>
          <p:cNvSpPr txBox="1"/>
          <p:nvPr/>
        </p:nvSpPr>
        <p:spPr>
          <a:xfrm>
            <a:off x="300447" y="317165"/>
            <a:ext cx="77408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24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Modèle de présentation de plan d’affaires stratégique sur 5 ans</a:t>
            </a:r>
            <a:b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</a:b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D67C4F9-B9ED-1907-641C-8994FA946E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8219496"/>
              </p:ext>
            </p:extLst>
          </p:nvPr>
        </p:nvGraphicFramePr>
        <p:xfrm>
          <a:off x="394635" y="2472531"/>
          <a:ext cx="11385667" cy="3057525"/>
        </p:xfrm>
        <a:graphic>
          <a:graphicData uri="http://schemas.openxmlformats.org/drawingml/2006/table">
            <a:tbl>
              <a:tblPr firstRow="1" firstCol="1" bandRow="1"/>
              <a:tblGrid>
                <a:gridCol w="1348677">
                  <a:extLst>
                    <a:ext uri="{9D8B030D-6E8A-4147-A177-3AD203B41FA5}">
                      <a16:colId xmlns:a16="http://schemas.microsoft.com/office/drawing/2014/main" val="3726708494"/>
                    </a:ext>
                  </a:extLst>
                </a:gridCol>
                <a:gridCol w="4400943">
                  <a:extLst>
                    <a:ext uri="{9D8B030D-6E8A-4147-A177-3AD203B41FA5}">
                      <a16:colId xmlns:a16="http://schemas.microsoft.com/office/drawing/2014/main" val="131943471"/>
                    </a:ext>
                  </a:extLst>
                </a:gridCol>
                <a:gridCol w="1206710">
                  <a:extLst>
                    <a:ext uri="{9D8B030D-6E8A-4147-A177-3AD203B41FA5}">
                      <a16:colId xmlns:a16="http://schemas.microsoft.com/office/drawing/2014/main" val="2140866724"/>
                    </a:ext>
                  </a:extLst>
                </a:gridCol>
                <a:gridCol w="4429337">
                  <a:extLst>
                    <a:ext uri="{9D8B030D-6E8A-4147-A177-3AD203B41FA5}">
                      <a16:colId xmlns:a16="http://schemas.microsoft.com/office/drawing/2014/main" val="278224868"/>
                    </a:ext>
                  </a:extLst>
                </a:gridCol>
              </a:tblGrid>
              <a:tr h="3057525">
                <a:tc>
                  <a:txBody>
                    <a:bodyPr/>
                    <a:lstStyle/>
                    <a:p>
                      <a:pPr marL="159385" marR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rgbClr val="788B8E"/>
                          </a:solidFill>
                          <a:effectLst/>
                          <a:latin typeface="Century Gothic" panose="020B0502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Énoncé de</a:t>
                      </a:r>
                    </a:p>
                    <a:p>
                      <a:pPr marL="159385" marR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788B8E"/>
                          </a:solidFill>
                          <a:effectLst/>
                          <a:latin typeface="Century Gothic" panose="020B0502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MISSION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highlight>
                            <a:srgbClr val="F1F6F4"/>
                          </a:highlight>
                          <a:latin typeface="Century Gothic" panose="020B0502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Finalité de l’organisation</a:t>
                      </a:r>
                    </a:p>
                  </a:txBody>
                  <a:tcPr marR="73025" marT="91440" marB="18415">
                    <a:lnL>
                      <a:noFill/>
                    </a:lnL>
                    <a:lnR w="28575" cap="flat" cmpd="sng" algn="ctr">
                      <a:solidFill>
                        <a:srgbClr val="CED9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CED9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6F4"/>
                    </a:solidFill>
                  </a:tcPr>
                </a:tc>
                <a:tc>
                  <a:txBody>
                    <a:bodyPr/>
                    <a:lstStyle/>
                    <a:p>
                      <a:pPr marL="101600" marR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rgbClr val="788B8E"/>
                          </a:solidFill>
                          <a:effectLst/>
                          <a:latin typeface="Century Gothic" panose="020B0502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Énoncé de</a:t>
                      </a:r>
                    </a:p>
                    <a:p>
                      <a:pPr marL="101600" marR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1100">
                          <a:solidFill>
                            <a:srgbClr val="788B8E"/>
                          </a:solidFill>
                          <a:effectLst/>
                          <a:latin typeface="Century Gothic" panose="020B0502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VISION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CED9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highlight>
                            <a:srgbClr val="F1F6F4"/>
                          </a:highlight>
                          <a:latin typeface="Century Gothic" panose="020B0502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Objectif visé par l’organisation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28575" cap="flat" cmpd="sng" algn="ctr">
                      <a:solidFill>
                        <a:srgbClr val="CED9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CED9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4171679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9089BB73-827B-B27D-6B16-FE387637A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99" y="1375006"/>
            <a:ext cx="10942202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500" b="0" i="0" u="none" strike="noStrike" cap="none" normalizeH="0" baseline="0">
                <a:ln>
                  <a:noFill/>
                </a:ln>
                <a:solidFill>
                  <a:srgbClr val="7F7F7F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NOM DE L’ORGANISATION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PLAN STRATÉGIQUE SUR 5 ANS - 20XX–20XX</a:t>
            </a:r>
          </a:p>
        </p:txBody>
      </p:sp>
    </p:spTree>
    <p:extLst>
      <p:ext uri="{BB962C8B-B14F-4D97-AF65-F5344CB8AC3E}">
        <p14:creationId xmlns:p14="http://schemas.microsoft.com/office/powerpoint/2010/main" val="1508588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0014B60-3D13-9BD7-47CC-111BDDCB0F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2710187"/>
              </p:ext>
            </p:extLst>
          </p:nvPr>
        </p:nvGraphicFramePr>
        <p:xfrm>
          <a:off x="144379" y="154005"/>
          <a:ext cx="11887200" cy="6477799"/>
        </p:xfrm>
        <a:graphic>
          <a:graphicData uri="http://schemas.openxmlformats.org/drawingml/2006/table">
            <a:tbl>
              <a:tblPr/>
              <a:tblGrid>
                <a:gridCol w="1691640">
                  <a:extLst>
                    <a:ext uri="{9D8B030D-6E8A-4147-A177-3AD203B41FA5}">
                      <a16:colId xmlns:a16="http://schemas.microsoft.com/office/drawing/2014/main" val="352530803"/>
                    </a:ext>
                  </a:extLst>
                </a:gridCol>
                <a:gridCol w="2039112">
                  <a:extLst>
                    <a:ext uri="{9D8B030D-6E8A-4147-A177-3AD203B41FA5}">
                      <a16:colId xmlns:a16="http://schemas.microsoft.com/office/drawing/2014/main" val="2760962202"/>
                    </a:ext>
                  </a:extLst>
                </a:gridCol>
                <a:gridCol w="2039112">
                  <a:extLst>
                    <a:ext uri="{9D8B030D-6E8A-4147-A177-3AD203B41FA5}">
                      <a16:colId xmlns:a16="http://schemas.microsoft.com/office/drawing/2014/main" val="1517133239"/>
                    </a:ext>
                  </a:extLst>
                </a:gridCol>
                <a:gridCol w="2039112">
                  <a:extLst>
                    <a:ext uri="{9D8B030D-6E8A-4147-A177-3AD203B41FA5}">
                      <a16:colId xmlns:a16="http://schemas.microsoft.com/office/drawing/2014/main" val="3297691526"/>
                    </a:ext>
                  </a:extLst>
                </a:gridCol>
                <a:gridCol w="2039112">
                  <a:extLst>
                    <a:ext uri="{9D8B030D-6E8A-4147-A177-3AD203B41FA5}">
                      <a16:colId xmlns:a16="http://schemas.microsoft.com/office/drawing/2014/main" val="2998321740"/>
                    </a:ext>
                  </a:extLst>
                </a:gridCol>
                <a:gridCol w="2039112">
                  <a:extLst>
                    <a:ext uri="{9D8B030D-6E8A-4147-A177-3AD203B41FA5}">
                      <a16:colId xmlns:a16="http://schemas.microsoft.com/office/drawing/2014/main" val="2570455119"/>
                    </a:ext>
                  </a:extLst>
                </a:gridCol>
              </a:tblGrid>
              <a:tr h="481447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69" marR="5169" marT="5169" marB="0" anchor="b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DFE250"/>
                          </a:highlight>
                          <a:latin typeface="Century Gothic" panose="020B0502020202020204" pitchFamily="34" charset="0"/>
                        </a:rPr>
                        <a:t>OBJECTIFS DE L’ANNÉE 1 - 20XX</a:t>
                      </a:r>
                    </a:p>
                  </a:txBody>
                  <a:tcPr marL="5169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2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FE250"/>
                          </a:highlight>
                          <a:latin typeface="Century Gothic" panose="020B0502020202020204" pitchFamily="34" charset="0"/>
                        </a:rPr>
                        <a:t>OBJECTIFS DE L’ANNÉE 2 - 20XX</a:t>
                      </a:r>
                    </a:p>
                  </a:txBody>
                  <a:tcPr marL="5169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2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FE250"/>
                          </a:highlight>
                          <a:latin typeface="Century Gothic" panose="020B0502020202020204" pitchFamily="34" charset="0"/>
                        </a:rPr>
                        <a:t>OBJECTIFS DE L’ANNÉE 3 - 20XX</a:t>
                      </a:r>
                    </a:p>
                  </a:txBody>
                  <a:tcPr marL="5169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2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FE250"/>
                          </a:highlight>
                          <a:latin typeface="Century Gothic" panose="020B0502020202020204" pitchFamily="34" charset="0"/>
                        </a:rPr>
                        <a:t>OBJECTIFS DE L’ANNÉE 4 - 20XX</a:t>
                      </a:r>
                    </a:p>
                  </a:txBody>
                  <a:tcPr marL="5169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2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FE250"/>
                          </a:highlight>
                          <a:latin typeface="Century Gothic" panose="020B0502020202020204" pitchFamily="34" charset="0"/>
                        </a:rPr>
                        <a:t>OBJECTIFS DE L’ANNÉE 5 - 20XX</a:t>
                      </a:r>
                    </a:p>
                  </a:txBody>
                  <a:tcPr marL="5169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2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4240699"/>
                  </a:ext>
                </a:extLst>
              </a:tr>
              <a:tr h="1499088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595959"/>
                          </a:solidFill>
                          <a:effectLst/>
                          <a:highlight>
                            <a:srgbClr val="EDEF9F"/>
                          </a:highlight>
                          <a:latin typeface="Century Gothic" panose="020B0502020202020204" pitchFamily="34" charset="0"/>
                        </a:rPr>
                        <a:t>FINANCES</a:t>
                      </a:r>
                    </a:p>
                  </a:txBody>
                  <a:tcPr marL="5169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F9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0255037"/>
                  </a:ext>
                </a:extLst>
              </a:tr>
              <a:tr h="1499088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595959"/>
                          </a:solidFill>
                          <a:effectLst/>
                          <a:highlight>
                            <a:srgbClr val="EDEF9F"/>
                          </a:highlight>
                          <a:latin typeface="Century Gothic" panose="020B0502020202020204" pitchFamily="34" charset="0"/>
                        </a:rPr>
                        <a:t>MARKETING</a:t>
                      </a:r>
                    </a:p>
                  </a:txBody>
                  <a:tcPr marL="5169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F9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367500"/>
                  </a:ext>
                </a:extLst>
              </a:tr>
              <a:tr h="1499088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595959"/>
                          </a:solidFill>
                          <a:effectLst/>
                          <a:highlight>
                            <a:srgbClr val="EDEF9F"/>
                          </a:highlight>
                          <a:latin typeface="Century Gothic" panose="020B0502020202020204" pitchFamily="34" charset="0"/>
                        </a:rPr>
                        <a:t>ENGAGEMENT COMMUNAUTAIRE</a:t>
                      </a:r>
                    </a:p>
                  </a:txBody>
                  <a:tcPr marL="5169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F9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081694"/>
                  </a:ext>
                </a:extLst>
              </a:tr>
              <a:tr h="1499088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595959"/>
                          </a:solidFill>
                          <a:effectLst/>
                          <a:highlight>
                            <a:srgbClr val="EDEF9F"/>
                          </a:highlight>
                          <a:latin typeface="Century Gothic" panose="020B0502020202020204" pitchFamily="34" charset="0"/>
                        </a:rPr>
                        <a:t>EXPLOITATION</a:t>
                      </a:r>
                    </a:p>
                  </a:txBody>
                  <a:tcPr marL="5169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F9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96590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6331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990342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EXCLUSION DE RESPONSABILITÉ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Tous les articles, modèles ou informations proposés par Smartsheet sur le site web sont fournis à titre de référence uniquement. Bien que nous nous efforcions de maintenir les informations à jour et exactes, nous ne faisons aucune déclaration, ni n’offrons aucune garantie, de quelque nature que ce soit, expresse ou implicite, quant à l’exhaustivité, l’exactitude, la fiabilité, la pertinence ou la disponibilité du site web, ou des informations, articles, modèles ou graphiques liés, contenus sur le site. Toute la confiance que vous accordez à ces informations relève de votre propre responsabilité, à vos propres risques.</a:t>
                      </a:r>
                    </a:p>
                  </a:txBody>
                  <a:tcPr marL="36576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Brand-Strategy-Presentation-Template_PowerPoint" id="{5072B8BC-F743-2846-A5C9-5085C99AD20D}" vid="{9A97CBCC-1D55-0744-816E-F1A204A0548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Office</Template>
  <TotalTime>1038</TotalTime>
  <Words>190</Words>
  <Application>Microsoft Office PowerPoint</Application>
  <PresentationFormat>Widescreen</PresentationFormat>
  <Paragraphs>24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Aptos Narrow</vt:lpstr>
      <vt:lpstr>Arial</vt:lpstr>
      <vt:lpstr>Calibri</vt:lpstr>
      <vt:lpstr>Calibri Light</vt:lpstr>
      <vt:lpstr>Century Gothic</vt:lpstr>
      <vt:lpstr>Тема Office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Waite</dc:creator>
  <cp:lastModifiedBy>Ricky Nan</cp:lastModifiedBy>
  <cp:revision>46</cp:revision>
  <dcterms:created xsi:type="dcterms:W3CDTF">2022-05-22T18:55:25Z</dcterms:created>
  <dcterms:modified xsi:type="dcterms:W3CDTF">2024-09-17T09:24:12Z</dcterms:modified>
</cp:coreProperties>
</file>