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1381-529F-47AD-AB9B-5A4EE4FD5B8D}" v="2" dt="2024-06-25T00:13:21.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6247" autoAdjust="0"/>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7E91381-529F-47AD-AB9B-5A4EE4FD5B8D}"/>
    <pc:docChg chg="undo custSel modSld">
      <pc:chgData name="Bess Dunlevy" userId="dd4b9a8537dbe9d0" providerId="LiveId" clId="{F7E91381-529F-47AD-AB9B-5A4EE4FD5B8D}" dt="2024-06-25T00:13:23.189" v="36" actId="478"/>
      <pc:docMkLst>
        <pc:docMk/>
      </pc:docMkLst>
      <pc:sldChg chg="addSp delSp modSp mod">
        <pc:chgData name="Bess Dunlevy" userId="dd4b9a8537dbe9d0" providerId="LiveId" clId="{F7E91381-529F-47AD-AB9B-5A4EE4FD5B8D}" dt="2024-06-25T00:13:23.189" v="36" actId="478"/>
        <pc:sldMkLst>
          <pc:docMk/>
          <pc:sldMk cId="1508588292" sldId="342"/>
        </pc:sldMkLst>
        <pc:spChg chg="mod">
          <ac:chgData name="Bess Dunlevy" userId="dd4b9a8537dbe9d0" providerId="LiveId" clId="{F7E91381-529F-47AD-AB9B-5A4EE4FD5B8D}" dt="2024-06-25T00:10:30.598" v="26" actId="20577"/>
          <ac:spMkLst>
            <pc:docMk/>
            <pc:sldMk cId="1508588292" sldId="342"/>
            <ac:spMk id="3" creationId="{1A76DB7C-FE3B-1B81-FE80-5048FEDFD2B4}"/>
          </ac:spMkLst>
        </pc:spChg>
        <pc:spChg chg="mod">
          <ac:chgData name="Bess Dunlevy" userId="dd4b9a8537dbe9d0" providerId="LiveId" clId="{F7E91381-529F-47AD-AB9B-5A4EE4FD5B8D}" dt="2024-06-25T00:13:22.330" v="34" actId="255"/>
          <ac:spMkLst>
            <pc:docMk/>
            <pc:sldMk cId="1508588292" sldId="342"/>
            <ac:spMk id="6" creationId="{9089BB73-827B-B27D-6B16-FE387637ACC0}"/>
          </ac:spMkLst>
        </pc:spChg>
        <pc:spChg chg="add del mod">
          <ac:chgData name="Bess Dunlevy" userId="dd4b9a8537dbe9d0" providerId="LiveId" clId="{F7E91381-529F-47AD-AB9B-5A4EE4FD5B8D}" dt="2024-06-25T00:13:22.696" v="35" actId="478"/>
          <ac:spMkLst>
            <pc:docMk/>
            <pc:sldMk cId="1508588292" sldId="342"/>
            <ac:spMk id="33" creationId="{143A449B-AAB7-994A-92CE-8F48E2CA7DF6}"/>
          </ac:spMkLst>
        </pc:spChg>
        <pc:picChg chg="add del">
          <ac:chgData name="Bess Dunlevy" userId="dd4b9a8537dbe9d0" providerId="LiveId" clId="{F7E91381-529F-47AD-AB9B-5A4EE4FD5B8D}" dt="2024-06-25T00:13:23.189" v="36"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fr.smartsheet.com/try-it?trp=175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nd beige texturé">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4166"/>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Exemple de modèle de présentation de </a:t>
            </a:r>
            <a:br>
              <a:rPr lang="en-US" sz="2400" b="1" dirty="0">
                <a:solidFill>
                  <a:schemeClr val="tx1">
                    <a:lumMod val="65000"/>
                    <a:lumOff val="35000"/>
                  </a:schemeClr>
                </a:solidFill>
                <a:latin typeface="Century Gothic" panose="020B0502020202020204" pitchFamily="34" charset="0"/>
              </a:rPr>
            </a:br>
            <a:r>
              <a:rPr lang="fr-FR" sz="2400" b="1">
                <a:solidFill>
                  <a:schemeClr val="tx1">
                    <a:lumMod val="65000"/>
                    <a:lumOff val="35000"/>
                  </a:schemeClr>
                </a:solidFill>
                <a:latin typeface="Century Gothic" panose="020B0502020202020204" pitchFamily="34" charset="0"/>
              </a:rPr>
              <a:t>plan d’affaires stratégique sur 5 ans</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fr-FR" sz="1200" kern="10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La présentation de ce plan d’affaires stratégique sur 5 ans place « Positive Charge » sur la voie du leadership industriel, de l’innovation et de la durabilité, abordant les sujets de la croissance financière, du positionnement sur le marché, de l’engagement communautaire, de l’excellence opérationnelle, des partenariats stratégiques et de l’innovation technologique.</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fr-FR"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Énoncé de</a:t>
                      </a:r>
                    </a:p>
                    <a:p>
                      <a:pPr marL="159385" marR="0" rtl="0">
                        <a:lnSpc>
                          <a:spcPct val="115000"/>
                        </a:lnSpc>
                        <a:spcBef>
                          <a:spcPts val="0"/>
                        </a:spcBef>
                        <a:spcAft>
                          <a:spcPts val="0"/>
                        </a:spcAft>
                      </a:pPr>
                      <a:r>
                        <a:rPr lang="fr-FR"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Chez Positive Charge, nous visons à accélérer la transition du monde vers des modes de transport durables. Nous fournissons des solutions de recharge des véhicules électriques et des services logistiques fiables, pratiques et innovants, améliorant ainsi l’expérience des propriétaires de véhicules électriques.</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Forts de notre engagement en faveur de la durabilité, nous améliorons et développons continuellement nos infrastructures, afin de garantir l’accessibilité à tous les conducteurs de véhicules électriques et de contribuer à une planète plus propre et plus verte.</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fr-FR"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Énoncé de</a:t>
                      </a:r>
                    </a:p>
                    <a:p>
                      <a:pPr marL="101600" marR="0" rtl="0">
                        <a:lnSpc>
                          <a:spcPct val="115000"/>
                        </a:lnSpc>
                        <a:spcBef>
                          <a:spcPts val="0"/>
                        </a:spcBef>
                        <a:spcAft>
                          <a:spcPts val="600"/>
                        </a:spcAft>
                      </a:pPr>
                      <a:r>
                        <a:rPr lang="fr-FR"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Notre vision consiste à devenir le leader mondial du secteur de la recharge des véhicules électriques, en établissant la norme en matière d’innovation, de satisfaction client et de gestion de l’environnement.</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D’ici 20XX, Positive Charge vise à créer le réseau de recharge le plus étendu et le plus avancé du point de vue technologique, garantissant une mobilité transparente et durable dans le monde entier.</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Nous rêvons d’un avenir où le transport électrique sera la norme, alimenté par des énergies renouvelables et accessible à tous, partout.</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 STRATÉGIQUE SUR 5 ANS - 20XX–20XX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140740250"/>
              </p:ext>
            </p:extLst>
          </p:nvPr>
        </p:nvGraphicFramePr>
        <p:xfrm>
          <a:off x="144379" y="154005"/>
          <a:ext cx="11887200" cy="6567635"/>
        </p:xfrm>
        <a:graphic>
          <a:graphicData uri="http://schemas.openxmlformats.org/drawingml/2006/table">
            <a:tbl>
              <a:tblPr/>
              <a:tblGrid>
                <a:gridCol w="1691640">
                  <a:extLst>
                    <a:ext uri="{9D8B030D-6E8A-4147-A177-3AD203B41FA5}">
                      <a16:colId xmlns:a16="http://schemas.microsoft.com/office/drawing/2014/main" val="352530803"/>
                    </a:ext>
                  </a:extLst>
                </a:gridCol>
                <a:gridCol w="2039112">
                  <a:extLst>
                    <a:ext uri="{9D8B030D-6E8A-4147-A177-3AD203B41FA5}">
                      <a16:colId xmlns:a16="http://schemas.microsoft.com/office/drawing/2014/main" val="2760962202"/>
                    </a:ext>
                  </a:extLst>
                </a:gridCol>
                <a:gridCol w="2039112">
                  <a:extLst>
                    <a:ext uri="{9D8B030D-6E8A-4147-A177-3AD203B41FA5}">
                      <a16:colId xmlns:a16="http://schemas.microsoft.com/office/drawing/2014/main" val="1517133239"/>
                    </a:ext>
                  </a:extLst>
                </a:gridCol>
                <a:gridCol w="2039112">
                  <a:extLst>
                    <a:ext uri="{9D8B030D-6E8A-4147-A177-3AD203B41FA5}">
                      <a16:colId xmlns:a16="http://schemas.microsoft.com/office/drawing/2014/main" val="3297691526"/>
                    </a:ext>
                  </a:extLst>
                </a:gridCol>
                <a:gridCol w="2039112">
                  <a:extLst>
                    <a:ext uri="{9D8B030D-6E8A-4147-A177-3AD203B41FA5}">
                      <a16:colId xmlns:a16="http://schemas.microsoft.com/office/drawing/2014/main" val="2998321740"/>
                    </a:ext>
                  </a:extLst>
                </a:gridCol>
                <a:gridCol w="2039112">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fr-FR" sz="800" b="0" i="0" u="none" strike="noStrike" dirty="0">
                          <a:solidFill>
                            <a:srgbClr val="000000"/>
                          </a:solidFill>
                          <a:effectLst/>
                          <a:highlight>
                            <a:srgbClr val="DFE250"/>
                          </a:highlight>
                          <a:latin typeface="Century Gothic" panose="020B0502020202020204" pitchFamily="34" charset="0"/>
                        </a:rPr>
                        <a:t>OBJECTIFS DE L’ANNÉE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FINANCES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dirty="0">
                          <a:solidFill>
                            <a:srgbClr val="000000"/>
                          </a:solidFill>
                          <a:effectLst/>
                          <a:latin typeface="Century Gothic" panose="020B0502020202020204" pitchFamily="34" charset="0"/>
                        </a:rPr>
                        <a:t>Poser les bases :</a:t>
                      </a:r>
                      <a:r>
                        <a:rPr lang="fr-FR" sz="800" b="0" i="0" u="none" strike="noStrike" dirty="0">
                          <a:solidFill>
                            <a:srgbClr val="000000"/>
                          </a:solidFill>
                          <a:effectLst/>
                          <a:latin typeface="Century Gothic" panose="020B0502020202020204" pitchFamily="34" charset="0"/>
                        </a:rPr>
                        <a:t> réaliser un chiffre d’affaires de 4,5 millions d’euros en développant le réseau de recharge de 15 %. Obtenir un financement de 1,8 million d’euros pour la mise à niveau et le développement des technologies.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Croissance et expansion :</a:t>
                      </a:r>
                      <a:r>
                        <a:rPr lang="fr-FR" sz="800" b="0" i="0" u="none" strike="noStrike">
                          <a:solidFill>
                            <a:srgbClr val="000000"/>
                          </a:solidFill>
                          <a:effectLst/>
                          <a:latin typeface="Century Gothic" panose="020B0502020202020204" pitchFamily="34" charset="0"/>
                        </a:rPr>
                        <a:t> augmenter le chiffre d’affaires de 20 %, en se concentrant sur les zones urbaines où la demande est forte.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Consolidation et rentabilité :</a:t>
                      </a:r>
                      <a:r>
                        <a:rPr lang="fr-FR" sz="800" b="0" i="0" u="none" strike="noStrike">
                          <a:solidFill>
                            <a:srgbClr val="000000"/>
                          </a:solidFill>
                          <a:effectLst/>
                          <a:latin typeface="Century Gothic" panose="020B0502020202020204" pitchFamily="34" charset="0"/>
                        </a:rPr>
                        <a:t> atteindre un chiffre d’affaires de 13,5 millions d’euros grâce à des partenariats stratégiques et à la diversification des services.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Leadership sur le marché :</a:t>
                      </a:r>
                      <a:r>
                        <a:rPr lang="fr-FR" sz="800" b="0" i="0" u="none" strike="noStrike">
                          <a:solidFill>
                            <a:srgbClr val="000000"/>
                          </a:solidFill>
                          <a:effectLst/>
                          <a:latin typeface="Century Gothic" panose="020B0502020202020204" pitchFamily="34" charset="0"/>
                        </a:rPr>
                        <a:t> atteindre un chiffre d’affaires de 22,5 millions d’euros en introduisant des solutions de recharge innovantes. Étendre les activités à l’international, en commençant par des projets pilotes en Europe et en Asie.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Durabilité et innovation :</a:t>
                      </a:r>
                      <a:r>
                        <a:rPr lang="fr-FR" sz="800" b="0" i="0" u="none" strike="noStrike">
                          <a:solidFill>
                            <a:srgbClr val="000000"/>
                          </a:solidFill>
                          <a:effectLst/>
                          <a:latin typeface="Century Gothic" panose="020B0502020202020204" pitchFamily="34" charset="0"/>
                        </a:rPr>
                        <a:t> dépasser les 31,6 millions d’euros de chiffre d’affaires en étant à la pointe des pratiques durables et de l’intégration des énergies renouvelables. Investir 10 % des bénéfices dans la R&amp;D pour les technologies de recharge des véhicules électriques nouvelle génération.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Notoriété de la marque :</a:t>
                      </a:r>
                      <a:r>
                        <a:rPr lang="fr-FR" sz="800" b="0" i="0" u="none" strike="noStrike">
                          <a:solidFill>
                            <a:srgbClr val="000000"/>
                          </a:solidFill>
                          <a:effectLst/>
                          <a:latin typeface="Century Gothic" panose="020B0502020202020204" pitchFamily="34" charset="0"/>
                        </a:rPr>
                        <a:t> lancer une campagne de marketing numérique complète pour accroître la visibilité de la marque. Établir des partenariats avec les constructeurs de véhicules électriques pour saisir toutes les opportunités de co-marketing.</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dirty="0">
                          <a:solidFill>
                            <a:srgbClr val="000000"/>
                          </a:solidFill>
                          <a:effectLst/>
                          <a:latin typeface="Century Gothic" panose="020B0502020202020204" pitchFamily="34" charset="0"/>
                        </a:rPr>
                        <a:t>Réduire les coûts d’exploitation de 5 % en améliorant l’efficacité.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a:solidFill>
                            <a:srgbClr val="000000"/>
                          </a:solidFill>
                          <a:effectLst/>
                          <a:latin typeface="Century Gothic" panose="020B0502020202020204" pitchFamily="34" charset="0"/>
                        </a:rPr>
                        <a:t>Réaliser une marge bénéficiaire de 15 % en optimisant les opérations et la gestion des coûts.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Expansion et diversification : </a:t>
                      </a:r>
                      <a:r>
                        <a:rPr lang="fr-FR" sz="800" b="0" i="0" u="none" strike="noStrike">
                          <a:solidFill>
                            <a:srgbClr val="000000"/>
                          </a:solidFill>
                          <a:effectLst/>
                          <a:latin typeface="Century Gothic" panose="020B0502020202020204" pitchFamily="34" charset="0"/>
                        </a:rPr>
                        <a:t>pénétrer dans de nouveaux marchés grâce à des stratégies marketing ciblées sur les consommateurs locaux.</a:t>
                      </a:r>
                      <a:br>
                        <a:rPr lang="en-US" sz="800" b="0" i="0" u="none" strike="noStrike">
                          <a:solidFill>
                            <a:srgbClr val="000000"/>
                          </a:solidFill>
                          <a:effectLst/>
                          <a:latin typeface="Century Gothic" panose="020B0502020202020204" pitchFamily="34" charset="0"/>
                        </a:rPr>
                      </a:br>
                      <a:r>
                        <a:rPr lang="fr-FR" sz="800" b="0" i="0" u="none" strike="noStrike">
                          <a:solidFill>
                            <a:srgbClr val="000000"/>
                          </a:solidFill>
                          <a:effectLst/>
                          <a:latin typeface="Century Gothic" panose="020B0502020202020204" pitchFamily="34" charset="0"/>
                        </a:rPr>
                        <a:t>Diversifier les efforts marketing de façon à inclure les segments B2B, en se concentrant sur les entreprises de logistique.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Leadership de la marque :</a:t>
                      </a:r>
                      <a:r>
                        <a:rPr lang="fr-FR" sz="800" b="0" i="0" u="none" strike="noStrike">
                          <a:solidFill>
                            <a:srgbClr val="000000"/>
                          </a:solidFill>
                          <a:effectLst/>
                          <a:latin typeface="Century Gothic" panose="020B0502020202020204" pitchFamily="34" charset="0"/>
                        </a:rPr>
                        <a:t> positionner Positive Charge en tant que leader d’opinion en matière d’innovation dans le domaine de la recharge des véhicules électriques par le biais de conférences et de publications. Renforcer la crédibilité de la marque en mettant en avant les initiatives en matière de durabilité et les réussites des clients.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ENGAGEMENT COMMUNAUTAIRE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Développer des relations :</a:t>
                      </a:r>
                      <a:r>
                        <a:rPr lang="fr-FR" sz="800" b="0" i="0" u="none" strike="noStrike">
                          <a:solidFill>
                            <a:srgbClr val="000000"/>
                          </a:solidFill>
                          <a:effectLst/>
                          <a:latin typeface="Century Gothic" panose="020B0502020202020204" pitchFamily="34" charset="0"/>
                        </a:rPr>
                        <a:t> collaborer avec les autorités locales et les organisations communautaires dans le cadre de projets d’infrastructures pour les véhicules électriques. Sponsoriser des événements locaux liés à l’environnement et à la durabilité.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Pénétration du marché :</a:t>
                      </a:r>
                      <a:r>
                        <a:rPr lang="fr-FR" sz="800" b="0" i="0" u="none" strike="noStrike">
                          <a:solidFill>
                            <a:srgbClr val="000000"/>
                          </a:solidFill>
                          <a:effectLst/>
                          <a:latin typeface="Century Gothic" panose="020B0502020202020204" pitchFamily="34" charset="0"/>
                        </a:rPr>
                        <a:t> mettre en place des programmes de fidélité et des mesures incitatives pour les utilisateurs fréquents. Organiser des événements visant à promouvoir les véhicules électriques et la durabilité afin de sensibiliser les clients potentiels et d’interagir avec eux.</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dirty="0">
                          <a:solidFill>
                            <a:srgbClr val="000000"/>
                          </a:solidFill>
                          <a:effectLst/>
                          <a:latin typeface="Century Gothic" panose="020B0502020202020204" pitchFamily="34" charset="0"/>
                        </a:rPr>
                        <a:t>Engagement client :</a:t>
                      </a:r>
                      <a:r>
                        <a:rPr lang="fr-FR" sz="800" b="0" i="0" u="none" strike="noStrike" dirty="0">
                          <a:solidFill>
                            <a:srgbClr val="000000"/>
                          </a:solidFill>
                          <a:effectLst/>
                          <a:latin typeface="Century Gothic" panose="020B0502020202020204" pitchFamily="34" charset="0"/>
                        </a:rPr>
                        <a:t> exploiter les réseaux sociaux et les commentaires des clients pour améliorer l’expérience utilisateur. Mettre en place des programmes de recommandation pour augmenter le nombre d’utilisateurs.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a:solidFill>
                            <a:srgbClr val="000000"/>
                          </a:solidFill>
                          <a:effectLst/>
                          <a:latin typeface="Century Gothic" panose="020B0502020202020204" pitchFamily="34" charset="0"/>
                        </a:rPr>
                        <a:t>Élargir l’impact : établir des partenariats avec des organisations à but non lucratif dans le cadre de projets de plus grande envergure visant à avoir un impact sur l’environnement. Augmenter l’engagement à travers des projets artistiques de la communauté sur les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Héritage et leadership : </a:t>
                      </a:r>
                      <a:r>
                        <a:rPr lang="fr-FR" sz="800" b="0" i="0" u="none" strike="noStrike">
                          <a:solidFill>
                            <a:srgbClr val="000000"/>
                          </a:solidFill>
                          <a:effectLst/>
                          <a:latin typeface="Century Gothic" panose="020B0502020202020204" pitchFamily="34" charset="0"/>
                        </a:rPr>
                        <a:t>mener des initiatives communautaires en matière d’énergies renouvelables et de durabilité et établir des normes pour l’industrie.</a:t>
                      </a:r>
                      <a:br>
                        <a:rPr lang="en-US" sz="800" b="0" i="0" u="none" strike="noStrike">
                          <a:solidFill>
                            <a:srgbClr val="000000"/>
                          </a:solidFill>
                          <a:effectLst/>
                          <a:latin typeface="Century Gothic" panose="020B0502020202020204" pitchFamily="34" charset="0"/>
                        </a:rPr>
                      </a:br>
                      <a:r>
                        <a:rPr lang="fr-FR" sz="800" b="0" i="0" u="none" strike="noStrike">
                          <a:solidFill>
                            <a:srgbClr val="000000"/>
                          </a:solidFill>
                          <a:effectLst/>
                          <a:latin typeface="Century Gothic" panose="020B0502020202020204" pitchFamily="34" charset="0"/>
                        </a:rPr>
                        <a:t>Créer des centres communautaires Positive Charge à des fins d’éducation et d’innovation dans les grandes villes.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EXPLOITATION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Développement des infrastructures :</a:t>
                      </a:r>
                      <a:r>
                        <a:rPr lang="fr-FR" sz="800" b="0" i="0" u="none" strike="noStrike">
                          <a:solidFill>
                            <a:srgbClr val="000000"/>
                          </a:solidFill>
                          <a:effectLst/>
                          <a:latin typeface="Century Gothic" panose="020B0502020202020204" pitchFamily="34" charset="0"/>
                        </a:rPr>
                        <a:t> déployer 200 nouvelles bornes de recharge dans des lieux stratégiques clés. Mettre en œuvre des systèmes de maintenance et de contrôle de pointe pour assurer une fiabilité élevée.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Programmes communautaires :</a:t>
                      </a:r>
                      <a:r>
                        <a:rPr lang="fr-FR" sz="800" b="0" i="0" u="none" strike="noStrike">
                          <a:solidFill>
                            <a:srgbClr val="000000"/>
                          </a:solidFill>
                          <a:effectLst/>
                          <a:latin typeface="Century Gothic" panose="020B0502020202020204" pitchFamily="34" charset="0"/>
                        </a:rPr>
                        <a:t> lancer des programmes pédagogiques sur les véhicules électriques et la durabilité environnementale au sein des écoles et des communautés. Créer un programme de subventions pour les entreprises locales afin qu’elles installent des bornes de recharge de véhicules électriques.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dirty="0">
                          <a:solidFill>
                            <a:srgbClr val="000000"/>
                          </a:solidFill>
                          <a:effectLst/>
                          <a:latin typeface="Century Gothic" panose="020B0502020202020204" pitchFamily="34" charset="0"/>
                        </a:rPr>
                        <a:t>Commentaires et adaptation </a:t>
                      </a:r>
                      <a:r>
                        <a:rPr lang="fr-FR" sz="800" b="0" i="0" u="none" strike="noStrike" dirty="0">
                          <a:solidFill>
                            <a:srgbClr val="000000"/>
                          </a:solidFill>
                          <a:effectLst/>
                          <a:latin typeface="Century Gothic" panose="020B0502020202020204" pitchFamily="34" charset="0"/>
                        </a:rPr>
                        <a:t>: constituer un comité consultatif communautaire chargé de recueillir des commentaires sur l’emplacement des bornes de recharge et les services offerts. Mettre en œuvre les améliorations et les dispositifs d’accessibilité suggérés par la communauté.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dirty="0">
                          <a:solidFill>
                            <a:srgbClr val="000000"/>
                          </a:solidFill>
                          <a:effectLst/>
                          <a:latin typeface="Century Gothic" panose="020B0502020202020204" pitchFamily="34" charset="0"/>
                        </a:rPr>
                        <a:t>Élargir l’impact :</a:t>
                      </a:r>
                      <a:r>
                        <a:rPr lang="fr-FR" sz="800" b="0" i="0" u="none" strike="noStrike" dirty="0">
                          <a:solidFill>
                            <a:srgbClr val="000000"/>
                          </a:solidFill>
                          <a:effectLst/>
                          <a:latin typeface="Century Gothic" panose="020B0502020202020204" pitchFamily="34" charset="0"/>
                        </a:rPr>
                        <a:t> établir des partenariats avec des organisations à but non lucratif dans le cadre de projets de plus grande envergure visant à avoir un impact sur l’environnement. Augmenter l’engagement à travers des projets artistiques de la communauté sur les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a:solidFill>
                            <a:srgbClr val="000000"/>
                          </a:solidFill>
                          <a:effectLst/>
                          <a:latin typeface="Century Gothic" panose="020B0502020202020204" pitchFamily="34" charset="0"/>
                        </a:rPr>
                        <a:t>Pérennité de l’exploitation : atteindre une efficacité opérationnelle totale grâce à des analyses fondées sur l’IA et l’intégration IoT. Veiller à ce que toutes les opérations soient alimentées par une énergie 100 % renouvelable, conformément aux objectifs de durabilité.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914400">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PARTENARIATS STRATÉGIQUES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dirty="0">
                          <a:solidFill>
                            <a:srgbClr val="000000"/>
                          </a:solidFill>
                          <a:effectLst/>
                          <a:latin typeface="Century Gothic" panose="020B0502020202020204" pitchFamily="34" charset="0"/>
                        </a:rPr>
                        <a:t>Bases et alignement :</a:t>
                      </a:r>
                      <a:r>
                        <a:rPr lang="fr-FR" sz="800" b="0" i="0" u="none" strike="noStrike" dirty="0">
                          <a:solidFill>
                            <a:srgbClr val="000000"/>
                          </a:solidFill>
                          <a:effectLst/>
                          <a:latin typeface="Century Gothic" panose="020B0502020202020204" pitchFamily="34" charset="0"/>
                        </a:rPr>
                        <a:t> établir des partenariats avec les constructeurs de véhicules électriques et les entreprises locales afin d’améliorer l’accessibilité des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fr-FR" sz="800" b="0" i="0" u="sng" strike="noStrike" dirty="0">
                          <a:solidFill>
                            <a:srgbClr val="000000"/>
                          </a:solidFill>
                          <a:effectLst/>
                          <a:latin typeface="Century Gothic" panose="020B0502020202020204" pitchFamily="34" charset="0"/>
                        </a:rPr>
                        <a:t>Expansion et synergie :</a:t>
                      </a:r>
                      <a:r>
                        <a:rPr lang="fr-FR" sz="800" b="0" i="0" u="none" strike="noStrike" dirty="0">
                          <a:solidFill>
                            <a:srgbClr val="000000"/>
                          </a:solidFill>
                          <a:effectLst/>
                          <a:latin typeface="Century Gothic" panose="020B0502020202020204" pitchFamily="34" charset="0"/>
                        </a:rPr>
                        <a:t> examen annuel de l’efficacité du partenariat et de l’alignement stratégique, afin de s’étendre à de nouveaux marchés et de nouvelles technologies et d’améliorer l’offre de services et la présence sur le marché.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914400">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DÉVELOPPEMENT TECHNOLOGIQUE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dirty="0">
                          <a:solidFill>
                            <a:srgbClr val="000000"/>
                          </a:solidFill>
                          <a:effectLst/>
                          <a:latin typeface="Century Gothic" panose="020B0502020202020204" pitchFamily="34" charset="0"/>
                        </a:rPr>
                        <a:t>Recherche et développement :</a:t>
                      </a:r>
                      <a:r>
                        <a:rPr lang="fr-FR" sz="800" b="0" i="0" u="none" strike="noStrike" dirty="0">
                          <a:solidFill>
                            <a:srgbClr val="000000"/>
                          </a:solidFill>
                          <a:effectLst/>
                          <a:latin typeface="Century Gothic" panose="020B0502020202020204" pitchFamily="34" charset="0"/>
                        </a:rPr>
                        <a:t> investir dans la R&amp;D pour des technologies de recharge plus rapides et une meilleure conception de l’interface utilisateur.</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fr-FR" sz="800" b="0" i="0" u="sng" strike="noStrike" dirty="0">
                          <a:solidFill>
                            <a:srgbClr val="000000"/>
                          </a:solidFill>
                          <a:effectLst/>
                          <a:latin typeface="Century Gothic" panose="020B0502020202020204" pitchFamily="34" charset="0"/>
                        </a:rPr>
                        <a:t>Mise en œuvre et innovation :</a:t>
                      </a:r>
                      <a:r>
                        <a:rPr lang="fr-FR" sz="800" b="0" i="0" u="none" strike="noStrike" dirty="0">
                          <a:solidFill>
                            <a:srgbClr val="000000"/>
                          </a:solidFill>
                          <a:effectLst/>
                          <a:latin typeface="Century Gothic" panose="020B0502020202020204" pitchFamily="34" charset="0"/>
                        </a:rPr>
                        <a:t> déployer de nouvelles technologies et fonctionnalités, en mettant l’accent sur l’aspect pratique pour le client et la durabilité environnementale, en veillant à ce que Positive Charge reste à la pointe de la technologie dans le domaine de la recharge des véhicules électriques.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1171</TotalTime>
  <Words>1302</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2024-09-17T09:25:38Z</dcterms:modified>
</cp:coreProperties>
</file>