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342" r:id="rId2"/>
    <p:sldId id="343" r:id="rId3"/>
    <p:sldId id="344" r:id="rId4"/>
    <p:sldId id="345" r:id="rId5"/>
    <p:sldId id="346" r:id="rId6"/>
    <p:sldId id="347"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749"/>
    <a:srgbClr val="CBD6B5"/>
    <a:srgbClr val="9CA58C"/>
    <a:srgbClr val="EBD9B6"/>
    <a:srgbClr val="DCF8EB"/>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F8C4E7-FA7E-4E0B-BFF8-314CCABF4749}" v="6" dt="2024-06-06T01:15:59.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86447"/>
  </p:normalViewPr>
  <p:slideViewPr>
    <p:cSldViewPr snapToGrid="0" snapToObjects="1">
      <p:cViewPr varScale="1">
        <p:scale>
          <a:sx n="108" d="100"/>
          <a:sy n="108" d="100"/>
        </p:scale>
        <p:origin x="522" y="13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CF8C4E7-FA7E-4E0B-BFF8-314CCABF4749}"/>
    <pc:docChg chg="undo custSel modSld">
      <pc:chgData name="Bess Dunlevy" userId="dd4b9a8537dbe9d0" providerId="LiveId" clId="{3CF8C4E7-FA7E-4E0B-BFF8-314CCABF4749}" dt="2024-06-06T01:17:27.283" v="46" actId="1076"/>
      <pc:docMkLst>
        <pc:docMk/>
      </pc:docMkLst>
      <pc:sldChg chg="addSp modSp mod">
        <pc:chgData name="Bess Dunlevy" userId="dd4b9a8537dbe9d0" providerId="LiveId" clId="{3CF8C4E7-FA7E-4E0B-BFF8-314CCABF4749}" dt="2024-06-06T01:14:59.145" v="12" actId="1076"/>
        <pc:sldMkLst>
          <pc:docMk/>
          <pc:sldMk cId="1508588292" sldId="342"/>
        </pc:sldMkLst>
        <pc:spChg chg="add mod">
          <ac:chgData name="Bess Dunlevy" userId="dd4b9a8537dbe9d0" providerId="LiveId" clId="{3CF8C4E7-FA7E-4E0B-BFF8-314CCABF4749}" dt="2024-06-06T01:14:56.564" v="11" actId="1076"/>
          <ac:spMkLst>
            <pc:docMk/>
            <pc:sldMk cId="1508588292" sldId="342"/>
            <ac:spMk id="6" creationId="{CC8EBFE4-502D-3442-B82D-A3CA19528CEA}"/>
          </ac:spMkLst>
        </pc:spChg>
        <pc:spChg chg="mod">
          <ac:chgData name="Bess Dunlevy" userId="dd4b9a8537dbe9d0" providerId="LiveId" clId="{3CF8C4E7-FA7E-4E0B-BFF8-314CCABF4749}" dt="2024-06-06T01:14:31.485" v="9" actId="20577"/>
          <ac:spMkLst>
            <pc:docMk/>
            <pc:sldMk cId="1508588292" sldId="342"/>
            <ac:spMk id="33" creationId="{143A449B-AAB7-994A-92CE-8F48E2CA7DF6}"/>
          </ac:spMkLst>
        </pc:spChg>
        <pc:picChg chg="mod">
          <ac:chgData name="Bess Dunlevy" userId="dd4b9a8537dbe9d0" providerId="LiveId" clId="{3CF8C4E7-FA7E-4E0B-BFF8-314CCABF4749}" dt="2024-06-06T01:14:59.145" v="12" actId="1076"/>
          <ac:picMkLst>
            <pc:docMk/>
            <pc:sldMk cId="1508588292" sldId="342"/>
            <ac:picMk id="3" creationId="{6A5D1D4C-C1AE-4859-2520-CB1ED5BD2229}"/>
          </ac:picMkLst>
        </pc:picChg>
      </pc:sldChg>
      <pc:sldChg chg="modSp mod">
        <pc:chgData name="Bess Dunlevy" userId="dd4b9a8537dbe9d0" providerId="LiveId" clId="{3CF8C4E7-FA7E-4E0B-BFF8-314CCABF4749}" dt="2024-06-06T01:15:23.028" v="17" actId="255"/>
        <pc:sldMkLst>
          <pc:docMk/>
          <pc:sldMk cId="2096331201" sldId="343"/>
        </pc:sldMkLst>
        <pc:graphicFrameChg chg="mod modGraphic">
          <ac:chgData name="Bess Dunlevy" userId="dd4b9a8537dbe9d0" providerId="LiveId" clId="{3CF8C4E7-FA7E-4E0B-BFF8-314CCABF4749}" dt="2024-06-06T01:15:23.028" v="17" actId="255"/>
          <ac:graphicFrameMkLst>
            <pc:docMk/>
            <pc:sldMk cId="2096331201" sldId="343"/>
            <ac:graphicFrameMk id="1520" creationId="{3D115D85-6891-21A3-198B-51FAAF9E3B0F}"/>
          </ac:graphicFrameMkLst>
        </pc:graphicFrameChg>
      </pc:sldChg>
      <pc:sldChg chg="modSp mod">
        <pc:chgData name="Bess Dunlevy" userId="dd4b9a8537dbe9d0" providerId="LiveId" clId="{3CF8C4E7-FA7E-4E0B-BFF8-314CCABF4749}" dt="2024-06-06T01:15:40.213" v="21" actId="255"/>
        <pc:sldMkLst>
          <pc:docMk/>
          <pc:sldMk cId="591419953" sldId="344"/>
        </pc:sldMkLst>
        <pc:graphicFrameChg chg="mod modGraphic">
          <ac:chgData name="Bess Dunlevy" userId="dd4b9a8537dbe9d0" providerId="LiveId" clId="{3CF8C4E7-FA7E-4E0B-BFF8-314CCABF4749}" dt="2024-06-06T01:15:40.213" v="21" actId="255"/>
          <ac:graphicFrameMkLst>
            <pc:docMk/>
            <pc:sldMk cId="591419953" sldId="344"/>
            <ac:graphicFrameMk id="1520" creationId="{3D115D85-6891-21A3-198B-51FAAF9E3B0F}"/>
          </ac:graphicFrameMkLst>
        </pc:graphicFrameChg>
      </pc:sldChg>
      <pc:sldChg chg="modSp mod">
        <pc:chgData name="Bess Dunlevy" userId="dd4b9a8537dbe9d0" providerId="LiveId" clId="{3CF8C4E7-FA7E-4E0B-BFF8-314CCABF4749}" dt="2024-06-06T01:15:52.736" v="25" actId="255"/>
        <pc:sldMkLst>
          <pc:docMk/>
          <pc:sldMk cId="3416100198" sldId="345"/>
        </pc:sldMkLst>
        <pc:graphicFrameChg chg="mod modGraphic">
          <ac:chgData name="Bess Dunlevy" userId="dd4b9a8537dbe9d0" providerId="LiveId" clId="{3CF8C4E7-FA7E-4E0B-BFF8-314CCABF4749}" dt="2024-06-06T01:15:52.736" v="25" actId="255"/>
          <ac:graphicFrameMkLst>
            <pc:docMk/>
            <pc:sldMk cId="3416100198" sldId="345"/>
            <ac:graphicFrameMk id="1520" creationId="{3D115D85-6891-21A3-198B-51FAAF9E3B0F}"/>
          </ac:graphicFrameMkLst>
        </pc:graphicFrameChg>
      </pc:sldChg>
      <pc:sldChg chg="modSp mod">
        <pc:chgData name="Bess Dunlevy" userId="dd4b9a8537dbe9d0" providerId="LiveId" clId="{3CF8C4E7-FA7E-4E0B-BFF8-314CCABF4749}" dt="2024-06-06T01:16:02.720" v="27" actId="255"/>
        <pc:sldMkLst>
          <pc:docMk/>
          <pc:sldMk cId="385956193" sldId="346"/>
        </pc:sldMkLst>
        <pc:graphicFrameChg chg="mod modGraphic">
          <ac:chgData name="Bess Dunlevy" userId="dd4b9a8537dbe9d0" providerId="LiveId" clId="{3CF8C4E7-FA7E-4E0B-BFF8-314CCABF4749}" dt="2024-06-06T01:16:02.720" v="27" actId="255"/>
          <ac:graphicFrameMkLst>
            <pc:docMk/>
            <pc:sldMk cId="385956193" sldId="346"/>
            <ac:graphicFrameMk id="1520" creationId="{3D115D85-6891-21A3-198B-51FAAF9E3B0F}"/>
          </ac:graphicFrameMkLst>
        </pc:graphicFrameChg>
      </pc:sldChg>
      <pc:sldChg chg="delSp modSp mod">
        <pc:chgData name="Bess Dunlevy" userId="dd4b9a8537dbe9d0" providerId="LiveId" clId="{3CF8C4E7-FA7E-4E0B-BFF8-314CCABF4749}" dt="2024-06-06T01:17:27.283" v="46" actId="1076"/>
        <pc:sldMkLst>
          <pc:docMk/>
          <pc:sldMk cId="342528776" sldId="347"/>
        </pc:sldMkLst>
        <pc:spChg chg="mod">
          <ac:chgData name="Bess Dunlevy" userId="dd4b9a8537dbe9d0" providerId="LiveId" clId="{3CF8C4E7-FA7E-4E0B-BFF8-314CCABF4749}" dt="2024-06-06T01:16:24.924" v="32" actId="1076"/>
          <ac:spMkLst>
            <pc:docMk/>
            <pc:sldMk cId="342528776" sldId="347"/>
            <ac:spMk id="1527" creationId="{0CC3B859-450B-B723-607A-389ADCCFE5D0}"/>
          </ac:spMkLst>
        </pc:spChg>
        <pc:spChg chg="mod">
          <ac:chgData name="Bess Dunlevy" userId="dd4b9a8537dbe9d0" providerId="LiveId" clId="{3CF8C4E7-FA7E-4E0B-BFF8-314CCABF4749}" dt="2024-06-06T01:17:14.379" v="43" actId="14100"/>
          <ac:spMkLst>
            <pc:docMk/>
            <pc:sldMk cId="342528776" sldId="347"/>
            <ac:spMk id="1530" creationId="{35561507-8409-C062-D43E-48990312E0CA}"/>
          </ac:spMkLst>
        </pc:spChg>
        <pc:spChg chg="mod">
          <ac:chgData name="Bess Dunlevy" userId="dd4b9a8537dbe9d0" providerId="LiveId" clId="{3CF8C4E7-FA7E-4E0B-BFF8-314CCABF4749}" dt="2024-06-06T01:16:49.469" v="36"/>
          <ac:spMkLst>
            <pc:docMk/>
            <pc:sldMk cId="342528776" sldId="347"/>
            <ac:spMk id="1533" creationId="{0B738F6B-72E5-7F4E-D139-86F9F421479D}"/>
          </ac:spMkLst>
        </pc:spChg>
        <pc:spChg chg="mod">
          <ac:chgData name="Bess Dunlevy" userId="dd4b9a8537dbe9d0" providerId="LiveId" clId="{3CF8C4E7-FA7E-4E0B-BFF8-314CCABF4749}" dt="2024-06-06T01:16:53.154" v="38" actId="1076"/>
          <ac:spMkLst>
            <pc:docMk/>
            <pc:sldMk cId="342528776" sldId="347"/>
            <ac:spMk id="1536" creationId="{D35D3174-6264-9E79-12D0-5496E4AB1C96}"/>
          </ac:spMkLst>
        </pc:spChg>
        <pc:spChg chg="mod">
          <ac:chgData name="Bess Dunlevy" userId="dd4b9a8537dbe9d0" providerId="LiveId" clId="{3CF8C4E7-FA7E-4E0B-BFF8-314CCABF4749}" dt="2024-06-06T01:17:06.787" v="41" actId="14100"/>
          <ac:spMkLst>
            <pc:docMk/>
            <pc:sldMk cId="342528776" sldId="347"/>
            <ac:spMk id="1539" creationId="{E54749C1-18A3-C2C3-7637-F3AC8DDBC9E7}"/>
          </ac:spMkLst>
        </pc:spChg>
        <pc:spChg chg="mod">
          <ac:chgData name="Bess Dunlevy" userId="dd4b9a8537dbe9d0" providerId="LiveId" clId="{3CF8C4E7-FA7E-4E0B-BFF8-314CCABF4749}" dt="2024-06-06T01:17:27.283" v="46" actId="1076"/>
          <ac:spMkLst>
            <pc:docMk/>
            <pc:sldMk cId="342528776" sldId="347"/>
            <ac:spMk id="1545" creationId="{9D197C36-CAB0-23DE-AE98-F643E1BFF160}"/>
          </ac:spMkLst>
        </pc:spChg>
        <pc:grpChg chg="del">
          <ac:chgData name="Bess Dunlevy" userId="dd4b9a8537dbe9d0" providerId="LiveId" clId="{3CF8C4E7-FA7E-4E0B-BFF8-314CCABF4749}" dt="2024-06-06T01:16:45.405" v="35" actId="478"/>
          <ac:grpSpMkLst>
            <pc:docMk/>
            <pc:sldMk cId="342528776" sldId="347"/>
            <ac:grpSpMk id="1521" creationId="{DA7337CD-E7BE-89F7-407D-4F9617C3BF68}"/>
          </ac:grpSpMkLst>
        </pc:grpChg>
        <pc:grpChg chg="mod">
          <ac:chgData name="Bess Dunlevy" userId="dd4b9a8537dbe9d0" providerId="LiveId" clId="{3CF8C4E7-FA7E-4E0B-BFF8-314CCABF4749}" dt="2024-06-06T01:16:56.167" v="39" actId="1076"/>
          <ac:grpSpMkLst>
            <pc:docMk/>
            <pc:sldMk cId="342528776" sldId="347"/>
            <ac:grpSpMk id="1523" creationId="{1EF6F31B-8577-BB36-25FE-CB21E241DD6E}"/>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r.smartsheet.com/try-it?trp=17510"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rcRect/>
          <a:stretch/>
        </p:blipFill>
        <p:spPr>
          <a:xfrm>
            <a:off x="8825932" y="314882"/>
            <a:ext cx="2954371" cy="58760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6366683" cy="954107"/>
          </a:xfrm>
          <a:prstGeom prst="rect">
            <a:avLst/>
          </a:prstGeom>
          <a:noFill/>
        </p:spPr>
        <p:txBody>
          <a:bodyPr wrap="square" rtlCol="0">
            <a:spAutoFit/>
          </a:bodyPr>
          <a:lstStyle/>
          <a:p>
            <a:pPr rtl="0"/>
            <a:r>
              <a:rPr lang="fr-FR" sz="2800" b="1" dirty="0">
                <a:solidFill>
                  <a:schemeClr val="tx1">
                    <a:lumMod val="65000"/>
                    <a:lumOff val="35000"/>
                  </a:schemeClr>
                </a:solidFill>
                <a:latin typeface="Century Gothic" panose="020B0502020202020204" pitchFamily="34" charset="0"/>
              </a:rPr>
              <a:t>Exemple de modèle de plan d’affaires stratégique annuel</a:t>
            </a:r>
          </a:p>
        </p:txBody>
      </p:sp>
      <p:sp>
        <p:nvSpPr>
          <p:cNvPr id="6" name="TextBox 5">
            <a:extLst>
              <a:ext uri="{FF2B5EF4-FFF2-40B4-BE49-F238E27FC236}">
                <a16:creationId xmlns:a16="http://schemas.microsoft.com/office/drawing/2014/main" id="{CC8EBFE4-502D-3442-B82D-A3CA19528CEA}"/>
              </a:ext>
            </a:extLst>
          </p:cNvPr>
          <p:cNvSpPr txBox="1"/>
          <p:nvPr/>
        </p:nvSpPr>
        <p:spPr>
          <a:xfrm>
            <a:off x="300446" y="5340506"/>
            <a:ext cx="7822621" cy="1200329"/>
          </a:xfrm>
          <a:prstGeom prst="rect">
            <a:avLst/>
          </a:prstGeom>
          <a:noFill/>
        </p:spPr>
        <p:txBody>
          <a:bodyPr wrap="square">
            <a:spAutoFit/>
          </a:bodyPr>
          <a:lstStyle/>
          <a:p>
            <a:pPr marL="0" marR="0" rtl="0">
              <a:spcBef>
                <a:spcPts val="0"/>
              </a:spcBef>
              <a:spcAft>
                <a:spcPts val="0"/>
              </a:spcAft>
            </a:pPr>
            <a:r>
              <a:rPr lang="fr-FR"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Ce plan stratégique décrit la voie à suivre par Positive Charge pour devenir un leader dans le secteur de la recharge des véhicules électriques en se concentrant sur l’expansion, la satisfaction client et la pénétration du marché au cours de l’année prochaine.</a:t>
            </a:r>
            <a:r>
              <a:rPr lang="fr-FR" sz="1800" b="1" dirty="0">
                <a:solidFill>
                  <a:srgbClr val="808080"/>
                </a:solidFill>
                <a:effectLst/>
                <a:latin typeface="Century Gothic" panose="020B0502020202020204" pitchFamily="34" charset="0"/>
                <a:ea typeface="Calibri" panose="020F050202020403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F3E1DF27-FF5B-830D-D143-F23408AD14CC}"/>
              </a:ext>
            </a:extLst>
          </p:cNvPr>
          <p:cNvPicPr>
            <a:picLocks noChangeAspect="1"/>
          </p:cNvPicPr>
          <p:nvPr/>
        </p:nvPicPr>
        <p:blipFill>
          <a:blip r:embed="rId4"/>
          <a:stretch>
            <a:fillRect/>
          </a:stretch>
        </p:blipFill>
        <p:spPr>
          <a:xfrm>
            <a:off x="-2" y="2255597"/>
            <a:ext cx="12192000" cy="1555102"/>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fr-FR" sz="2400">
                <a:solidFill>
                  <a:schemeClr val="accent5"/>
                </a:solidFill>
                <a:latin typeface="Century Gothic" panose="020B0502020202020204" pitchFamily="34" charset="0"/>
              </a:rPr>
              <a:t>VUE D’ENSEMBLE DE L’ENTREPRISE</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3645965334"/>
              </p:ext>
            </p:extLst>
          </p:nvPr>
        </p:nvGraphicFramePr>
        <p:xfrm>
          <a:off x="405331" y="921795"/>
          <a:ext cx="11520370" cy="570038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1900128">
                <a:tc>
                  <a:txBody>
                    <a:bodyPr/>
                    <a:lstStyle/>
                    <a:p>
                      <a:pPr algn="ctr" rtl="0"/>
                      <a:r>
                        <a:rPr lang="fr-FR" b="1">
                          <a:solidFill>
                            <a:schemeClr val="tx1">
                              <a:lumMod val="65000"/>
                              <a:lumOff val="35000"/>
                            </a:schemeClr>
                          </a:solidFill>
                          <a:latin typeface="Century Gothic" panose="020B0502020202020204" pitchFamily="34" charset="0"/>
                        </a:rPr>
                        <a:t>NOTRE VISION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fr-FR"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Mener la transition mondiale vers le transport durable grâce à des solutions de recharge des véhicules électriques innovantes et accessibles.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900128">
                <a:tc>
                  <a:txBody>
                    <a:bodyPr/>
                    <a:lstStyle/>
                    <a:p>
                      <a:pPr algn="ctr" rtl="0"/>
                      <a:r>
                        <a:rPr lang="fr-FR" b="1">
                          <a:solidFill>
                            <a:schemeClr val="tx1">
                              <a:lumMod val="65000"/>
                              <a:lumOff val="35000"/>
                            </a:schemeClr>
                          </a:solidFill>
                          <a:latin typeface="Century Gothic" panose="020B0502020202020204" pitchFamily="34" charset="0"/>
                        </a:rPr>
                        <a:t>NOTRE MISSION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fr-FR"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Fournir des services logistiques et de recharge des véhicules électriques fluides, efficaces et écologiques, afin d’améliorer l’expérience des propriétaires de véhicules électriques et de contribuer à une planète plus verte.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900128">
                <a:tc>
                  <a:txBody>
                    <a:bodyPr/>
                    <a:lstStyle/>
                    <a:p>
                      <a:pPr algn="ctr" rtl="0"/>
                      <a:r>
                        <a:rPr lang="fr-FR" b="1">
                          <a:solidFill>
                            <a:schemeClr val="tx1">
                              <a:lumMod val="65000"/>
                              <a:lumOff val="35000"/>
                            </a:schemeClr>
                          </a:solidFill>
                          <a:latin typeface="Century Gothic" panose="020B0502020202020204" pitchFamily="34" charset="0"/>
                        </a:rPr>
                        <a:t>LE PRODUIT QUE NOUS FOURNISSONS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fr-FR"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Des bornes de recharge de véhicules électriques ultramodernes et conviviales et un soutien logistique pour les propriétaires de véhicules électriques et les entreprises, en mettant l’accent sur la fiabilité, la rapidité et l’accessibilité.</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fr-FR" sz="2400">
                <a:solidFill>
                  <a:schemeClr val="tx1">
                    <a:lumMod val="65000"/>
                    <a:lumOff val="35000"/>
                  </a:schemeClr>
                </a:solidFill>
                <a:latin typeface="Century Gothic" panose="020B0502020202020204" pitchFamily="34" charset="0"/>
              </a:rPr>
              <a:t>ANALYSE DU MARCHÉ</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1534350773"/>
              </p:ext>
            </p:extLst>
          </p:nvPr>
        </p:nvGraphicFramePr>
        <p:xfrm>
          <a:off x="405331" y="921795"/>
          <a:ext cx="11521440" cy="57966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167128">
                  <a:extLst>
                    <a:ext uri="{9D8B030D-6E8A-4147-A177-3AD203B41FA5}">
                      <a16:colId xmlns:a16="http://schemas.microsoft.com/office/drawing/2014/main" val="3487262387"/>
                    </a:ext>
                  </a:extLst>
                </a:gridCol>
                <a:gridCol w="9354312">
                  <a:extLst>
                    <a:ext uri="{9D8B030D-6E8A-4147-A177-3AD203B41FA5}">
                      <a16:colId xmlns:a16="http://schemas.microsoft.com/office/drawing/2014/main" val="2387963656"/>
                    </a:ext>
                  </a:extLst>
                </a:gridCol>
              </a:tblGrid>
              <a:tr h="1449160">
                <a:tc>
                  <a:txBody>
                    <a:bodyPr/>
                    <a:lstStyle/>
                    <a:p>
                      <a:pPr algn="ctr" rtl="0"/>
                      <a:r>
                        <a:rPr lang="fr-FR" b="1" dirty="0">
                          <a:solidFill>
                            <a:schemeClr val="tx1">
                              <a:lumMod val="65000"/>
                              <a:lumOff val="35000"/>
                            </a:schemeClr>
                          </a:solidFill>
                          <a:latin typeface="Century Gothic" panose="020B0502020202020204" pitchFamily="34" charset="0"/>
                        </a:rPr>
                        <a:t>QUI NOUS CIBLONS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fr-FR" sz="1200" b="0" dirty="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Les propriétaires de véhicules électriques et les acheteurs potentiels, les entreprises disposant de flottes de véhicules électriques et les lieux de réception souhaitant offrir des solutions de recharge de véhicules électriques.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449160">
                <a:tc>
                  <a:txBody>
                    <a:bodyPr/>
                    <a:lstStyle/>
                    <a:p>
                      <a:pPr algn="ctr" rtl="0"/>
                      <a:r>
                        <a:rPr lang="fr-FR" b="1" dirty="0">
                          <a:solidFill>
                            <a:schemeClr val="tx1">
                              <a:lumMod val="65000"/>
                              <a:lumOff val="35000"/>
                            </a:schemeClr>
                          </a:solidFill>
                          <a:latin typeface="Century Gothic" panose="020B0502020202020204" pitchFamily="34" charset="0"/>
                        </a:rPr>
                        <a:t>LE PROBLÈME </a:t>
                      </a:r>
                      <a:br>
                        <a:rPr lang="fr-FR" b="1" dirty="0">
                          <a:solidFill>
                            <a:schemeClr val="tx1">
                              <a:lumMod val="65000"/>
                              <a:lumOff val="35000"/>
                            </a:schemeClr>
                          </a:solidFill>
                          <a:latin typeface="Century Gothic" panose="020B0502020202020204" pitchFamily="34" charset="0"/>
                        </a:rPr>
                      </a:br>
                      <a:r>
                        <a:rPr lang="fr-FR" b="1" dirty="0">
                          <a:solidFill>
                            <a:schemeClr val="tx1">
                              <a:lumMod val="65000"/>
                              <a:lumOff val="35000"/>
                            </a:schemeClr>
                          </a:solidFill>
                          <a:latin typeface="Century Gothic" panose="020B0502020202020204" pitchFamily="34" charset="0"/>
                        </a:rPr>
                        <a:t>QUE NOUS RÉSOLVONS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fr-FR" sz="1200" b="0" dirty="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Remédier au manque d’infrastructures de recharge fiables, rapides et accessibles pour les propriétaires de véhicules électriques et les entreprises, facilitant ainsi le passage au transport durable.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449160">
                <a:tc>
                  <a:txBody>
                    <a:bodyPr/>
                    <a:lstStyle/>
                    <a:p>
                      <a:pPr algn="ctr" rtl="0"/>
                      <a:r>
                        <a:rPr lang="fr-FR" b="1" dirty="0">
                          <a:solidFill>
                            <a:schemeClr val="tx1">
                              <a:lumMod val="65000"/>
                              <a:lumOff val="35000"/>
                            </a:schemeClr>
                          </a:solidFill>
                          <a:latin typeface="Century Gothic" panose="020B0502020202020204" pitchFamily="34" charset="0"/>
                        </a:rPr>
                        <a:t>NOS CONCURRENTS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fr-FR" sz="1200" b="0" dirty="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Les fournisseurs de réseaux de recharge de véhicules électriques déjà établis et les nouveaux arrivants proposant des offres similaires.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449160">
                <a:tc>
                  <a:txBody>
                    <a:bodyPr/>
                    <a:lstStyle/>
                    <a:p>
                      <a:pPr algn="ctr" rtl="0"/>
                      <a:r>
                        <a:rPr lang="fr-FR" b="1" dirty="0">
                          <a:solidFill>
                            <a:schemeClr val="tx1">
                              <a:lumMod val="65000"/>
                              <a:lumOff val="35000"/>
                            </a:schemeClr>
                          </a:solidFill>
                          <a:latin typeface="Century Gothic" panose="020B0502020202020204" pitchFamily="34" charset="0"/>
                        </a:rPr>
                        <a:t>NOTRE AVANTAGE CONCURRENTIEL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fr-FR" sz="1200" b="0" dirty="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Notre combinaison unique de technologie de pointe, de services axés sur le client et d’assistance logistique complète nous permet de nous différencier, garantissant une expérience de recharge supérieure.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591419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fr-FR" sz="2400">
                <a:solidFill>
                  <a:schemeClr val="accent5"/>
                </a:solidFill>
                <a:latin typeface="Century Gothic" panose="020B0502020202020204" pitchFamily="34" charset="0"/>
              </a:rPr>
              <a:t>PLAN MARKETING ET COMMERCIAL</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69084396"/>
              </p:ext>
            </p:extLst>
          </p:nvPr>
        </p:nvGraphicFramePr>
        <p:xfrm>
          <a:off x="405331" y="921795"/>
          <a:ext cx="11520370" cy="57966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1449160">
                <a:tc>
                  <a:txBody>
                    <a:bodyPr/>
                    <a:lstStyle/>
                    <a:p>
                      <a:pPr algn="ctr" rtl="0"/>
                      <a:r>
                        <a:rPr lang="fr-FR" b="1">
                          <a:solidFill>
                            <a:schemeClr val="tx1">
                              <a:lumMod val="65000"/>
                              <a:lumOff val="35000"/>
                            </a:schemeClr>
                          </a:solidFill>
                          <a:latin typeface="Century Gothic" panose="020B0502020202020204" pitchFamily="34" charset="0"/>
                        </a:rPr>
                        <a:t>CANAUX MARKETING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fr-FR"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Marketing numérique (SEO, PPC, réseaux sociaux), partenariats avec des constructeurs de véhicules électriques et participation à des expositions sur l’énergie verte et la durabilité.</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449160">
                <a:tc>
                  <a:txBody>
                    <a:bodyPr/>
                    <a:lstStyle/>
                    <a:p>
                      <a:pPr algn="ctr" rtl="0"/>
                      <a:r>
                        <a:rPr lang="fr-FR" b="1">
                          <a:solidFill>
                            <a:schemeClr val="tx1">
                              <a:lumMod val="65000"/>
                              <a:lumOff val="35000"/>
                            </a:schemeClr>
                          </a:solidFill>
                          <a:latin typeface="Century Gothic" panose="020B0502020202020204" pitchFamily="34" charset="0"/>
                        </a:rPr>
                        <a:t>SUPPORTS MARKETING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fr-FR"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Brochures informatives, contenu de site Web convaincant, campagnes attrayantes sur les réseaux sociaux et études de cas informatives.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449160">
                <a:tc>
                  <a:txBody>
                    <a:bodyPr/>
                    <a:lstStyle/>
                    <a:p>
                      <a:pPr algn="ctr" rtl="0"/>
                      <a:r>
                        <a:rPr lang="fr-FR" b="1">
                          <a:solidFill>
                            <a:schemeClr val="tx1">
                              <a:lumMod val="65000"/>
                              <a:lumOff val="35000"/>
                            </a:schemeClr>
                          </a:solidFill>
                          <a:latin typeface="Century Gothic" panose="020B0502020202020204" pitchFamily="34" charset="0"/>
                        </a:rPr>
                        <a:t>STRATÉGIE TARIFAIRE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fr-FR"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Modèles de tarification compétitifs avec diverses options d’abonnement pour les différents besoins des utilisateurs, y compris le paiement à l’utilisation et des abonnements mensuels.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449160">
                <a:tc>
                  <a:txBody>
                    <a:bodyPr/>
                    <a:lstStyle/>
                    <a:p>
                      <a:pPr algn="ctr" rtl="0"/>
                      <a:r>
                        <a:rPr lang="fr-FR" b="1">
                          <a:solidFill>
                            <a:schemeClr val="tx1">
                              <a:lumMod val="65000"/>
                              <a:lumOff val="35000"/>
                            </a:schemeClr>
                          </a:solidFill>
                          <a:latin typeface="Century Gothic" panose="020B0502020202020204" pitchFamily="34" charset="0"/>
                        </a:rPr>
                        <a:t>CANAUX DE DISTRIBUTION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fr-FR"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Ventes directes aux entreprises et ventes en ligne pour les particuliers, et placement stratégique de nos bornes de recharge dans des endroits très fréquentés.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341610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fr-FR" sz="2400">
                <a:solidFill>
                  <a:schemeClr val="tx1">
                    <a:lumMod val="65000"/>
                    <a:lumOff val="35000"/>
                  </a:schemeClr>
                </a:solidFill>
                <a:latin typeface="Century Gothic" panose="020B0502020202020204" pitchFamily="34" charset="0"/>
              </a:rPr>
              <a:t>OBJECTIFS PRINCIPAUX ET MESURES DE RÉUSSITE</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1056961647"/>
              </p:ext>
            </p:extLst>
          </p:nvPr>
        </p:nvGraphicFramePr>
        <p:xfrm>
          <a:off x="405331" y="921795"/>
          <a:ext cx="11520370" cy="56190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746806">
                <a:tc gridSpan="2">
                  <a:txBody>
                    <a:bodyPr/>
                    <a:lstStyle/>
                    <a:p>
                      <a:pPr algn="ctr" rtl="0"/>
                      <a:r>
                        <a:rPr lang="fr-FR" sz="1600" b="1" dirty="0">
                          <a:solidFill>
                            <a:schemeClr val="tx1">
                              <a:lumMod val="65000"/>
                              <a:lumOff val="35000"/>
                            </a:schemeClr>
                          </a:solidFill>
                          <a:latin typeface="Century Gothic" panose="020B0502020202020204" pitchFamily="34" charset="0"/>
                        </a:rPr>
                        <a:t>LES OBJECTIFS QUE NOUS PRÉVOYONS D’ATTEINDRE DANS UN DÉLAI DONNÉ ET COMMENT NOUS LES MESURERONS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hMerge="1">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624078">
                <a:tc>
                  <a:txBody>
                    <a:bodyPr/>
                    <a:lstStyle/>
                    <a:p>
                      <a:pPr algn="r" rtl="0"/>
                      <a:r>
                        <a:rPr lang="fr-FR" b="1">
                          <a:solidFill>
                            <a:schemeClr val="tx1">
                              <a:lumMod val="65000"/>
                              <a:lumOff val="35000"/>
                            </a:schemeClr>
                          </a:solidFill>
                          <a:latin typeface="Century Gothic" panose="020B0502020202020204" pitchFamily="34"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fr-FR" sz="12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Augmenter le nombre de bornes de recharge de 30 % au cours de l’année. MÉTRIQUE : suivre le nombre de nouvelles installations chaque mois.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624078">
                <a:tc>
                  <a:txBody>
                    <a:bodyPr/>
                    <a:lstStyle/>
                    <a:p>
                      <a:pPr algn="r" rtl="0"/>
                      <a:r>
                        <a:rPr lang="fr-FR" b="1">
                          <a:solidFill>
                            <a:schemeClr val="tx1">
                              <a:lumMod val="65000"/>
                              <a:lumOff val="35000"/>
                            </a:schemeClr>
                          </a:solidFill>
                          <a:latin typeface="Century Gothic" panose="020B0502020202020204" pitchFamily="34"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fr-FR" sz="12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Augmenter notre clientèle de 25 % d’ici la fin de l’année. MÉTRIQUE : mesurer les abonnements et les taux d’utilisation.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624078">
                <a:tc>
                  <a:txBody>
                    <a:bodyPr/>
                    <a:lstStyle/>
                    <a:p>
                      <a:pPr algn="r" rtl="0"/>
                      <a:r>
                        <a:rPr lang="fr-FR" b="1">
                          <a:solidFill>
                            <a:schemeClr val="tx1">
                              <a:lumMod val="65000"/>
                              <a:lumOff val="35000"/>
                            </a:schemeClr>
                          </a:solidFill>
                          <a:latin typeface="Century Gothic" panose="020B0502020202020204" pitchFamily="34"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fr-FR" sz="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Atteindre un taux de satisfaction client supérieur à 90 %. MÉTRIQUE : utiliser les enquêtes auprès des clients et les commentaires pour assurer une amélioration continue.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38595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3" name="Picture 1552" descr="Calendrier feuilleté">
            <a:extLst>
              <a:ext uri="{FF2B5EF4-FFF2-40B4-BE49-F238E27FC236}">
                <a16:creationId xmlns:a16="http://schemas.microsoft.com/office/drawing/2014/main" id="{B546D90F-DC02-6090-84F3-CFE4DA263E95}"/>
              </a:ext>
            </a:extLst>
          </p:cNvPr>
          <p:cNvPicPr>
            <a:picLocks noChangeAspect="1"/>
          </p:cNvPicPr>
          <p:nvPr/>
        </p:nvPicPr>
        <p:blipFill>
          <a:blip r:embed="rId2">
            <a:duotone>
              <a:prstClr val="black"/>
              <a:schemeClr val="accent5">
                <a:tint val="45000"/>
                <a:satMod val="400000"/>
              </a:schemeClr>
            </a:duotone>
            <a:alphaModFix amt="12000"/>
          </a:blip>
          <a:stretch>
            <a:fillRect/>
          </a:stretch>
        </p:blipFill>
        <p:spPr>
          <a:xfrm>
            <a:off x="0" y="0"/>
            <a:ext cx="12192000" cy="6858000"/>
          </a:xfrm>
          <a:prstGeom prst="rect">
            <a:avLst/>
          </a:prstGeom>
        </p:spPr>
      </p:pic>
      <p:cxnSp>
        <p:nvCxnSpPr>
          <p:cNvPr id="1549" name="Straight Connector 1548">
            <a:extLst>
              <a:ext uri="{FF2B5EF4-FFF2-40B4-BE49-F238E27FC236}">
                <a16:creationId xmlns:a16="http://schemas.microsoft.com/office/drawing/2014/main" id="{3F1E37A8-2A73-7A99-118A-C2BA24CA29D7}"/>
              </a:ext>
            </a:extLst>
          </p:cNvPr>
          <p:cNvCxnSpPr/>
          <p:nvPr/>
        </p:nvCxnSpPr>
        <p:spPr>
          <a:xfrm>
            <a:off x="300447" y="3547732"/>
            <a:ext cx="11606004" cy="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fr-FR" sz="2400">
                <a:solidFill>
                  <a:schemeClr val="tx1">
                    <a:lumMod val="65000"/>
                    <a:lumOff val="35000"/>
                  </a:schemeClr>
                </a:solidFill>
                <a:latin typeface="Century Gothic" panose="020B0502020202020204" pitchFamily="34" charset="0"/>
              </a:rPr>
              <a:t>CALENDRIER DES JALONS POUR L’ANNÉE 20XX</a:t>
            </a:r>
          </a:p>
        </p:txBody>
      </p:sp>
      <p:grpSp>
        <p:nvGrpSpPr>
          <p:cNvPr id="2" name="Group 1">
            <a:extLst>
              <a:ext uri="{FF2B5EF4-FFF2-40B4-BE49-F238E27FC236}">
                <a16:creationId xmlns:a16="http://schemas.microsoft.com/office/drawing/2014/main" id="{0D9310B3-E516-7B74-CFB1-7041AB7E205A}"/>
              </a:ext>
            </a:extLst>
          </p:cNvPr>
          <p:cNvGrpSpPr/>
          <p:nvPr/>
        </p:nvGrpSpPr>
        <p:grpSpPr>
          <a:xfrm>
            <a:off x="10545077" y="2735051"/>
            <a:ext cx="1521531" cy="783465"/>
            <a:chOff x="242496" y="-518291"/>
            <a:chExt cx="1523507" cy="2472813"/>
          </a:xfrm>
        </p:grpSpPr>
        <p:sp>
          <p:nvSpPr>
            <p:cNvPr id="1545" name="Text Box 15">
              <a:extLst>
                <a:ext uri="{FF2B5EF4-FFF2-40B4-BE49-F238E27FC236}">
                  <a16:creationId xmlns:a16="http://schemas.microsoft.com/office/drawing/2014/main" id="{9D197C36-CAB0-23DE-AE98-F643E1BFF160}"/>
                </a:ext>
              </a:extLst>
            </p:cNvPr>
            <p:cNvSpPr txBox="1"/>
            <p:nvPr/>
          </p:nvSpPr>
          <p:spPr>
            <a:xfrm>
              <a:off x="298600" y="-518291"/>
              <a:ext cx="1467403"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fr-FR" sz="1200" dirty="0">
                  <a:effectLst/>
                  <a:latin typeface="Century Gothic" panose="020B0502020202020204" pitchFamily="34" charset="0"/>
                  <a:ea typeface="Calibri" panose="020F0502020204030204" pitchFamily="34" charset="0"/>
                  <a:cs typeface="Times New Roman" panose="02020603050405020304" pitchFamily="18" charset="0"/>
                </a:rPr>
                <a:t>Fin d’exercice : consulter les commentaires des clients</a:t>
              </a:r>
            </a:p>
          </p:txBody>
        </p:sp>
        <p:cxnSp>
          <p:nvCxnSpPr>
            <p:cNvPr id="1546" name="Straight Connector 1545">
              <a:extLst>
                <a:ext uri="{FF2B5EF4-FFF2-40B4-BE49-F238E27FC236}">
                  <a16:creationId xmlns:a16="http://schemas.microsoft.com/office/drawing/2014/main" id="{A870F7D6-E134-77A4-B5FE-40CD316CBA8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47" name="Oval 1546">
              <a:extLst>
                <a:ext uri="{FF2B5EF4-FFF2-40B4-BE49-F238E27FC236}">
                  <a16:creationId xmlns:a16="http://schemas.microsoft.com/office/drawing/2014/main" id="{91C1584E-0368-832F-587A-0C8424A7A2EC}"/>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2" name="Group 1521">
            <a:extLst>
              <a:ext uri="{FF2B5EF4-FFF2-40B4-BE49-F238E27FC236}">
                <a16:creationId xmlns:a16="http://schemas.microsoft.com/office/drawing/2014/main" id="{393DAC4E-8E6F-2BD1-5AAC-FF049E0CF3C4}"/>
              </a:ext>
            </a:extLst>
          </p:cNvPr>
          <p:cNvGrpSpPr/>
          <p:nvPr/>
        </p:nvGrpSpPr>
        <p:grpSpPr>
          <a:xfrm>
            <a:off x="7337997" y="2950831"/>
            <a:ext cx="1750345" cy="596901"/>
            <a:chOff x="242496" y="70552"/>
            <a:chExt cx="1752619" cy="1883970"/>
          </a:xfrm>
        </p:grpSpPr>
        <p:sp>
          <p:nvSpPr>
            <p:cNvPr id="1539" name="Text Box 11">
              <a:extLst>
                <a:ext uri="{FF2B5EF4-FFF2-40B4-BE49-F238E27FC236}">
                  <a16:creationId xmlns:a16="http://schemas.microsoft.com/office/drawing/2014/main" id="{E54749C1-18A3-C2C3-7637-F3AC8DDBC9E7}"/>
                </a:ext>
              </a:extLst>
            </p:cNvPr>
            <p:cNvSpPr txBox="1"/>
            <p:nvPr/>
          </p:nvSpPr>
          <p:spPr>
            <a:xfrm>
              <a:off x="288263" y="70552"/>
              <a:ext cx="1706852"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fr-FR" sz="1200" dirty="0">
                  <a:effectLst/>
                  <a:latin typeface="Century Gothic" panose="020B0502020202020204" pitchFamily="34" charset="0"/>
                  <a:ea typeface="Calibri" panose="020F0502020204030204" pitchFamily="34" charset="0"/>
                  <a:cs typeface="Times New Roman" panose="02020603050405020304" pitchFamily="18" charset="0"/>
                </a:rPr>
                <a:t>T4 : développer les partenariats</a:t>
              </a:r>
            </a:p>
          </p:txBody>
        </p:sp>
        <p:cxnSp>
          <p:nvCxnSpPr>
            <p:cNvPr id="1540" name="Straight Connector 1539">
              <a:extLst>
                <a:ext uri="{FF2B5EF4-FFF2-40B4-BE49-F238E27FC236}">
                  <a16:creationId xmlns:a16="http://schemas.microsoft.com/office/drawing/2014/main" id="{57867B54-F331-3568-AABC-25F9E7C087D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41" name="Oval 1540">
              <a:extLst>
                <a:ext uri="{FF2B5EF4-FFF2-40B4-BE49-F238E27FC236}">
                  <a16:creationId xmlns:a16="http://schemas.microsoft.com/office/drawing/2014/main" id="{8C6985B6-7136-665E-9DFD-A7FD416DEC0F}"/>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3" name="Group 1522">
            <a:extLst>
              <a:ext uri="{FF2B5EF4-FFF2-40B4-BE49-F238E27FC236}">
                <a16:creationId xmlns:a16="http://schemas.microsoft.com/office/drawing/2014/main" id="{1EF6F31B-8577-BB36-25FE-CB21E241DD6E}"/>
              </a:ext>
            </a:extLst>
          </p:cNvPr>
          <p:cNvGrpSpPr/>
          <p:nvPr/>
        </p:nvGrpSpPr>
        <p:grpSpPr>
          <a:xfrm>
            <a:off x="2606172" y="3527251"/>
            <a:ext cx="2008860" cy="799306"/>
            <a:chOff x="195580" y="-641985"/>
            <a:chExt cx="2800190" cy="1065644"/>
          </a:xfrm>
        </p:grpSpPr>
        <p:sp>
          <p:nvSpPr>
            <p:cNvPr id="1536" name="Text Box 35">
              <a:extLst>
                <a:ext uri="{FF2B5EF4-FFF2-40B4-BE49-F238E27FC236}">
                  <a16:creationId xmlns:a16="http://schemas.microsoft.com/office/drawing/2014/main" id="{D35D3174-6264-9E79-12D0-5496E4AB1C96}"/>
                </a:ext>
              </a:extLst>
            </p:cNvPr>
            <p:cNvSpPr txBox="1"/>
            <p:nvPr/>
          </p:nvSpPr>
          <p:spPr>
            <a:xfrm>
              <a:off x="341313" y="-416388"/>
              <a:ext cx="2654457" cy="8400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fr-FR" sz="1200" dirty="0">
                  <a:effectLst/>
                  <a:latin typeface="Century Gothic" panose="020B0502020202020204" pitchFamily="34" charset="0"/>
                  <a:ea typeface="Calibri" panose="020F0502020204030204" pitchFamily="34" charset="0"/>
                  <a:cs typeface="Times New Roman" panose="02020603050405020304" pitchFamily="18" charset="0"/>
                </a:rPr>
                <a:t>T2 : mettre en service 20 nouvelles bornes de recharge</a:t>
              </a:r>
            </a:p>
          </p:txBody>
        </p:sp>
        <p:cxnSp>
          <p:nvCxnSpPr>
            <p:cNvPr id="1537" name="Straight Connector 1536">
              <a:extLst>
                <a:ext uri="{FF2B5EF4-FFF2-40B4-BE49-F238E27FC236}">
                  <a16:creationId xmlns:a16="http://schemas.microsoft.com/office/drawing/2014/main" id="{94646A4F-1AC2-D923-6475-F800AFB8FAF0}"/>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8" name="Oval 1537">
              <a:extLst>
                <a:ext uri="{FF2B5EF4-FFF2-40B4-BE49-F238E27FC236}">
                  <a16:creationId xmlns:a16="http://schemas.microsoft.com/office/drawing/2014/main" id="{B6121196-6EEA-FE82-E95F-901A6901588C}"/>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4" name="Group 1523">
            <a:extLst>
              <a:ext uri="{FF2B5EF4-FFF2-40B4-BE49-F238E27FC236}">
                <a16:creationId xmlns:a16="http://schemas.microsoft.com/office/drawing/2014/main" id="{3B20E03C-0E21-820B-A2E3-FCD0E587C3F1}"/>
              </a:ext>
            </a:extLst>
          </p:cNvPr>
          <p:cNvGrpSpPr/>
          <p:nvPr/>
        </p:nvGrpSpPr>
        <p:grpSpPr>
          <a:xfrm>
            <a:off x="5566849" y="3551779"/>
            <a:ext cx="1437628" cy="799306"/>
            <a:chOff x="195580" y="-641985"/>
            <a:chExt cx="2003938" cy="1065643"/>
          </a:xfrm>
        </p:grpSpPr>
        <p:sp>
          <p:nvSpPr>
            <p:cNvPr id="1533" name="Text Box 25">
              <a:extLst>
                <a:ext uri="{FF2B5EF4-FFF2-40B4-BE49-F238E27FC236}">
                  <a16:creationId xmlns:a16="http://schemas.microsoft.com/office/drawing/2014/main" id="{0B738F6B-72E5-7F4E-D139-86F9F421479D}"/>
                </a:ext>
              </a:extLst>
            </p:cNvPr>
            <p:cNvSpPr txBox="1"/>
            <p:nvPr/>
          </p:nvSpPr>
          <p:spPr>
            <a:xfrm>
              <a:off x="341313" y="-416388"/>
              <a:ext cx="1858205" cy="84004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fr-FR" sz="1200" dirty="0">
                  <a:effectLst/>
                  <a:latin typeface="Century Gothic" panose="020B0502020202020204" pitchFamily="34" charset="0"/>
                  <a:ea typeface="Calibri" panose="020F0502020204030204" pitchFamily="34" charset="0"/>
                  <a:cs typeface="Times New Roman" panose="02020603050405020304" pitchFamily="18" charset="0"/>
                </a:rPr>
                <a:t>T3 : lancer un programme de fidélité</a:t>
              </a:r>
            </a:p>
          </p:txBody>
        </p:sp>
        <p:cxnSp>
          <p:nvCxnSpPr>
            <p:cNvPr id="1534" name="Straight Connector 1533">
              <a:extLst>
                <a:ext uri="{FF2B5EF4-FFF2-40B4-BE49-F238E27FC236}">
                  <a16:creationId xmlns:a16="http://schemas.microsoft.com/office/drawing/2014/main" id="{A28B2231-742D-B585-17B2-87E0010E2C7D}"/>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5" name="Oval 1534">
              <a:extLst>
                <a:ext uri="{FF2B5EF4-FFF2-40B4-BE49-F238E27FC236}">
                  <a16:creationId xmlns:a16="http://schemas.microsoft.com/office/drawing/2014/main" id="{71020505-0EDA-B5E0-F058-A19796A18A81}"/>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5" name="Group 1524">
            <a:extLst>
              <a:ext uri="{FF2B5EF4-FFF2-40B4-BE49-F238E27FC236}">
                <a16:creationId xmlns:a16="http://schemas.microsoft.com/office/drawing/2014/main" id="{E207FAD3-7860-B9B1-53B8-A66F0DAC3F90}"/>
              </a:ext>
            </a:extLst>
          </p:cNvPr>
          <p:cNvGrpSpPr/>
          <p:nvPr/>
        </p:nvGrpSpPr>
        <p:grpSpPr>
          <a:xfrm>
            <a:off x="8555635" y="3556622"/>
            <a:ext cx="1795728" cy="623569"/>
            <a:chOff x="195580" y="-641985"/>
            <a:chExt cx="2503100" cy="831349"/>
          </a:xfrm>
        </p:grpSpPr>
        <p:sp>
          <p:nvSpPr>
            <p:cNvPr id="1530" name="Text Box 19">
              <a:extLst>
                <a:ext uri="{FF2B5EF4-FFF2-40B4-BE49-F238E27FC236}">
                  <a16:creationId xmlns:a16="http://schemas.microsoft.com/office/drawing/2014/main" id="{35561507-8409-C062-D43E-48990312E0CA}"/>
                </a:ext>
              </a:extLst>
            </p:cNvPr>
            <p:cNvSpPr txBox="1"/>
            <p:nvPr/>
          </p:nvSpPr>
          <p:spPr>
            <a:xfrm>
              <a:off x="341314" y="-416388"/>
              <a:ext cx="2357366"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fr-FR" sz="1200" dirty="0">
                  <a:effectLst/>
                  <a:latin typeface="Century Gothic" panose="020B0502020202020204" pitchFamily="34" charset="0"/>
                  <a:ea typeface="Calibri" panose="020F0502020204030204" pitchFamily="34" charset="0"/>
                  <a:cs typeface="Times New Roman" panose="02020603050405020304" pitchFamily="18" charset="0"/>
                </a:rPr>
                <a:t>T4 : atteindre 25 % d’augmentation</a:t>
              </a:r>
            </a:p>
          </p:txBody>
        </p:sp>
        <p:cxnSp>
          <p:nvCxnSpPr>
            <p:cNvPr id="1531" name="Straight Connector 1530">
              <a:extLst>
                <a:ext uri="{FF2B5EF4-FFF2-40B4-BE49-F238E27FC236}">
                  <a16:creationId xmlns:a16="http://schemas.microsoft.com/office/drawing/2014/main" id="{A0FFAF29-AEC8-111E-6263-D60EED469B1C}"/>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2" name="Oval 1531">
              <a:extLst>
                <a:ext uri="{FF2B5EF4-FFF2-40B4-BE49-F238E27FC236}">
                  <a16:creationId xmlns:a16="http://schemas.microsoft.com/office/drawing/2014/main" id="{259D1D66-63D2-2B12-4C8E-1FD478FB3838}"/>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6" name="Group 1525">
            <a:extLst>
              <a:ext uri="{FF2B5EF4-FFF2-40B4-BE49-F238E27FC236}">
                <a16:creationId xmlns:a16="http://schemas.microsoft.com/office/drawing/2014/main" id="{94E1C1C1-0B82-9707-94DF-3C7F67995BC2}"/>
              </a:ext>
            </a:extLst>
          </p:cNvPr>
          <p:cNvGrpSpPr/>
          <p:nvPr/>
        </p:nvGrpSpPr>
        <p:grpSpPr>
          <a:xfrm>
            <a:off x="679358" y="2661869"/>
            <a:ext cx="2031363" cy="894753"/>
            <a:chOff x="242496" y="-869544"/>
            <a:chExt cx="2034002" cy="2824066"/>
          </a:xfrm>
        </p:grpSpPr>
        <p:sp>
          <p:nvSpPr>
            <p:cNvPr id="1527" name="Text Box 42">
              <a:extLst>
                <a:ext uri="{FF2B5EF4-FFF2-40B4-BE49-F238E27FC236}">
                  <a16:creationId xmlns:a16="http://schemas.microsoft.com/office/drawing/2014/main" id="{0CC3B859-450B-B723-607A-389ADCCFE5D0}"/>
                </a:ext>
              </a:extLst>
            </p:cNvPr>
            <p:cNvSpPr txBox="1"/>
            <p:nvPr/>
          </p:nvSpPr>
          <p:spPr>
            <a:xfrm>
              <a:off x="318817" y="-869544"/>
              <a:ext cx="1957681"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fr-FR" sz="1200" dirty="0">
                  <a:effectLst/>
                  <a:latin typeface="Century Gothic" panose="020B0502020202020204" pitchFamily="34" charset="0"/>
                  <a:ea typeface="Calibri" panose="020F0502020204030204" pitchFamily="34" charset="0"/>
                  <a:cs typeface="Times New Roman" panose="02020603050405020304" pitchFamily="18" charset="0"/>
                </a:rPr>
                <a:t>T1 : lancer la campagne de marketing numérique</a:t>
              </a:r>
            </a:p>
          </p:txBody>
        </p:sp>
        <p:cxnSp>
          <p:nvCxnSpPr>
            <p:cNvPr id="1528" name="Straight Connector 1527">
              <a:extLst>
                <a:ext uri="{FF2B5EF4-FFF2-40B4-BE49-F238E27FC236}">
                  <a16:creationId xmlns:a16="http://schemas.microsoft.com/office/drawing/2014/main" id="{E5082ADF-2FEA-72D7-EF6F-58E0D357763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29" name="Oval 1528">
              <a:extLst>
                <a:ext uri="{FF2B5EF4-FFF2-40B4-BE49-F238E27FC236}">
                  <a16:creationId xmlns:a16="http://schemas.microsoft.com/office/drawing/2014/main" id="{77AA3324-A502-33F0-8F31-6B694E4CBB13}"/>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550" name="Oval 1549">
            <a:extLst>
              <a:ext uri="{FF2B5EF4-FFF2-40B4-BE49-F238E27FC236}">
                <a16:creationId xmlns:a16="http://schemas.microsoft.com/office/drawing/2014/main" id="{3B551B12-7EBB-3297-10AC-F2431AFBADE6}"/>
              </a:ext>
            </a:extLst>
          </p:cNvPr>
          <p:cNvSpPr/>
          <p:nvPr/>
        </p:nvSpPr>
        <p:spPr>
          <a:xfrm>
            <a:off x="225170" y="3456044"/>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1" name="Oval 1550">
            <a:extLst>
              <a:ext uri="{FF2B5EF4-FFF2-40B4-BE49-F238E27FC236}">
                <a16:creationId xmlns:a16="http://schemas.microsoft.com/office/drawing/2014/main" id="{CEAEE745-061F-B922-1E79-7E5260C7C735}"/>
              </a:ext>
            </a:extLst>
          </p:cNvPr>
          <p:cNvSpPr/>
          <p:nvPr/>
        </p:nvSpPr>
        <p:spPr>
          <a:xfrm>
            <a:off x="11794280" y="3464934"/>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52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600" b="0">
                          <a:solidFill>
                            <a:schemeClr val="tx1"/>
                          </a:solidFill>
                          <a:effectLst/>
                          <a:latin typeface="Century Gothic" panose="020B0502020202020204" pitchFamily="34" charset="0"/>
                        </a:rPr>
                        <a:t>Tous les articles, modèles ou informations proposés par Smartsheet sur le site web sont fournis à titre de référence uniquement. Bien que nous nous efforcions de maintenir les informations à jour et exactes,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1066</TotalTime>
  <Words>8246</Words>
  <Application>Microsoft Office PowerPoint</Application>
  <PresentationFormat>Widescreen</PresentationFormat>
  <Paragraphs>7626</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Geneva</vt:lpstr>
      <vt:lpstr>Arial</vt:lpstr>
      <vt:lpstr>Calibri</vt:lpstr>
      <vt:lpstr>Calibri Light</vt:lpstr>
      <vt:lpstr>Century Gothic</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46</cp:revision>
  <dcterms:created xsi:type="dcterms:W3CDTF">2022-05-22T18:55:25Z</dcterms:created>
  <dcterms:modified xsi:type="dcterms:W3CDTF">2024-09-17T09:31:39Z</dcterms:modified>
</cp:coreProperties>
</file>