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10" r:id="rId2"/>
    <p:sldId id="41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A00"/>
    <a:srgbClr val="FF9109"/>
    <a:srgbClr val="5583F2"/>
    <a:srgbClr val="8BB4FD"/>
    <a:srgbClr val="2D4685"/>
    <a:srgbClr val="955407"/>
    <a:srgbClr val="8D3401"/>
    <a:srgbClr val="455B80"/>
    <a:srgbClr val="2DD8FD"/>
    <a:srgbClr val="88E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7" autoAdjust="0"/>
    <p:restoredTop sz="96058"/>
  </p:normalViewPr>
  <p:slideViewPr>
    <p:cSldViewPr snapToGrid="0" snapToObjects="1">
      <p:cViewPr>
        <p:scale>
          <a:sx n="100" d="100"/>
          <a:sy n="100" d="100"/>
        </p:scale>
        <p:origin x="480" y="34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fr.smartsheet.com/try-it?trp=18096"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Vagues abstraites en 3D avec dégradé de couleurs">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4121"/>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15833"/>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6548718"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Fiche d’évaluation prospective </a:t>
            </a:r>
          </a:p>
          <a:p>
            <a:pPr rtl="0"/>
            <a:r>
              <a:rPr lang="fr-FR" sz="3200" b="1">
                <a:solidFill>
                  <a:schemeClr val="tx1">
                    <a:lumMod val="65000"/>
                    <a:lumOff val="35000"/>
                  </a:schemeClr>
                </a:solidFill>
                <a:latin typeface="Century Gothic" panose="020B0502020202020204" pitchFamily="34" charset="0"/>
              </a:rPr>
              <a:t>Modèle à 4 perspectives</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5"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043175"/>
          </a:xfrm>
          <a:prstGeom prst="rect">
            <a:avLst/>
          </a:prstGeom>
          <a:noFill/>
        </p:spPr>
        <p:txBody>
          <a:bodyPr wrap="square" rtlCol="0">
            <a:spAutoFit/>
          </a:bodyPr>
          <a:lstStyle/>
          <a:p>
            <a:pPr algn="l" rtl="0">
              <a:lnSpc>
                <a:spcPct val="120000"/>
              </a:lnSpc>
              <a:spcBef>
                <a:spcPts val="0"/>
              </a:spcBef>
              <a:spcAft>
                <a:spcPts val="0"/>
              </a:spcAft>
            </a:pPr>
            <a:r>
              <a:rPr lang="fr-FR" sz="1200" b="1" i="0" u="none" strike="noStrike" dirty="0">
                <a:solidFill>
                  <a:srgbClr val="000000"/>
                </a:solidFill>
                <a:effectLst/>
                <a:latin typeface="Century Gothic" panose="020B0502020202020204" pitchFamily="34" charset="0"/>
              </a:rPr>
              <a:t>Quand utiliser ce modèle</a:t>
            </a:r>
            <a:r>
              <a:rPr lang="fr-FR" sz="1200" i="0" u="none" strike="noStrike" dirty="0">
                <a:solidFill>
                  <a:srgbClr val="000000"/>
                </a:solidFill>
                <a:effectLst/>
                <a:latin typeface="Century Gothic" panose="020B0502020202020204" pitchFamily="34" charset="0"/>
              </a:rPr>
              <a:t> ? Ce modèle vous permet de définir et d’illustrer les quatre perspectives d’une fiche d’évaluation prospective. Cet outil permet de guider les équipes à travers les composantes de la gestion stratégique et de la mesure des performances. Tous les participants aux réunions stratégiques, aux sessions de formation et aux évaluations des progrès peuvent bénéficier de cette présentation claire, qui aide les individus à comprendre comment leur rôle s’inscrit dans la stratégie globale de l’organisation.</a:t>
            </a:r>
          </a:p>
          <a:p>
            <a:pPr algn="l" rtl="0">
              <a:lnSpc>
                <a:spcPct val="12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20000"/>
              </a:lnSpc>
              <a:spcBef>
                <a:spcPts val="0"/>
              </a:spcBef>
              <a:spcAft>
                <a:spcPts val="0"/>
              </a:spcAft>
            </a:pPr>
            <a:r>
              <a:rPr lang="fr-FR" sz="1200" b="1" i="0" u="none" strike="noStrike" dirty="0">
                <a:solidFill>
                  <a:srgbClr val="000000"/>
                </a:solidFill>
                <a:effectLst/>
                <a:latin typeface="Century Gothic" panose="020B0502020202020204" pitchFamily="34" charset="0"/>
              </a:rPr>
              <a:t>Fonctionnalités clés du modèle</a:t>
            </a:r>
            <a:r>
              <a:rPr lang="fr-FR" sz="1200" i="0" u="none" strike="noStrike" dirty="0">
                <a:solidFill>
                  <a:srgbClr val="000000"/>
                </a:solidFill>
                <a:effectLst/>
                <a:latin typeface="Century Gothic" panose="020B0502020202020204" pitchFamily="34" charset="0"/>
              </a:rPr>
              <a:t> : le modèle sépare visuellement les quatre domaines principaux d’une fiche d’évaluation prospective à l’aide de couleurs et d’icônes distinctes autour d’un point central qui signifie l’intégration de toutes les perspectives. Vous pouvez ajouter une question directrice ou un texte explicatif pour chaque perspective afin de favoriser une compréhension plus approfondie de l’impact de chaque domaine sur la stratégie globale. Cette configuration encourage une discussion approfondie sur la façon dont les différentes parties de l’organisation contribuent à son succès.</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3529" y="1880463"/>
            <a:ext cx="6806754" cy="382879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Vagues abstraites en 3D avec dégradé de couleurs">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CDF994-9997-6986-74B3-C9CC2A642E62}"/>
              </a:ext>
            </a:extLst>
          </p:cNvPr>
          <p:cNvSpPr txBox="1"/>
          <p:nvPr/>
        </p:nvSpPr>
        <p:spPr>
          <a:xfrm>
            <a:off x="361273" y="1095749"/>
            <a:ext cx="4550486" cy="1737655"/>
          </a:xfrm>
          <a:prstGeom prst="rect">
            <a:avLst/>
          </a:prstGeom>
          <a:noFill/>
        </p:spPr>
        <p:txBody>
          <a:bodyPr wrap="square" rtlCol="0">
            <a:spAutoFit/>
          </a:bodyPr>
          <a:lstStyle/>
          <a:p>
            <a:pPr rtl="0">
              <a:lnSpc>
                <a:spcPts val="2500"/>
              </a:lnSpc>
              <a:spcAft>
                <a:spcPts val="600"/>
              </a:spcAft>
              <a:buSzPct val="130000"/>
            </a:pPr>
            <a:r>
              <a:rPr lang="fr-FR" sz="1600" dirty="0">
                <a:solidFill>
                  <a:schemeClr val="tx1">
                    <a:lumMod val="75000"/>
                    <a:lumOff val="25000"/>
                  </a:schemeClr>
                </a:solidFill>
                <a:latin typeface="Century Gothic" panose="020B0502020202020204" pitchFamily="34" charset="0"/>
              </a:rPr>
              <a:t>Les objectifs s’articulent autour des recettes, des bénéfices et de la rentabilité. </a:t>
            </a:r>
          </a:p>
          <a:p>
            <a:pPr rtl="0">
              <a:lnSpc>
                <a:spcPts val="2500"/>
              </a:lnSpc>
              <a:spcAft>
                <a:spcPts val="600"/>
              </a:spcAft>
              <a:buSzPct val="130000"/>
            </a:pPr>
            <a:r>
              <a:rPr lang="fr-FR" sz="1600" dirty="0">
                <a:solidFill>
                  <a:schemeClr val="tx1">
                    <a:lumMod val="75000"/>
                    <a:lumOff val="25000"/>
                  </a:schemeClr>
                </a:solidFill>
                <a:latin typeface="Century Gothic" panose="020B0502020202020204" pitchFamily="34" charset="0"/>
              </a:rPr>
              <a:t>Quels sont les objectifs financiers qui démontrent la valeur pour nos actionnaires ?</a:t>
            </a:r>
          </a:p>
        </p:txBody>
      </p:sp>
      <p:sp>
        <p:nvSpPr>
          <p:cNvPr id="4" name="TextBox 3">
            <a:extLst>
              <a:ext uri="{FF2B5EF4-FFF2-40B4-BE49-F238E27FC236}">
                <a16:creationId xmlns:a16="http://schemas.microsoft.com/office/drawing/2014/main" id="{C20BDCD7-9550-6EA2-80C3-2CBC3982E495}"/>
              </a:ext>
            </a:extLst>
          </p:cNvPr>
          <p:cNvSpPr txBox="1"/>
          <p:nvPr/>
        </p:nvSpPr>
        <p:spPr>
          <a:xfrm>
            <a:off x="361274" y="158736"/>
            <a:ext cx="3431442" cy="954107"/>
          </a:xfrm>
          <a:prstGeom prst="rect">
            <a:avLst/>
          </a:prstGeom>
          <a:noFill/>
        </p:spPr>
        <p:txBody>
          <a:bodyPr wrap="square" rtlCol="0">
            <a:spAutoFit/>
          </a:bodyPr>
          <a:lstStyle/>
          <a:p>
            <a:pPr rtl="0"/>
            <a:r>
              <a:rPr lang="fr-FR" sz="2800">
                <a:solidFill>
                  <a:schemeClr val="tx1">
                    <a:lumMod val="65000"/>
                    <a:lumOff val="35000"/>
                  </a:schemeClr>
                </a:solidFill>
                <a:latin typeface="Courier" pitchFamily="2" charset="0"/>
              </a:rPr>
              <a:t>Perspectives financières</a:t>
            </a:r>
          </a:p>
        </p:txBody>
      </p:sp>
      <p:sp>
        <p:nvSpPr>
          <p:cNvPr id="5" name="TextBox 4">
            <a:extLst>
              <a:ext uri="{FF2B5EF4-FFF2-40B4-BE49-F238E27FC236}">
                <a16:creationId xmlns:a16="http://schemas.microsoft.com/office/drawing/2014/main" id="{05E95CBA-CF92-6B5A-6083-95E6CE77955D}"/>
              </a:ext>
            </a:extLst>
          </p:cNvPr>
          <p:cNvSpPr txBox="1"/>
          <p:nvPr/>
        </p:nvSpPr>
        <p:spPr>
          <a:xfrm>
            <a:off x="7394146" y="1095749"/>
            <a:ext cx="4534308" cy="1417055"/>
          </a:xfrm>
          <a:prstGeom prst="rect">
            <a:avLst/>
          </a:prstGeom>
          <a:noFill/>
        </p:spPr>
        <p:txBody>
          <a:bodyPr wrap="square" rtlCol="0">
            <a:spAutoFit/>
          </a:bodyPr>
          <a:lstStyle/>
          <a:p>
            <a:pPr rtl="0">
              <a:lnSpc>
                <a:spcPts val="2500"/>
              </a:lnSpc>
              <a:spcAft>
                <a:spcPts val="600"/>
              </a:spcAft>
              <a:buSzPct val="130000"/>
            </a:pPr>
            <a:r>
              <a:rPr lang="fr-FR" sz="1600" dirty="0">
                <a:solidFill>
                  <a:schemeClr val="tx1">
                    <a:lumMod val="75000"/>
                    <a:lumOff val="25000"/>
                  </a:schemeClr>
                </a:solidFill>
                <a:latin typeface="Century Gothic" panose="020B0502020202020204" pitchFamily="34" charset="0"/>
              </a:rPr>
              <a:t>Vise à améliorer l’efficacité et l’innovation des opérations internes. </a:t>
            </a:r>
          </a:p>
          <a:p>
            <a:pPr rtl="0">
              <a:lnSpc>
                <a:spcPts val="2500"/>
              </a:lnSpc>
              <a:spcAft>
                <a:spcPts val="600"/>
              </a:spcAft>
              <a:buSzPct val="130000"/>
            </a:pPr>
            <a:r>
              <a:rPr lang="fr-FR" sz="1600" dirty="0">
                <a:solidFill>
                  <a:schemeClr val="tx1">
                    <a:lumMod val="75000"/>
                    <a:lumOff val="25000"/>
                  </a:schemeClr>
                </a:solidFill>
                <a:latin typeface="Century Gothic" panose="020B0502020202020204" pitchFamily="34" charset="0"/>
              </a:rPr>
              <a:t>Quels sont les objectifs opérationnels à privilégier ?</a:t>
            </a:r>
          </a:p>
        </p:txBody>
      </p:sp>
      <p:sp>
        <p:nvSpPr>
          <p:cNvPr id="6" name="TextBox 5">
            <a:extLst>
              <a:ext uri="{FF2B5EF4-FFF2-40B4-BE49-F238E27FC236}">
                <a16:creationId xmlns:a16="http://schemas.microsoft.com/office/drawing/2014/main" id="{A30F558C-3550-5580-9A06-99E930DC7EBE}"/>
              </a:ext>
            </a:extLst>
          </p:cNvPr>
          <p:cNvSpPr txBox="1"/>
          <p:nvPr/>
        </p:nvSpPr>
        <p:spPr>
          <a:xfrm>
            <a:off x="7196507" y="158736"/>
            <a:ext cx="4588646" cy="954107"/>
          </a:xfrm>
          <a:prstGeom prst="rect">
            <a:avLst/>
          </a:prstGeom>
          <a:noFill/>
        </p:spPr>
        <p:txBody>
          <a:bodyPr wrap="square" rtlCol="0">
            <a:spAutoFit/>
          </a:bodyPr>
          <a:lstStyle/>
          <a:p>
            <a:pPr rtl="0"/>
            <a:r>
              <a:rPr lang="fr-FR" sz="2800">
                <a:solidFill>
                  <a:schemeClr val="tx1">
                    <a:lumMod val="65000"/>
                    <a:lumOff val="35000"/>
                  </a:schemeClr>
                </a:solidFill>
                <a:latin typeface="Courier" pitchFamily="2" charset="0"/>
              </a:rPr>
              <a:t>Perspective des processus internes</a:t>
            </a:r>
          </a:p>
        </p:txBody>
      </p:sp>
      <p:sp>
        <p:nvSpPr>
          <p:cNvPr id="11" name="TextBox 10">
            <a:extLst>
              <a:ext uri="{FF2B5EF4-FFF2-40B4-BE49-F238E27FC236}">
                <a16:creationId xmlns:a16="http://schemas.microsoft.com/office/drawing/2014/main" id="{1B3C7C29-F043-689B-423E-9B2DCE809E3F}"/>
              </a:ext>
            </a:extLst>
          </p:cNvPr>
          <p:cNvSpPr txBox="1"/>
          <p:nvPr/>
        </p:nvSpPr>
        <p:spPr>
          <a:xfrm>
            <a:off x="505905" y="4355354"/>
            <a:ext cx="3703281" cy="1737655"/>
          </a:xfrm>
          <a:prstGeom prst="rect">
            <a:avLst/>
          </a:prstGeom>
          <a:noFill/>
        </p:spPr>
        <p:txBody>
          <a:bodyPr wrap="square" rtlCol="0">
            <a:spAutoFit/>
          </a:bodyPr>
          <a:lstStyle/>
          <a:p>
            <a:pPr rtl="0">
              <a:lnSpc>
                <a:spcPts val="2500"/>
              </a:lnSpc>
              <a:spcAft>
                <a:spcPts val="600"/>
              </a:spcAft>
              <a:buSzPct val="130000"/>
            </a:pPr>
            <a:r>
              <a:rPr lang="fr-FR" sz="1600" dirty="0">
                <a:solidFill>
                  <a:schemeClr val="tx1">
                    <a:lumMod val="75000"/>
                    <a:lumOff val="25000"/>
                  </a:schemeClr>
                </a:solidFill>
                <a:latin typeface="Century Gothic" panose="020B0502020202020204" pitchFamily="34" charset="0"/>
              </a:rPr>
              <a:t>Se concentre sur la satisfaction des clients et l’expansion de la base. </a:t>
            </a:r>
          </a:p>
          <a:p>
            <a:pPr rtl="0">
              <a:lnSpc>
                <a:spcPts val="2500"/>
              </a:lnSpc>
              <a:spcAft>
                <a:spcPts val="600"/>
              </a:spcAft>
              <a:buSzPct val="130000"/>
            </a:pPr>
            <a:r>
              <a:rPr lang="fr-FR" sz="1600" dirty="0">
                <a:solidFill>
                  <a:schemeClr val="tx1">
                    <a:lumMod val="75000"/>
                    <a:lumOff val="25000"/>
                  </a:schemeClr>
                </a:solidFill>
                <a:latin typeface="Century Gothic" panose="020B0502020202020204" pitchFamily="34" charset="0"/>
              </a:rPr>
              <a:t>Comment pouvons-nous améliorer la perception que nos clients ont de nous ?</a:t>
            </a:r>
          </a:p>
        </p:txBody>
      </p:sp>
      <p:sp>
        <p:nvSpPr>
          <p:cNvPr id="13" name="TextBox 12">
            <a:extLst>
              <a:ext uri="{FF2B5EF4-FFF2-40B4-BE49-F238E27FC236}">
                <a16:creationId xmlns:a16="http://schemas.microsoft.com/office/drawing/2014/main" id="{A7B2B919-7C93-AC93-CCDB-D1A2F67E18BF}"/>
              </a:ext>
            </a:extLst>
          </p:cNvPr>
          <p:cNvSpPr txBox="1"/>
          <p:nvPr/>
        </p:nvSpPr>
        <p:spPr>
          <a:xfrm>
            <a:off x="505905" y="3356195"/>
            <a:ext cx="3431442" cy="954107"/>
          </a:xfrm>
          <a:prstGeom prst="rect">
            <a:avLst/>
          </a:prstGeom>
          <a:noFill/>
        </p:spPr>
        <p:txBody>
          <a:bodyPr wrap="square" rtlCol="0">
            <a:spAutoFit/>
          </a:bodyPr>
          <a:lstStyle/>
          <a:p>
            <a:pPr rtl="0"/>
            <a:r>
              <a:rPr lang="fr-FR" sz="2800" dirty="0">
                <a:solidFill>
                  <a:schemeClr val="tx1">
                    <a:lumMod val="65000"/>
                    <a:lumOff val="35000"/>
                  </a:schemeClr>
                </a:solidFill>
                <a:latin typeface="Courier" pitchFamily="2" charset="0"/>
              </a:rPr>
              <a:t>Perspective clients</a:t>
            </a:r>
          </a:p>
        </p:txBody>
      </p:sp>
      <p:sp>
        <p:nvSpPr>
          <p:cNvPr id="14" name="TextBox 13">
            <a:extLst>
              <a:ext uri="{FF2B5EF4-FFF2-40B4-BE49-F238E27FC236}">
                <a16:creationId xmlns:a16="http://schemas.microsoft.com/office/drawing/2014/main" id="{88F8438C-1F00-C4EC-A30F-7DDABFD21046}"/>
              </a:ext>
            </a:extLst>
          </p:cNvPr>
          <p:cNvSpPr txBox="1"/>
          <p:nvPr/>
        </p:nvSpPr>
        <p:spPr>
          <a:xfrm>
            <a:off x="8050846" y="4355354"/>
            <a:ext cx="3931946" cy="2058256"/>
          </a:xfrm>
          <a:prstGeom prst="rect">
            <a:avLst/>
          </a:prstGeom>
          <a:noFill/>
        </p:spPr>
        <p:txBody>
          <a:bodyPr wrap="square" rtlCol="0">
            <a:spAutoFit/>
          </a:bodyPr>
          <a:lstStyle/>
          <a:p>
            <a:pPr rtl="0">
              <a:lnSpc>
                <a:spcPts val="2500"/>
              </a:lnSpc>
              <a:spcAft>
                <a:spcPts val="600"/>
              </a:spcAft>
              <a:buSzPct val="130000"/>
            </a:pPr>
            <a:r>
              <a:rPr lang="fr-FR" sz="1600" dirty="0">
                <a:solidFill>
                  <a:schemeClr val="tx1">
                    <a:lumMod val="75000"/>
                    <a:lumOff val="25000"/>
                  </a:schemeClr>
                </a:solidFill>
                <a:latin typeface="Century Gothic" panose="020B0502020202020204" pitchFamily="34" charset="0"/>
              </a:rPr>
              <a:t>Se concentre sur le développement des employés et la culture organisationnelle. </a:t>
            </a:r>
          </a:p>
          <a:p>
            <a:pPr rtl="0">
              <a:lnSpc>
                <a:spcPts val="2500"/>
              </a:lnSpc>
              <a:spcAft>
                <a:spcPts val="600"/>
              </a:spcAft>
              <a:buSzPct val="130000"/>
            </a:pPr>
            <a:r>
              <a:rPr lang="fr-FR" sz="1600" dirty="0">
                <a:solidFill>
                  <a:schemeClr val="tx1">
                    <a:lumMod val="75000"/>
                    <a:lumOff val="25000"/>
                  </a:schemeClr>
                </a:solidFill>
                <a:latin typeface="Century Gothic" panose="020B0502020202020204" pitchFamily="34" charset="0"/>
              </a:rPr>
              <a:t>Quels sont les objectifs qui garantiront l’amélioration continue et la création de valeur ?</a:t>
            </a:r>
          </a:p>
        </p:txBody>
      </p:sp>
      <p:sp>
        <p:nvSpPr>
          <p:cNvPr id="15" name="TextBox 14">
            <a:extLst>
              <a:ext uri="{FF2B5EF4-FFF2-40B4-BE49-F238E27FC236}">
                <a16:creationId xmlns:a16="http://schemas.microsoft.com/office/drawing/2014/main" id="{9443ED94-BC02-1C49-6859-9841350F0886}"/>
              </a:ext>
            </a:extLst>
          </p:cNvPr>
          <p:cNvSpPr txBox="1"/>
          <p:nvPr/>
        </p:nvSpPr>
        <p:spPr>
          <a:xfrm>
            <a:off x="8074688" y="2937620"/>
            <a:ext cx="3306485" cy="1384995"/>
          </a:xfrm>
          <a:prstGeom prst="rect">
            <a:avLst/>
          </a:prstGeom>
          <a:noFill/>
        </p:spPr>
        <p:txBody>
          <a:bodyPr wrap="square" rtlCol="0">
            <a:spAutoFit/>
          </a:bodyPr>
          <a:lstStyle/>
          <a:p>
            <a:pPr rtl="0"/>
            <a:r>
              <a:rPr lang="fr-FR" sz="2800" dirty="0">
                <a:solidFill>
                  <a:schemeClr val="tx1">
                    <a:lumMod val="65000"/>
                    <a:lumOff val="35000"/>
                  </a:schemeClr>
                </a:solidFill>
                <a:latin typeface="Courier" pitchFamily="2" charset="0"/>
              </a:rPr>
              <a:t>Perspective apprentissage et croissance</a:t>
            </a:r>
          </a:p>
        </p:txBody>
      </p:sp>
      <p:cxnSp>
        <p:nvCxnSpPr>
          <p:cNvPr id="16" name="Straight Arrow Connector 24">
            <a:extLst>
              <a:ext uri="{FF2B5EF4-FFF2-40B4-BE49-F238E27FC236}">
                <a16:creationId xmlns:a16="http://schemas.microsoft.com/office/drawing/2014/main" id="{6928D228-2547-299A-B29E-38FBA431BABF}"/>
              </a:ext>
            </a:extLst>
          </p:cNvPr>
          <p:cNvCxnSpPr>
            <a:cxnSpLocks/>
          </p:cNvCxnSpPr>
          <p:nvPr/>
        </p:nvCxnSpPr>
        <p:spPr>
          <a:xfrm rot="10800000">
            <a:off x="209211" y="401525"/>
            <a:ext cx="3973864" cy="2779188"/>
          </a:xfrm>
          <a:prstGeom prst="bentConnector3">
            <a:avLst>
              <a:gd name="adj1" fmla="val 99689"/>
            </a:avLst>
          </a:prstGeom>
          <a:ln w="38100" cap="rnd">
            <a:gradFill>
              <a:gsLst>
                <a:gs pos="0">
                  <a:schemeClr val="accent4"/>
                </a:gs>
                <a:gs pos="100000">
                  <a:srgbClr val="5583F2"/>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24">
            <a:extLst>
              <a:ext uri="{FF2B5EF4-FFF2-40B4-BE49-F238E27FC236}">
                <a16:creationId xmlns:a16="http://schemas.microsoft.com/office/drawing/2014/main" id="{2D0D459E-77DF-F501-1BF4-782F105EEC9E}"/>
              </a:ext>
            </a:extLst>
          </p:cNvPr>
          <p:cNvCxnSpPr>
            <a:cxnSpLocks/>
          </p:cNvCxnSpPr>
          <p:nvPr/>
        </p:nvCxnSpPr>
        <p:spPr>
          <a:xfrm flipH="1">
            <a:off x="3222594" y="3677287"/>
            <a:ext cx="1517023" cy="0"/>
          </a:xfrm>
          <a:prstGeom prst="straightConnector1">
            <a:avLst/>
          </a:prstGeom>
          <a:ln w="38100" cap="rnd">
            <a:gradFill>
              <a:gsLst>
                <a:gs pos="0">
                  <a:schemeClr val="accent4"/>
                </a:gs>
                <a:gs pos="100000">
                  <a:srgbClr val="5583F2"/>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39FC879-F463-9415-2911-7BCEE8BF5644}"/>
              </a:ext>
            </a:extLst>
          </p:cNvPr>
          <p:cNvCxnSpPr>
            <a:cxnSpLocks/>
          </p:cNvCxnSpPr>
          <p:nvPr/>
        </p:nvCxnSpPr>
        <p:spPr>
          <a:xfrm flipV="1">
            <a:off x="7003218" y="3658999"/>
            <a:ext cx="937900" cy="488931"/>
          </a:xfrm>
          <a:prstGeom prst="straightConnector1">
            <a:avLst/>
          </a:prstGeom>
          <a:ln w="38100" cap="rnd">
            <a:gradFill>
              <a:gsLst>
                <a:gs pos="0">
                  <a:schemeClr val="accent4"/>
                </a:gs>
                <a:gs pos="100000">
                  <a:srgbClr val="FF9109"/>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24">
            <a:extLst>
              <a:ext uri="{FF2B5EF4-FFF2-40B4-BE49-F238E27FC236}">
                <a16:creationId xmlns:a16="http://schemas.microsoft.com/office/drawing/2014/main" id="{AB3CA4AC-98C4-4227-EDA1-4D8EEA52EE24}"/>
              </a:ext>
            </a:extLst>
          </p:cNvPr>
          <p:cNvCxnSpPr>
            <a:cxnSpLocks/>
          </p:cNvCxnSpPr>
          <p:nvPr/>
        </p:nvCxnSpPr>
        <p:spPr>
          <a:xfrm rot="5400000" flipH="1" flipV="1">
            <a:off x="5748071" y="914176"/>
            <a:ext cx="1827009" cy="801706"/>
          </a:xfrm>
          <a:prstGeom prst="bentConnector3">
            <a:avLst>
              <a:gd name="adj1" fmla="val 50000"/>
            </a:avLst>
          </a:prstGeom>
          <a:ln w="38100" cap="rnd">
            <a:gradFill>
              <a:gsLst>
                <a:gs pos="0">
                  <a:schemeClr val="accent4"/>
                </a:gs>
                <a:gs pos="100000">
                  <a:srgbClr val="F95A00"/>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24AFD652-FC69-71D0-AFB7-D3CEE0450764}"/>
              </a:ext>
            </a:extLst>
          </p:cNvPr>
          <p:cNvGrpSpPr/>
          <p:nvPr/>
        </p:nvGrpSpPr>
        <p:grpSpPr>
          <a:xfrm>
            <a:off x="4183075" y="1942280"/>
            <a:ext cx="3097167" cy="3097166"/>
            <a:chOff x="4183075" y="1942280"/>
            <a:chExt cx="3097167" cy="3097166"/>
          </a:xfrm>
          <a:effectLst>
            <a:reflection blurRad="6350" stA="48000" endPos="92297" dir="5400000" sy="-100000" algn="bl" rotWithShape="0"/>
          </a:effectLst>
        </p:grpSpPr>
        <p:grpSp>
          <p:nvGrpSpPr>
            <p:cNvPr id="64" name="Group 63">
              <a:extLst>
                <a:ext uri="{FF2B5EF4-FFF2-40B4-BE49-F238E27FC236}">
                  <a16:creationId xmlns:a16="http://schemas.microsoft.com/office/drawing/2014/main" id="{78563AEA-122B-AB4A-60BA-CEE988E23AD0}"/>
                </a:ext>
              </a:extLst>
            </p:cNvPr>
            <p:cNvGrpSpPr/>
            <p:nvPr/>
          </p:nvGrpSpPr>
          <p:grpSpPr>
            <a:xfrm>
              <a:off x="4183075" y="1942280"/>
              <a:ext cx="3097167" cy="3097166"/>
              <a:chOff x="4183075" y="1942280"/>
              <a:chExt cx="3097167" cy="3097166"/>
            </a:xfrm>
            <a:effectLst/>
          </p:grpSpPr>
          <p:sp>
            <p:nvSpPr>
              <p:cNvPr id="56" name="Freeform 55">
                <a:extLst>
                  <a:ext uri="{FF2B5EF4-FFF2-40B4-BE49-F238E27FC236}">
                    <a16:creationId xmlns:a16="http://schemas.microsoft.com/office/drawing/2014/main" id="{2320D289-8FA4-DDFC-F387-4F69D4B26F9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D18C941-1B0D-6C95-A5D5-791BE3FF7507}"/>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8C7959F-9D13-C5BC-9CFD-1F9578193511}"/>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28F34D5-6668-A8A7-BF9F-A427E4ECF793}"/>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099D5F1-E862-E78D-F615-50219D88172D}"/>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B46803E-ECDB-2FBC-C135-552D5C138C9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E226B98-4077-9CB5-B1FC-167216E902E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0661954-67E6-CA67-9FC2-3BA7321DB977}"/>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87FF849E-59A2-40C0-BCB2-1EB83C4AC457}"/>
                </a:ext>
              </a:extLst>
            </p:cNvPr>
            <p:cNvSpPr txBox="1"/>
            <p:nvPr/>
          </p:nvSpPr>
          <p:spPr>
            <a:xfrm>
              <a:off x="4753457" y="2101115"/>
              <a:ext cx="446731" cy="707886"/>
            </a:xfrm>
            <a:prstGeom prst="rect">
              <a:avLst/>
            </a:prstGeom>
            <a:noFill/>
          </p:spPr>
          <p:txBody>
            <a:bodyPr wrap="square" rtlCol="0">
              <a:spAutoFit/>
            </a:bodyPr>
            <a:lstStyle/>
            <a:p>
              <a:pPr algn="ctr" rtl="0"/>
              <a:r>
                <a:rPr lang="fr-FR" sz="4000">
                  <a:solidFill>
                    <a:schemeClr val="bg1"/>
                  </a:solidFill>
                  <a:latin typeface="Courier" pitchFamily="2" charset="0"/>
                </a:rPr>
                <a:t>1</a:t>
              </a:r>
            </a:p>
          </p:txBody>
        </p:sp>
        <p:sp>
          <p:nvSpPr>
            <p:cNvPr id="72" name="TextBox 71">
              <a:extLst>
                <a:ext uri="{FF2B5EF4-FFF2-40B4-BE49-F238E27FC236}">
                  <a16:creationId xmlns:a16="http://schemas.microsoft.com/office/drawing/2014/main" id="{F9A1BFA6-F53E-EE14-6988-53F85BA96CD6}"/>
                </a:ext>
              </a:extLst>
            </p:cNvPr>
            <p:cNvSpPr txBox="1"/>
            <p:nvPr/>
          </p:nvSpPr>
          <p:spPr>
            <a:xfrm>
              <a:off x="4469982" y="3831712"/>
              <a:ext cx="446731" cy="707886"/>
            </a:xfrm>
            <a:prstGeom prst="rect">
              <a:avLst/>
            </a:prstGeom>
            <a:noFill/>
          </p:spPr>
          <p:txBody>
            <a:bodyPr wrap="square" rtlCol="0">
              <a:spAutoFit/>
            </a:bodyPr>
            <a:lstStyle/>
            <a:p>
              <a:pPr algn="ctr" rtl="0"/>
              <a:r>
                <a:rPr lang="fr-FR" sz="4000">
                  <a:solidFill>
                    <a:schemeClr val="bg1"/>
                  </a:solidFill>
                  <a:latin typeface="Courier" pitchFamily="2" charset="0"/>
                </a:rPr>
                <a:t>2</a:t>
              </a:r>
            </a:p>
          </p:txBody>
        </p:sp>
        <p:sp>
          <p:nvSpPr>
            <p:cNvPr id="73" name="TextBox 72">
              <a:extLst>
                <a:ext uri="{FF2B5EF4-FFF2-40B4-BE49-F238E27FC236}">
                  <a16:creationId xmlns:a16="http://schemas.microsoft.com/office/drawing/2014/main" id="{A34B7A42-5128-0EE4-FB1B-21CB4AEC78B6}"/>
                </a:ext>
              </a:extLst>
            </p:cNvPr>
            <p:cNvSpPr txBox="1"/>
            <p:nvPr/>
          </p:nvSpPr>
          <p:spPr>
            <a:xfrm>
              <a:off x="6594171" y="2458542"/>
              <a:ext cx="446731" cy="707886"/>
            </a:xfrm>
            <a:prstGeom prst="rect">
              <a:avLst/>
            </a:prstGeom>
            <a:noFill/>
          </p:spPr>
          <p:txBody>
            <a:bodyPr wrap="square" rtlCol="0">
              <a:spAutoFit/>
            </a:bodyPr>
            <a:lstStyle/>
            <a:p>
              <a:pPr algn="ctr" rtl="0"/>
              <a:r>
                <a:rPr lang="fr-FR" sz="4000">
                  <a:solidFill>
                    <a:schemeClr val="bg1"/>
                  </a:solidFill>
                  <a:latin typeface="Courier" pitchFamily="2" charset="0"/>
                </a:rPr>
                <a:t>3</a:t>
              </a:r>
            </a:p>
          </p:txBody>
        </p:sp>
        <p:sp>
          <p:nvSpPr>
            <p:cNvPr id="74" name="TextBox 73">
              <a:extLst>
                <a:ext uri="{FF2B5EF4-FFF2-40B4-BE49-F238E27FC236}">
                  <a16:creationId xmlns:a16="http://schemas.microsoft.com/office/drawing/2014/main" id="{2F599F8E-2E55-0172-29F8-FDE66200FC3C}"/>
                </a:ext>
              </a:extLst>
            </p:cNvPr>
            <p:cNvSpPr txBox="1"/>
            <p:nvPr/>
          </p:nvSpPr>
          <p:spPr>
            <a:xfrm>
              <a:off x="6288106" y="4134678"/>
              <a:ext cx="446731" cy="707886"/>
            </a:xfrm>
            <a:prstGeom prst="rect">
              <a:avLst/>
            </a:prstGeom>
            <a:noFill/>
          </p:spPr>
          <p:txBody>
            <a:bodyPr wrap="square" rtlCol="0">
              <a:spAutoFit/>
            </a:bodyPr>
            <a:lstStyle/>
            <a:p>
              <a:pPr algn="ctr" rtl="0"/>
              <a:r>
                <a:rPr lang="fr-FR" sz="4000">
                  <a:solidFill>
                    <a:schemeClr val="bg1"/>
                  </a:solidFill>
                  <a:latin typeface="Courier" pitchFamily="2" charset="0"/>
                </a:rPr>
                <a:t>4</a:t>
              </a:r>
            </a:p>
          </p:txBody>
        </p:sp>
      </p:gr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9017"/>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5EFD943B-1564-3DA5-3467-8A648C7E897C}"/>
              </a:ext>
            </a:extLst>
          </p:cNvPr>
          <p:cNvGrpSpPr/>
          <p:nvPr/>
        </p:nvGrpSpPr>
        <p:grpSpPr>
          <a:xfrm>
            <a:off x="4183075" y="1942280"/>
            <a:ext cx="3097167" cy="3097166"/>
            <a:chOff x="4183075" y="1942280"/>
            <a:chExt cx="3097167" cy="3097166"/>
          </a:xfrm>
          <a:effectLst>
            <a:outerShdw blurRad="50800" dist="38100" dir="2700000" algn="tl" rotWithShape="0">
              <a:prstClr val="black">
                <a:alpha val="40000"/>
              </a:prstClr>
            </a:outerShdw>
          </a:effectLst>
        </p:grpSpPr>
        <p:grpSp>
          <p:nvGrpSpPr>
            <p:cNvPr id="82" name="Group 81">
              <a:extLst>
                <a:ext uri="{FF2B5EF4-FFF2-40B4-BE49-F238E27FC236}">
                  <a16:creationId xmlns:a16="http://schemas.microsoft.com/office/drawing/2014/main" id="{9442F061-64F9-76F0-310A-1EBCFAD145C7}"/>
                </a:ext>
              </a:extLst>
            </p:cNvPr>
            <p:cNvGrpSpPr/>
            <p:nvPr/>
          </p:nvGrpSpPr>
          <p:grpSpPr>
            <a:xfrm>
              <a:off x="4183075" y="1942280"/>
              <a:ext cx="3097167" cy="3097166"/>
              <a:chOff x="4183075" y="1942280"/>
              <a:chExt cx="3097167" cy="3097166"/>
            </a:xfrm>
            <a:effectLst/>
          </p:grpSpPr>
          <p:sp>
            <p:nvSpPr>
              <p:cNvPr id="87" name="Freeform 86">
                <a:extLst>
                  <a:ext uri="{FF2B5EF4-FFF2-40B4-BE49-F238E27FC236}">
                    <a16:creationId xmlns:a16="http://schemas.microsoft.com/office/drawing/2014/main" id="{B1A2D265-408E-7B12-9D3B-1AE26BED2F2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7BFE26A6-A6EE-8EC9-80C0-27E635E197B0}"/>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666BE78-6038-9431-5A11-EA6D37882B45}"/>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B0D309B-A27E-B0BC-4906-B993DB5CC0B4}"/>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11215A7-56D6-3A8F-E713-1D07A6B66228}"/>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53F3854-4AB4-752B-75B6-FEDCA762A9B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A549F2C-48F2-5095-2F0F-EFF7A83DE76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A50903BB-59A3-5F3D-F484-9AF68AEEB482}"/>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83" name="TextBox 82">
              <a:extLst>
                <a:ext uri="{FF2B5EF4-FFF2-40B4-BE49-F238E27FC236}">
                  <a16:creationId xmlns:a16="http://schemas.microsoft.com/office/drawing/2014/main" id="{80C7F5B1-B224-5EFB-BC57-1606FF057DC4}"/>
                </a:ext>
              </a:extLst>
            </p:cNvPr>
            <p:cNvSpPr txBox="1"/>
            <p:nvPr/>
          </p:nvSpPr>
          <p:spPr>
            <a:xfrm>
              <a:off x="4753457" y="2101115"/>
              <a:ext cx="446731" cy="707886"/>
            </a:xfrm>
            <a:prstGeom prst="rect">
              <a:avLst/>
            </a:prstGeom>
            <a:noFill/>
          </p:spPr>
          <p:txBody>
            <a:bodyPr wrap="square" rtlCol="0">
              <a:spAutoFit/>
            </a:bodyPr>
            <a:lstStyle/>
            <a:p>
              <a:pPr algn="ctr" rtl="0"/>
              <a:r>
                <a:rPr lang="fr-FR" sz="4000" b="1" dirty="0">
                  <a:solidFill>
                    <a:schemeClr val="bg1"/>
                  </a:solidFill>
                  <a:latin typeface="Courier" pitchFamily="2" charset="0"/>
                </a:rPr>
                <a:t>1</a:t>
              </a:r>
            </a:p>
          </p:txBody>
        </p:sp>
        <p:sp>
          <p:nvSpPr>
            <p:cNvPr id="84" name="TextBox 83">
              <a:extLst>
                <a:ext uri="{FF2B5EF4-FFF2-40B4-BE49-F238E27FC236}">
                  <a16:creationId xmlns:a16="http://schemas.microsoft.com/office/drawing/2014/main" id="{E58BACF7-51D7-78F2-F129-A741A10DA1D9}"/>
                </a:ext>
              </a:extLst>
            </p:cNvPr>
            <p:cNvSpPr txBox="1"/>
            <p:nvPr/>
          </p:nvSpPr>
          <p:spPr>
            <a:xfrm>
              <a:off x="4469982" y="3831712"/>
              <a:ext cx="446731" cy="707886"/>
            </a:xfrm>
            <a:prstGeom prst="rect">
              <a:avLst/>
            </a:prstGeom>
            <a:noFill/>
          </p:spPr>
          <p:txBody>
            <a:bodyPr wrap="square" rtlCol="0">
              <a:spAutoFit/>
            </a:bodyPr>
            <a:lstStyle/>
            <a:p>
              <a:pPr algn="ctr" rtl="0"/>
              <a:r>
                <a:rPr lang="fr-FR" sz="4000" b="1" dirty="0">
                  <a:solidFill>
                    <a:schemeClr val="bg1"/>
                  </a:solidFill>
                  <a:latin typeface="Courier" pitchFamily="2" charset="0"/>
                </a:rPr>
                <a:t>2</a:t>
              </a:r>
            </a:p>
          </p:txBody>
        </p:sp>
        <p:sp>
          <p:nvSpPr>
            <p:cNvPr id="85" name="TextBox 84">
              <a:extLst>
                <a:ext uri="{FF2B5EF4-FFF2-40B4-BE49-F238E27FC236}">
                  <a16:creationId xmlns:a16="http://schemas.microsoft.com/office/drawing/2014/main" id="{AA98170C-71F0-15CC-E241-47DA6A56AC8D}"/>
                </a:ext>
              </a:extLst>
            </p:cNvPr>
            <p:cNvSpPr txBox="1"/>
            <p:nvPr/>
          </p:nvSpPr>
          <p:spPr>
            <a:xfrm>
              <a:off x="6594171" y="2458542"/>
              <a:ext cx="446731" cy="707886"/>
            </a:xfrm>
            <a:prstGeom prst="rect">
              <a:avLst/>
            </a:prstGeom>
            <a:noFill/>
          </p:spPr>
          <p:txBody>
            <a:bodyPr wrap="square" rtlCol="0">
              <a:spAutoFit/>
            </a:bodyPr>
            <a:lstStyle/>
            <a:p>
              <a:pPr algn="ctr" rtl="0"/>
              <a:r>
                <a:rPr lang="fr-FR" sz="4000" b="1">
                  <a:solidFill>
                    <a:schemeClr val="bg1"/>
                  </a:solidFill>
                  <a:latin typeface="Courier" pitchFamily="2" charset="0"/>
                </a:rPr>
                <a:t>3</a:t>
              </a:r>
            </a:p>
          </p:txBody>
        </p:sp>
        <p:sp>
          <p:nvSpPr>
            <p:cNvPr id="86" name="TextBox 85">
              <a:extLst>
                <a:ext uri="{FF2B5EF4-FFF2-40B4-BE49-F238E27FC236}">
                  <a16:creationId xmlns:a16="http://schemas.microsoft.com/office/drawing/2014/main" id="{E2845B93-8065-7EAD-68D9-74A933599A1C}"/>
                </a:ext>
              </a:extLst>
            </p:cNvPr>
            <p:cNvSpPr txBox="1"/>
            <p:nvPr/>
          </p:nvSpPr>
          <p:spPr>
            <a:xfrm>
              <a:off x="6288106" y="4134678"/>
              <a:ext cx="446731" cy="707886"/>
            </a:xfrm>
            <a:prstGeom prst="rect">
              <a:avLst/>
            </a:prstGeom>
            <a:noFill/>
          </p:spPr>
          <p:txBody>
            <a:bodyPr wrap="square" rtlCol="0">
              <a:spAutoFit/>
            </a:bodyPr>
            <a:lstStyle/>
            <a:p>
              <a:pPr algn="ctr" rtl="0"/>
              <a:r>
                <a:rPr lang="fr-FR" sz="4000" b="1">
                  <a:solidFill>
                    <a:schemeClr val="bg1"/>
                  </a:solidFill>
                  <a:latin typeface="Courier" pitchFamily="2" charset="0"/>
                </a:rPr>
                <a:t>4</a:t>
              </a:r>
            </a:p>
          </p:txBody>
        </p:sp>
      </p:grpSp>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15350</TotalTime>
  <Words>409</Words>
  <Application>Microsoft Office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318</cp:revision>
  <cp:lastPrinted>2024-02-20T23:48:17Z</cp:lastPrinted>
  <dcterms:created xsi:type="dcterms:W3CDTF">2021-07-07T23:54:57Z</dcterms:created>
  <dcterms:modified xsi:type="dcterms:W3CDTF">2024-09-08T09:43:53Z</dcterms:modified>
</cp:coreProperties>
</file>