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EC57-F7CB-4C2E-9035-E837AEBA8E3B}" v="2" dt="2024-05-28T22:34: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228EC57-F7CB-4C2E-9035-E837AEBA8E3B}"/>
    <pc:docChg chg="modSld">
      <pc:chgData name="Bess Dunlevy" userId="dd4b9a8537dbe9d0" providerId="LiveId" clId="{D228EC57-F7CB-4C2E-9035-E837AEBA8E3B}" dt="2024-05-28T22:34:23.129" v="11" actId="1076"/>
      <pc:docMkLst>
        <pc:docMk/>
      </pc:docMkLst>
      <pc:sldChg chg="modSp mod">
        <pc:chgData name="Bess Dunlevy" userId="dd4b9a8537dbe9d0" providerId="LiveId" clId="{D228EC57-F7CB-4C2E-9035-E837AEBA8E3B}" dt="2024-05-28T22:34:07.675" v="9"/>
        <pc:sldMkLst>
          <pc:docMk/>
          <pc:sldMk cId="1508588292" sldId="342"/>
        </pc:sldMkLst>
        <pc:spChg chg="mod">
          <ac:chgData name="Bess Dunlevy" userId="dd4b9a8537dbe9d0" providerId="LiveId" clId="{D228EC57-F7CB-4C2E-9035-E837AEBA8E3B}" dt="2024-05-28T22:33:59.822" v="0"/>
          <ac:spMkLst>
            <pc:docMk/>
            <pc:sldMk cId="1508588292" sldId="342"/>
            <ac:spMk id="3" creationId="{1A76DB7C-FE3B-1B81-FE80-5048FEDFD2B4}"/>
          </ac:spMkLst>
        </pc:spChg>
        <pc:spChg chg="mod">
          <ac:chgData name="Bess Dunlevy" userId="dd4b9a8537dbe9d0" providerId="LiveId" clId="{D228EC57-F7CB-4C2E-9035-E837AEBA8E3B}" dt="2024-05-28T22:34:03.137" v="8" actId="20577"/>
          <ac:spMkLst>
            <pc:docMk/>
            <pc:sldMk cId="1508588292" sldId="342"/>
            <ac:spMk id="33" creationId="{143A449B-AAB7-994A-92CE-8F48E2CA7DF6}"/>
          </ac:spMkLst>
        </pc:spChg>
        <pc:graphicFrameChg chg="mod">
          <ac:chgData name="Bess Dunlevy" userId="dd4b9a8537dbe9d0" providerId="LiveId" clId="{D228EC57-F7CB-4C2E-9035-E837AEBA8E3B}" dt="2024-05-28T22:34:07.675" v="9"/>
          <ac:graphicFrameMkLst>
            <pc:docMk/>
            <pc:sldMk cId="1508588292" sldId="342"/>
            <ac:graphicFrameMk id="11" creationId="{7A2610DA-5BB8-0728-BDAA-5736C7FDD5FA}"/>
          </ac:graphicFrameMkLst>
        </pc:graphicFrameChg>
      </pc:sldChg>
      <pc:sldChg chg="modSp mod">
        <pc:chgData name="Bess Dunlevy" userId="dd4b9a8537dbe9d0" providerId="LiveId" clId="{D228EC57-F7CB-4C2E-9035-E837AEBA8E3B}" dt="2024-05-28T22:34:23.129" v="11" actId="1076"/>
        <pc:sldMkLst>
          <pc:docMk/>
          <pc:sldMk cId="2096331201" sldId="343"/>
        </pc:sldMkLst>
        <pc:graphicFrameChg chg="mod">
          <ac:chgData name="Bess Dunlevy" userId="dd4b9a8537dbe9d0" providerId="LiveId" clId="{D228EC57-F7CB-4C2E-9035-E837AEBA8E3B}" dt="2024-05-28T22:34:23.129" v="11" actId="1076"/>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751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195483" cy="461665"/>
          </a:xfrm>
          <a:prstGeom prst="rect">
            <a:avLst/>
          </a:prstGeom>
          <a:noFill/>
        </p:spPr>
        <p:txBody>
          <a:bodyPr wrap="square" rtlCol="0">
            <a:spAutoFit/>
          </a:bodyPr>
          <a:lstStyle/>
          <a:p>
            <a:pPr rtl="0"/>
            <a:r>
              <a:rPr lang="fr-FR" sz="2400" b="1" dirty="0">
                <a:solidFill>
                  <a:schemeClr val="tx1">
                    <a:lumMod val="65000"/>
                    <a:lumOff val="35000"/>
                  </a:schemeClr>
                </a:solidFill>
                <a:latin typeface="Century Gothic" panose="020B0502020202020204" pitchFamily="34" charset="0"/>
              </a:rPr>
              <a:t>Exemple de modèle basique de plan stratégique</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5163844" cy="2144048"/>
          </a:xfrm>
          <a:prstGeom prst="rect">
            <a:avLst/>
          </a:prstGeom>
          <a:noFill/>
        </p:spPr>
        <p:txBody>
          <a:bodyPr wrap="square">
            <a:spAutoFit/>
          </a:bodyPr>
          <a:lstStyle/>
          <a:p>
            <a:pPr marL="0" marR="0" rtl="0">
              <a:lnSpc>
                <a:spcPct val="107000"/>
              </a:lnSpc>
              <a:spcBef>
                <a:spcPts val="0"/>
              </a:spcBef>
              <a:spcAft>
                <a:spcPts val="800"/>
              </a:spcAft>
            </a:pPr>
            <a:r>
              <a:rPr lang="fr-FR" sz="1800" kern="100" dirty="0">
                <a:solidFill>
                  <a:srgbClr val="5B9BD5"/>
                </a:solidFill>
                <a:effectLst/>
                <a:latin typeface="Century Gothic" panose="020B0502020202020204" pitchFamily="34" charset="0"/>
                <a:ea typeface="Calibri" panose="020F0502020204030204" pitchFamily="34" charset="0"/>
                <a:cs typeface="Arial" panose="020B0604020202020204" pitchFamily="34" charset="0"/>
              </a:rPr>
              <a:t>Ce plan stratégique pour Positive Charge fournit une feuille de route permettant de réaliser la vision de l’entreprise, qui aspire à se porter en leader du secteur de la recharge des véhicules électriques à travers l’innovation, une expansion stratégique et la prise en compte des besoins des clients.</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271254939"/>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fr-F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NOM DE L’ENTREPRISE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fr-FR" sz="1200" kern="0">
                          <a:effectLst/>
                          <a:latin typeface="Century Gothic" panose="020B0502020202020204" pitchFamily="34" charset="0"/>
                          <a:ea typeface="Calibri" panose="020F0502020204030204" pitchFamily="34" charset="0"/>
                          <a:cs typeface="Times New Roman" panose="02020603050405020304" pitchFamily="18" charset="0"/>
                        </a:rPr>
                        <a:t>Positive Charge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fr-F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PLAN STRATÉGIQUE ÉLABORÉ PAR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fr-FR" sz="1200" kern="0">
                          <a:effectLst/>
                          <a:latin typeface="Century Gothic" panose="020B0502020202020204" pitchFamily="34" charset="0"/>
                          <a:ea typeface="Calibri" panose="020F0502020204030204" pitchFamily="34" charset="0"/>
                          <a:cs typeface="Times New Roman" panose="02020603050405020304" pitchFamily="18" charset="0"/>
                        </a:rPr>
                        <a:t>Lori Garcia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fr-F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fr-FR" sz="1200" kern="0">
                          <a:effectLst/>
                          <a:latin typeface="Century Gothic" panose="020B0502020202020204" pitchFamily="34" charset="0"/>
                          <a:ea typeface="Calibri" panose="020F0502020204030204" pitchFamily="34" charset="0"/>
                          <a:cs typeface="Times New Roman" panose="02020603050405020304" pitchFamily="18" charset="0"/>
                        </a:rPr>
                        <a:t>JJ/MM/AA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2924938410"/>
              </p:ext>
            </p:extLst>
          </p:nvPr>
        </p:nvGraphicFramePr>
        <p:xfrm>
          <a:off x="152400" y="281467"/>
          <a:ext cx="11887200" cy="6400799"/>
        </p:xfrm>
        <a:graphic>
          <a:graphicData uri="http://schemas.openxmlformats.org/drawingml/2006/table">
            <a:tbl>
              <a:tblPr firstRow="1" firstCol="1" bandRow="1"/>
              <a:tblGrid>
                <a:gridCol w="2816352">
                  <a:extLst>
                    <a:ext uri="{9D8B030D-6E8A-4147-A177-3AD203B41FA5}">
                      <a16:colId xmlns:a16="http://schemas.microsoft.com/office/drawing/2014/main" val="2823865273"/>
                    </a:ext>
                  </a:extLst>
                </a:gridCol>
                <a:gridCol w="9070848">
                  <a:extLst>
                    <a:ext uri="{9D8B030D-6E8A-4147-A177-3AD203B41FA5}">
                      <a16:colId xmlns:a16="http://schemas.microsoft.com/office/drawing/2014/main" val="2394681167"/>
                    </a:ext>
                  </a:extLst>
                </a:gridCol>
              </a:tblGrid>
              <a:tr h="693442">
                <a:tc>
                  <a:txBody>
                    <a:bodyPr/>
                    <a:lstStyle/>
                    <a:p>
                      <a:pPr marL="0" marR="0" rtl="0">
                        <a:lnSpc>
                          <a:spcPct val="107000"/>
                        </a:lnSpc>
                        <a:spcBef>
                          <a:spcPts val="0"/>
                        </a:spcBef>
                        <a:spcAft>
                          <a:spcPts val="0"/>
                        </a:spcAft>
                      </a:pPr>
                      <a:r>
                        <a:rPr lang="fr-FR" sz="14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RÉCAPITULATIF</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Positive Charge vise à devenir leader du secteur de la recharge des véhicules électriques en fournissant des solutions de recharge innovantes, fiables et accessibles aux propriétaires de véhicules électriques et aux entreprises. Notre plan stratégique décrit les étapes à suivre pour développer notre réseau, améliorer notre technologie et accroître notre présence sur le marché au cours des cinq prochaines années.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02305">
                <a:tc>
                  <a:txBody>
                    <a:bodyPr/>
                    <a:lstStyle/>
                    <a:p>
                      <a:pPr marL="0" marR="0" rtl="0">
                        <a:lnSpc>
                          <a:spcPct val="107000"/>
                        </a:lnSpc>
                        <a:spcBef>
                          <a:spcPts val="0"/>
                        </a:spcBef>
                        <a:spcAft>
                          <a:spcPts val="0"/>
                        </a:spcAft>
                      </a:pPr>
                      <a:r>
                        <a:rPr lang="fr-FR" sz="14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ÉNONCÉ DE VISION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Révolutionner l’expérience de recharge des véhicules électriques en la rendant aussi simple et facile à utiliser qu’une station-service traditionnelle, accélérant ainsi la transition mondiale vers des modes de transport durables.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93442">
                <a:tc>
                  <a:txBody>
                    <a:bodyPr/>
                    <a:lstStyle/>
                    <a:p>
                      <a:pPr marL="0" marR="0" rtl="0">
                        <a:lnSpc>
                          <a:spcPct val="107000"/>
                        </a:lnSpc>
                        <a:spcBef>
                          <a:spcPts val="0"/>
                        </a:spcBef>
                        <a:spcAft>
                          <a:spcPts val="0"/>
                        </a:spcAft>
                      </a:pPr>
                      <a:r>
                        <a:rPr lang="fr-FR" sz="14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ÉNONCÉ DE MISSION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La mission de Positive Charge est de fournir aux propriétaires de véhicules électriques des solutions de recharge rapides, efficaces et faciles d’accès, en soutenant la croissance de la mobilité électrique à travers l’innovation, des services axés sur le client et des partenariats stratégiques.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993973">
                <a:tc>
                  <a:txBody>
                    <a:bodyPr/>
                    <a:lstStyle/>
                    <a:p>
                      <a:pPr marL="0" marR="0" rtl="0">
                        <a:lnSpc>
                          <a:spcPct val="107000"/>
                        </a:lnSpc>
                        <a:spcBef>
                          <a:spcPts val="0"/>
                        </a:spcBef>
                        <a:spcAft>
                          <a:spcPts val="0"/>
                        </a:spcAft>
                      </a:pPr>
                      <a:r>
                        <a:rPr lang="fr-FR" sz="14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ANALYSE SWOT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Forces : technologie de recharge avancée, solides partenariats avec des fabricants de véhicules électriques et emplacement stratégique des bornes de recharge.</a:t>
                      </a:r>
                    </a:p>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Faiblesses : coûts d’infrastructure initiaux élevés et concurrence des réseaux de distribution et de recharge déjà en place.</a:t>
                      </a:r>
                    </a:p>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Opportunités : demande croissante de véhicules électriques, incitations gouvernementales en faveur des énergies renouvelables et potentiel d’expansion à l’international.</a:t>
                      </a:r>
                    </a:p>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Menaces : avancées technologiques des concurrents et changements dans l’environnement réglementaire.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93442">
                <a:tc>
                  <a:txBody>
                    <a:bodyPr/>
                    <a:lstStyle/>
                    <a:p>
                      <a:pPr marL="0" marR="0" rtl="0">
                        <a:lnSpc>
                          <a:spcPct val="107000"/>
                        </a:lnSpc>
                        <a:spcBef>
                          <a:spcPts val="0"/>
                        </a:spcBef>
                        <a:spcAft>
                          <a:spcPts val="0"/>
                        </a:spcAft>
                      </a:pPr>
                      <a:r>
                        <a:rPr lang="fr-FR" sz="14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OBJECTIFS MÉTIER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À court terme (1 à 2 ans) : augmenter de 50 % le nombre de bornes de recharge et conclure deux nouveaux partenariats stratégiques.</a:t>
                      </a:r>
                    </a:p>
                    <a:p>
                      <a:pPr marL="342900" marR="0" lvl="0" indent="-342900" rtl="0">
                        <a:lnSpc>
                          <a:spcPct val="107000"/>
                        </a:lnSpc>
                        <a:spcBef>
                          <a:spcPts val="0"/>
                        </a:spcBef>
                        <a:spcAft>
                          <a:spcPts val="0"/>
                        </a:spcAft>
                        <a:buFont typeface="Symbol" panose="05050102010706020507" pitchFamily="18" charset="2"/>
                        <a:buChar char=""/>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À long terme (3 à 5 ans) : atteindre une part de marché de 25 % dans le secteur de la recharge des véhicules électriques et développer les activités dans trois nouveaux pays.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02305">
                <a:tc>
                  <a:txBody>
                    <a:bodyPr/>
                    <a:lstStyle/>
                    <a:p>
                      <a:pPr marL="0" marR="0" rtl="0">
                        <a:lnSpc>
                          <a:spcPct val="107000"/>
                        </a:lnSpc>
                        <a:spcBef>
                          <a:spcPts val="0"/>
                        </a:spcBef>
                        <a:spcAft>
                          <a:spcPts val="0"/>
                        </a:spcAft>
                      </a:pPr>
                      <a:r>
                        <a:rPr lang="fr-FR" sz="14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PLAN MARKETING</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Mettre en œuvre une stratégie marketing multicanal axée sur le marketing numérique, les partenariats avec les constructeurs de véhicules électriques et la participation à des expositions sur l’énergie verte, afin d’accroître la notoriété de la marque et l’engagement des clients.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02305">
                <a:tc>
                  <a:txBody>
                    <a:bodyPr/>
                    <a:lstStyle/>
                    <a:p>
                      <a:pPr marL="0" marR="0" rtl="0">
                        <a:lnSpc>
                          <a:spcPct val="107000"/>
                        </a:lnSpc>
                        <a:spcBef>
                          <a:spcPts val="0"/>
                        </a:spcBef>
                        <a:spcAft>
                          <a:spcPts val="0"/>
                        </a:spcAft>
                      </a:pPr>
                      <a:r>
                        <a:rPr lang="fr-FR" sz="14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PLAN OPÉRATIONNEL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Développer l’infrastructure en investissant dans les technologies de recharge nouvelle génération et en optimisant la logistique pour assurer un déploiement et une maintenance efficaces des bornes de recharge.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93442">
                <a:tc>
                  <a:txBody>
                    <a:bodyPr/>
                    <a:lstStyle/>
                    <a:p>
                      <a:pPr marL="0" marR="0" rtl="0">
                        <a:lnSpc>
                          <a:spcPct val="107000"/>
                        </a:lnSpc>
                        <a:spcBef>
                          <a:spcPts val="0"/>
                        </a:spcBef>
                        <a:spcAft>
                          <a:spcPts val="0"/>
                        </a:spcAft>
                      </a:pPr>
                      <a:r>
                        <a:rPr lang="fr-FR" sz="14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PROJECTIONS FINANCIÈRES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Année 1 : revenus de 4,5 millions d’euros et perte nette de 900 000 euros due aux investissements initiaux.</a:t>
                      </a:r>
                    </a:p>
                    <a:p>
                      <a:pPr marL="0" marR="0" rtl="0">
                        <a:lnSpc>
                          <a:spcPct val="107000"/>
                        </a:lnSpc>
                        <a:spcBef>
                          <a:spcPts val="0"/>
                        </a:spcBef>
                        <a:spcAft>
                          <a:spcPts val="0"/>
                        </a:spcAft>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Année 2 : revenus de 9 millions d’euros et bénéfice net de 900 000 euros.</a:t>
                      </a:r>
                    </a:p>
                    <a:p>
                      <a:pPr marL="0" marR="0" rtl="0">
                        <a:lnSpc>
                          <a:spcPct val="107000"/>
                        </a:lnSpc>
                        <a:spcBef>
                          <a:spcPts val="0"/>
                        </a:spcBef>
                        <a:spcAft>
                          <a:spcPts val="0"/>
                        </a:spcAft>
                      </a:pPr>
                      <a:r>
                        <a:rPr lang="fr-FR"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Année 3 à 5 : croissance annuelle des revenus de 30 %, avec une marge bénéficiaire nette de 15 %.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826143">
                <a:tc>
                  <a:txBody>
                    <a:bodyPr/>
                    <a:lstStyle/>
                    <a:p>
                      <a:pPr marL="0" marR="0" rtl="0">
                        <a:lnSpc>
                          <a:spcPct val="107000"/>
                        </a:lnSpc>
                        <a:spcBef>
                          <a:spcPts val="0"/>
                        </a:spcBef>
                        <a:spcAft>
                          <a:spcPts val="0"/>
                        </a:spcAft>
                      </a:pPr>
                      <a:r>
                        <a:rPr lang="fr-FR" sz="14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ÉQUIPE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PDG : spécialiste des énergies renouvelables avec 20 ans d’expérience.</a:t>
                      </a:r>
                    </a:p>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Direction de la technologie : spécialiste de la technologie et du développement de l’infrastructure des véhicules électriques.</a:t>
                      </a:r>
                    </a:p>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Direction financière : spécialiste des finances et de l’investissement qui se concentre sur les technologies vertes.</a:t>
                      </a:r>
                    </a:p>
                    <a:p>
                      <a:pPr marL="0" marR="0" rtl="0">
                        <a:lnSpc>
                          <a:spcPct val="107000"/>
                        </a:lnSpc>
                        <a:spcBef>
                          <a:spcPts val="0"/>
                        </a:spcBef>
                        <a:spcAft>
                          <a:spcPts val="0"/>
                        </a:spcAft>
                      </a:pPr>
                      <a:r>
                        <a:rPr lang="fr-FR"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Direction marketing : leader compétent en matière de marketing numérique et de développement de la marque dans le secteur technologique.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1037</TotalTime>
  <Words>686</Words>
  <Application>Microsoft Office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Symbol</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43</cp:revision>
  <dcterms:created xsi:type="dcterms:W3CDTF">2022-05-22T18:55:25Z</dcterms:created>
  <dcterms:modified xsi:type="dcterms:W3CDTF">2024-09-17T09:35:44Z</dcterms:modified>
</cp:coreProperties>
</file>