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B0396C0-AB25-42AE-8044-BB3250C8ED2C}"/>
    <pc:docChg chg="modSld">
      <pc:chgData name="Bess Dunlevy" userId="dd4b9a8537dbe9d0" providerId="LiveId" clId="{8B0396C0-AB25-42AE-8044-BB3250C8ED2C}" dt="2024-04-18T10:34:54.645" v="21" actId="20577"/>
      <pc:docMkLst>
        <pc:docMk/>
      </pc:docMkLst>
      <pc:sldChg chg="modSp mod">
        <pc:chgData name="Bess Dunlevy" userId="dd4b9a8537dbe9d0" providerId="LiveId" clId="{8B0396C0-AB25-42AE-8044-BB3250C8ED2C}" dt="2024-04-18T10:34:48.744" v="13" actId="20577"/>
        <pc:sldMkLst>
          <pc:docMk/>
          <pc:sldMk cId="1508588292" sldId="342"/>
        </pc:sldMkLst>
        <pc:spChg chg="mod">
          <ac:chgData name="Bess Dunlevy" userId="dd4b9a8537dbe9d0" providerId="LiveId" clId="{8B0396C0-AB25-42AE-8044-BB3250C8ED2C}" dt="2024-04-18T10:34:48.744" v="13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8B0396C0-AB25-42AE-8044-BB3250C8ED2C}" dt="2024-04-18T10:34:54.645" v="21" actId="20577"/>
        <pc:sldMkLst>
          <pc:docMk/>
          <pc:sldMk cId="2371534487" sldId="359"/>
        </pc:sldMkLst>
        <pc:spChg chg="mod">
          <ac:chgData name="Bess Dunlevy" userId="dd4b9a8537dbe9d0" providerId="LiveId" clId="{8B0396C0-AB25-42AE-8044-BB3250C8ED2C}" dt="2024-04-18T10:34:54.645" v="21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 POUR </a:t>
            </a:r>
            <a:b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E-COMMERCE AVEC EXEMPLE DE TEXTE pour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0FBF4-2D0B-1EAC-289F-8430DEBFC139}"/>
              </a:ext>
            </a:extLst>
          </p:cNvPr>
          <p:cNvSpPr txBox="1"/>
          <p:nvPr/>
        </p:nvSpPr>
        <p:spPr>
          <a:xfrm>
            <a:off x="496062" y="5870972"/>
            <a:ext cx="11144250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kern="100" dirty="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diapositive suivante fournit une vue d’ensemble complète d’un modèle commercial pour </a:t>
            </a:r>
            <a:br>
              <a:rPr lang="fr-FR" kern="100" dirty="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kern="100" dirty="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e-commerce, mettant en évidence les considérations clés pour chaque section.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53ABD-6F52-0713-A629-CAF58362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55137" y="1866185"/>
            <a:ext cx="7029454" cy="3564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8141850F-A170-1A94-908D-F2FCE9B44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0309" y="317165"/>
            <a:ext cx="2697929" cy="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179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 POUR E-COMMERCE AVEC EXEMPLE DE TEXTE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CB1EF-8782-8968-81B1-099A77D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83238"/>
              </p:ext>
            </p:extLst>
          </p:nvPr>
        </p:nvGraphicFramePr>
        <p:xfrm>
          <a:off x="115878" y="713231"/>
          <a:ext cx="11914175" cy="5970142"/>
        </p:xfrm>
        <a:graphic>
          <a:graphicData uri="http://schemas.openxmlformats.org/drawingml/2006/table">
            <a:tbl>
              <a:tblPr/>
              <a:tblGrid>
                <a:gridCol w="2382835">
                  <a:extLst>
                    <a:ext uri="{9D8B030D-6E8A-4147-A177-3AD203B41FA5}">
                      <a16:colId xmlns:a16="http://schemas.microsoft.com/office/drawing/2014/main" val="3064371639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2430327320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217024932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1182471311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106390992"/>
                    </a:ext>
                  </a:extLst>
                </a:gridCol>
              </a:tblGrid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PARTENAIRES CLÉS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ACTIVITÉS CLÉS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RESSOURCES CLÉS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PROPOSITIONS DE VALEUR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100" b="0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RELATIONS AVEC LES CLIENTS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80461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541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Entreprises de logistique et d’expédition pour une livraison efficace des produits.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Fournisseurs et fabricants pour l’approvisionnement en produits.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Fournisseurs de portails de paiement pour des transactions sécurisées.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Agences marketing et publicitaires pour renforcer la visibilité de la marque.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Partenaires technologiques pour le développement de sites Web et d’applications.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Gestion et optimisation du site Web pour assurer une navigation conviviale.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Exécution des commandes et gestion des stocks afin de maintenir des niveaux de stocks exacts.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Service et assistance client pour résoudre les problèmes et répondre aux demandes de renseignements.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Campagnes de marketing numérique pour attirer et fidéliser les clients.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Analyse des données pour obtenir des informations sur les clients et prendre des décisions commerciales.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Plateforme e-commerce pour héberger la boutique en ligne.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Base de données clients à des fins de marketing et de personnalisation.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Inventaire des produits à vendre.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Outils de service client pour la communication (chat, e-mail, assistance téléphonique).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Outils de marketing et de référencement pour augmenter la présence en ligne.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Possibilité d’acheter de n’importe où, n’importe quand.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Large gamme de produits avec des informations et des commentaires détaillés.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Tarifs compétitifs avec des offres et des remises.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Expérience d’achat personnalisée basée sur les données des clients.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Options de livraison rapides et fiables.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 par e-mail personnalisé pour les promotions et les mises à jour.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Programmes de fidélité pour récompenser les clients réguliers.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Service client réactif via plusieurs canaux.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 communautaire par le biais des réseaux sociaux.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Politiques de retour et de remboursement simplifiées pour renforcer la confiance.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5063"/>
                  </a:ext>
                </a:extLst>
              </a:tr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CANAUX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SEGMENTS DE CLIENTS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STRUCTURE DES COÛTS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SOURCE DE REVENUS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83963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9365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Vitrine en ligne en tant que principal canal de vente.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Plateformes de réseaux sociaux pour le marketing et les ventes directes.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Envoi de bulletins d’information par e-mail pour les promotions et l’engagement client.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Applications mobiles pour améliorer l’expérience d’achat.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Places de marché comme Amazon ou eBay pour étendre la portée.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Acheteurs sensibles aux prix qui recherchent des offres.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Amateurs de solutions pratiques qui aiment acheter facilement et rapidement.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Clients de niche intéressés par des catégories de produits spécifiques.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Consommateurs férus de technologie qui utilisent des appareils mobiles pour faire leurs achats.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Clients internationaux à la recherche de produits non disponibles localement.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Frais d’hébergement et de plateforme pour le site e-commerce.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Frais d’expédition et de gestion dans le cadre de l’exécution des commandes.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Dépenses marketing et publicitaires pour acquérir des clients.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Coûts de stockage des produits.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Coûts d’exploitation du service client.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Ventes de produits comme principale source de revenus.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Services d’abonnement pour les fonctionnalités Premium ou les adhésions.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Commissions de marketing d’affiliation pour la gestion du trafic.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Recettes publicitaires provenant de marques ou de produits mis en avant.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fr-F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Vente croisée et vente incitative pour augmenter la valeur des commandes.</a:t>
                      </a:r>
                    </a:p>
                  </a:txBody>
                  <a:tcPr marL="4565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69853"/>
                  </a:ext>
                </a:extLst>
              </a:tr>
            </a:tbl>
          </a:graphicData>
        </a:graphic>
      </p:graphicFrame>
      <p:pic>
        <p:nvPicPr>
          <p:cNvPr id="4" name="Graphic 2" descr="Dessin de poignée de main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383" y="631849"/>
            <a:ext cx="655638" cy="657225"/>
          </a:xfrm>
          <a:prstGeom prst="rect">
            <a:avLst/>
          </a:prstGeom>
        </p:spPr>
      </p:pic>
      <p:pic>
        <p:nvPicPr>
          <p:cNvPr id="5" name="Graphic 4" descr="Dessin de carnet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2161" y="709622"/>
            <a:ext cx="523303" cy="525831"/>
          </a:xfrm>
          <a:prstGeom prst="rect">
            <a:avLst/>
          </a:prstGeom>
        </p:spPr>
      </p:pic>
      <p:pic>
        <p:nvPicPr>
          <p:cNvPr id="6" name="Graphic 20" descr="Dessin de caisse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5488" y="3757803"/>
            <a:ext cx="438422" cy="439661"/>
          </a:xfrm>
          <a:prstGeom prst="rect">
            <a:avLst/>
          </a:prstGeom>
        </p:spPr>
      </p:pic>
      <p:pic>
        <p:nvPicPr>
          <p:cNvPr id="7" name="Graphic 9" descr="Dessin de public cible">
            <a:extLst>
              <a:ext uri="{FF2B5EF4-FFF2-40B4-BE49-F238E27FC236}">
                <a16:creationId xmlns:a16="http://schemas.microsoft.com/office/drawing/2014/main" id="{96CD1314-FB90-421D-949E-79301F9DE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6679" y="752497"/>
            <a:ext cx="436798" cy="438098"/>
          </a:xfrm>
          <a:prstGeom prst="rect">
            <a:avLst/>
          </a:prstGeom>
        </p:spPr>
      </p:pic>
      <p:pic>
        <p:nvPicPr>
          <p:cNvPr id="8" name="Graphic 10" descr="Dessin de bloc-notes avec coches">
            <a:extLst>
              <a:ext uri="{FF2B5EF4-FFF2-40B4-BE49-F238E27FC236}">
                <a16:creationId xmlns:a16="http://schemas.microsoft.com/office/drawing/2014/main" id="{15135CE8-E34D-4A5C-807F-B9B000802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2148" y="741691"/>
            <a:ext cx="426320" cy="427589"/>
          </a:xfrm>
          <a:prstGeom prst="rect">
            <a:avLst/>
          </a:prstGeom>
        </p:spPr>
      </p:pic>
      <p:pic>
        <p:nvPicPr>
          <p:cNvPr id="9" name="Graphic 11" descr="Dessin de diagramme circulaire">
            <a:extLst>
              <a:ext uri="{FF2B5EF4-FFF2-40B4-BE49-F238E27FC236}">
                <a16:creationId xmlns:a16="http://schemas.microsoft.com/office/drawing/2014/main" id="{C5F0FCA7-A5AD-472F-AD30-28EF906F6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7111" y="687411"/>
            <a:ext cx="542925" cy="546100"/>
          </a:xfrm>
          <a:prstGeom prst="rect">
            <a:avLst/>
          </a:prstGeom>
        </p:spPr>
      </p:pic>
      <p:pic>
        <p:nvPicPr>
          <p:cNvPr id="10" name="Graphic 13" descr="Dessin de pièces de puzzle">
            <a:extLst>
              <a:ext uri="{FF2B5EF4-FFF2-40B4-BE49-F238E27FC236}">
                <a16:creationId xmlns:a16="http://schemas.microsoft.com/office/drawing/2014/main" id="{8B2CF9E3-7307-40FC-A0DD-87A172AAAB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3988" y="3717188"/>
            <a:ext cx="483108" cy="484450"/>
          </a:xfrm>
          <a:prstGeom prst="rect">
            <a:avLst/>
          </a:prstGeom>
        </p:spPr>
      </p:pic>
      <p:pic>
        <p:nvPicPr>
          <p:cNvPr id="11" name="Graphic 15" descr="Dessin de train">
            <a:extLst>
              <a:ext uri="{FF2B5EF4-FFF2-40B4-BE49-F238E27FC236}">
                <a16:creationId xmlns:a16="http://schemas.microsoft.com/office/drawing/2014/main" id="{D729C8C0-BB70-470A-991F-A9A57098D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9273" y="3757803"/>
            <a:ext cx="401320" cy="403667"/>
          </a:xfrm>
          <a:prstGeom prst="rect">
            <a:avLst/>
          </a:prstGeom>
        </p:spPr>
      </p:pic>
      <p:pic>
        <p:nvPicPr>
          <p:cNvPr id="12" name="Graphic 17" descr="Dessin de billets">
            <a:extLst>
              <a:ext uri="{FF2B5EF4-FFF2-40B4-BE49-F238E27FC236}">
                <a16:creationId xmlns:a16="http://schemas.microsoft.com/office/drawing/2014/main" id="{DB3E746B-0C0B-4884-9954-3E66B1ADFE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97730" y="3701529"/>
            <a:ext cx="511134" cy="5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45144"/>
              </p:ext>
            </p:extLst>
          </p:nvPr>
        </p:nvGraphicFramePr>
        <p:xfrm>
          <a:off x="787790" y="1050352"/>
          <a:ext cx="10424707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4707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</TotalTime>
  <Words>682</Words>
  <Application>Microsoft Office PowerPoint</Application>
  <PresentationFormat>Widescreen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42</cp:revision>
  <dcterms:created xsi:type="dcterms:W3CDTF">2022-05-22T18:55:25Z</dcterms:created>
  <dcterms:modified xsi:type="dcterms:W3CDTF">2024-09-14T09:17:42Z</dcterms:modified>
</cp:coreProperties>
</file>