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42" r:id="rId2"/>
    <p:sldId id="353"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D9B6"/>
    <a:srgbClr val="CBD6B5"/>
    <a:srgbClr val="DCF8EB"/>
    <a:srgbClr val="0098C6"/>
    <a:srgbClr val="9CA58C"/>
    <a:srgbClr val="66BBCC"/>
    <a:srgbClr val="654105"/>
    <a:srgbClr val="7C5008"/>
    <a:srgbClr val="02B9F0"/>
    <a:srgbClr val="D5A6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298B77-9669-4F0B-B68B-9A3E82087FE0}" v="1" dt="2024-03-17T20:09:58.4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95" autoAdjust="0"/>
    <p:restoredTop sz="86447"/>
  </p:normalViewPr>
  <p:slideViewPr>
    <p:cSldViewPr snapToGrid="0" snapToObjects="1">
      <p:cViewPr varScale="1">
        <p:scale>
          <a:sx n="108" d="100"/>
          <a:sy n="108" d="100"/>
        </p:scale>
        <p:origin x="672" y="102"/>
      </p:cViewPr>
      <p:guideLst/>
    </p:cSldViewPr>
  </p:slideViewPr>
  <p:outlineViewPr>
    <p:cViewPr>
      <p:scale>
        <a:sx n="33" d="100"/>
        <a:sy n="33" d="100"/>
      </p:scale>
      <p:origin x="0" y="0"/>
    </p:cViewPr>
    <p:sldLst>
      <p:sld r:id="rId1" collapse="1"/>
      <p:sld r:id="rId2"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D7298B77-9669-4F0B-B68B-9A3E82087FE0}"/>
    <pc:docChg chg="modSld">
      <pc:chgData name="Bess Dunlevy" userId="dd4b9a8537dbe9d0" providerId="LiveId" clId="{D7298B77-9669-4F0B-B68B-9A3E82087FE0}" dt="2024-03-17T20:10:12.527" v="19" actId="14861"/>
      <pc:docMkLst>
        <pc:docMk/>
      </pc:docMkLst>
      <pc:sldChg chg="addSp modSp mod">
        <pc:chgData name="Bess Dunlevy" userId="dd4b9a8537dbe9d0" providerId="LiveId" clId="{D7298B77-9669-4F0B-B68B-9A3E82087FE0}" dt="2024-03-17T20:10:12.527" v="19" actId="14861"/>
        <pc:sldMkLst>
          <pc:docMk/>
          <pc:sldMk cId="1508588292" sldId="342"/>
        </pc:sldMkLst>
        <pc:picChg chg="add mod">
          <ac:chgData name="Bess Dunlevy" userId="dd4b9a8537dbe9d0" providerId="LiveId" clId="{D7298B77-9669-4F0B-B68B-9A3E82087FE0}" dt="2024-03-17T20:10:12.527" v="19" actId="14861"/>
          <ac:picMkLst>
            <pc:docMk/>
            <pc:sldMk cId="1508588292" sldId="342"/>
            <ac:picMk id="6" creationId="{58687F8D-28F8-4B96-94D1-38DCFA30614A}"/>
          </ac:picMkLst>
        </pc:picChg>
      </pc:sldChg>
      <pc:sldChg chg="modSp mod">
        <pc:chgData name="Bess Dunlevy" userId="dd4b9a8537dbe9d0" providerId="LiveId" clId="{D7298B77-9669-4F0B-B68B-9A3E82087FE0}" dt="2024-03-17T20:09:08.946" v="12"/>
        <pc:sldMkLst>
          <pc:docMk/>
          <pc:sldMk cId="1179924037" sldId="353"/>
        </pc:sldMkLst>
        <pc:spChg chg="mod">
          <ac:chgData name="Bess Dunlevy" userId="dd4b9a8537dbe9d0" providerId="LiveId" clId="{D7298B77-9669-4F0B-B68B-9A3E82087FE0}" dt="2024-03-17T20:07:57.755" v="0"/>
          <ac:spMkLst>
            <pc:docMk/>
            <pc:sldMk cId="1179924037" sldId="353"/>
            <ac:spMk id="18" creationId="{65643D2B-1628-117D-3A8B-6257A8471E8B}"/>
          </ac:spMkLst>
        </pc:spChg>
        <pc:spChg chg="mod">
          <ac:chgData name="Bess Dunlevy" userId="dd4b9a8537dbe9d0" providerId="LiveId" clId="{D7298B77-9669-4F0B-B68B-9A3E82087FE0}" dt="2024-03-17T20:08:03.990" v="1"/>
          <ac:spMkLst>
            <pc:docMk/>
            <pc:sldMk cId="1179924037" sldId="353"/>
            <ac:spMk id="24" creationId="{702EA16C-EF8A-CF59-BCB2-B8F6E6D2294A}"/>
          </ac:spMkLst>
        </pc:spChg>
        <pc:spChg chg="mod">
          <ac:chgData name="Bess Dunlevy" userId="dd4b9a8537dbe9d0" providerId="LiveId" clId="{D7298B77-9669-4F0B-B68B-9A3E82087FE0}" dt="2024-03-17T20:08:35.547" v="7" actId="20577"/>
          <ac:spMkLst>
            <pc:docMk/>
            <pc:sldMk cId="1179924037" sldId="353"/>
            <ac:spMk id="27" creationId="{1CDAEA3D-0D4B-BE6E-30E4-DA6BC75F3475}"/>
          </ac:spMkLst>
        </pc:spChg>
        <pc:spChg chg="mod">
          <ac:chgData name="Bess Dunlevy" userId="dd4b9a8537dbe9d0" providerId="LiveId" clId="{D7298B77-9669-4F0B-B68B-9A3E82087FE0}" dt="2024-03-17T20:08:09.377" v="2"/>
          <ac:spMkLst>
            <pc:docMk/>
            <pc:sldMk cId="1179924037" sldId="353"/>
            <ac:spMk id="29" creationId="{D597E15B-6708-F6A9-FA69-BDBA81DF69BB}"/>
          </ac:spMkLst>
        </pc:spChg>
        <pc:spChg chg="mod">
          <ac:chgData name="Bess Dunlevy" userId="dd4b9a8537dbe9d0" providerId="LiveId" clId="{D7298B77-9669-4F0B-B68B-9A3E82087FE0}" dt="2024-03-17T20:08:50.696" v="10"/>
          <ac:spMkLst>
            <pc:docMk/>
            <pc:sldMk cId="1179924037" sldId="353"/>
            <ac:spMk id="31" creationId="{BCB73EEC-FF96-7727-AB29-2BD41598C102}"/>
          </ac:spMkLst>
        </pc:spChg>
        <pc:spChg chg="mod">
          <ac:chgData name="Bess Dunlevy" userId="dd4b9a8537dbe9d0" providerId="LiveId" clId="{D7298B77-9669-4F0B-B68B-9A3E82087FE0}" dt="2024-03-17T20:08:20.092" v="4" actId="14100"/>
          <ac:spMkLst>
            <pc:docMk/>
            <pc:sldMk cId="1179924037" sldId="353"/>
            <ac:spMk id="33" creationId="{7ED25974-4665-49D1-E187-52DF95E26C7F}"/>
          </ac:spMkLst>
        </pc:spChg>
        <pc:spChg chg="mod">
          <ac:chgData name="Bess Dunlevy" userId="dd4b9a8537dbe9d0" providerId="LiveId" clId="{D7298B77-9669-4F0B-B68B-9A3E82087FE0}" dt="2024-03-17T20:09:01.471" v="11"/>
          <ac:spMkLst>
            <pc:docMk/>
            <pc:sldMk cId="1179924037" sldId="353"/>
            <ac:spMk id="35" creationId="{E6D491CE-67F7-06CF-1DBF-38F0D3C042B6}"/>
          </ac:spMkLst>
        </pc:spChg>
        <pc:spChg chg="mod">
          <ac:chgData name="Bess Dunlevy" userId="dd4b9a8537dbe9d0" providerId="LiveId" clId="{D7298B77-9669-4F0B-B68B-9A3E82087FE0}" dt="2024-03-17T20:09:08.946" v="12"/>
          <ac:spMkLst>
            <pc:docMk/>
            <pc:sldMk cId="1179924037" sldId="353"/>
            <ac:spMk id="39" creationId="{5D740109-13D7-D30C-0DF5-DDB572AB4F59}"/>
          </ac:spMkLst>
        </pc:spChg>
        <pc:spChg chg="mod">
          <ac:chgData name="Bess Dunlevy" userId="dd4b9a8537dbe9d0" providerId="LiveId" clId="{D7298B77-9669-4F0B-B68B-9A3E82087FE0}" dt="2024-03-17T20:08:43.551" v="9" actId="1076"/>
          <ac:spMkLst>
            <pc:docMk/>
            <pc:sldMk cId="1179924037" sldId="353"/>
            <ac:spMk id="41" creationId="{EEFA7AAE-4DB2-6107-8398-4591254CDF38}"/>
          </ac:spMkLst>
        </pc:spChg>
        <pc:spChg chg="mod">
          <ac:chgData name="Bess Dunlevy" userId="dd4b9a8537dbe9d0" providerId="LiveId" clId="{D7298B77-9669-4F0B-B68B-9A3E82087FE0}" dt="2024-03-17T20:08:40.687" v="8" actId="1076"/>
          <ac:spMkLst>
            <pc:docMk/>
            <pc:sldMk cId="1179924037" sldId="353"/>
            <ac:spMk id="42" creationId="{576C42B5-FEBB-6456-DBA7-D7FDAD320D5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9/14/2024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2</a:t>
            </a:fld>
            <a:endParaRPr/>
          </a:p>
        </p:txBody>
      </p:sp>
    </p:spTree>
    <p:extLst>
      <p:ext uri="{BB962C8B-B14F-4D97-AF65-F5344CB8AC3E}">
        <p14:creationId xmlns:p14="http://schemas.microsoft.com/office/powerpoint/2010/main" val="2464423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9/14/2024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s://fr.smartsheet.com/try-it?trp=18094"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Texture géométrique blanche abstraite">
            <a:extLst>
              <a:ext uri="{FF2B5EF4-FFF2-40B4-BE49-F238E27FC236}">
                <a16:creationId xmlns:a16="http://schemas.microsoft.com/office/drawing/2014/main" id="{7D547EB1-1706-F587-68FF-AAB17A4009C2}"/>
              </a:ext>
            </a:extLst>
          </p:cNvPr>
          <p:cNvPicPr>
            <a:picLocks noChangeAspect="1"/>
          </p:cNvPicPr>
          <p:nvPr/>
        </p:nvPicPr>
        <p:blipFill>
          <a:blip r:embed="rId2"/>
          <a:stretch>
            <a:fillRect/>
          </a:stretch>
        </p:blipFill>
        <p:spPr>
          <a:xfrm>
            <a:off x="0" y="0"/>
            <a:ext cx="12192000" cy="6858000"/>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830997"/>
          </a:xfrm>
          <a:prstGeom prst="rect">
            <a:avLst/>
          </a:prstGeom>
          <a:noFill/>
        </p:spPr>
        <p:txBody>
          <a:bodyPr wrap="square" rtlCol="0">
            <a:spAutoFit/>
          </a:bodyPr>
          <a:lstStyle/>
          <a:p>
            <a:pPr rtl="0"/>
            <a:r>
              <a:rPr lang="fr-FR" sz="2400" b="1">
                <a:solidFill>
                  <a:schemeClr val="tx1">
                    <a:lumMod val="65000"/>
                    <a:lumOff val="35000"/>
                  </a:schemeClr>
                </a:solidFill>
                <a:latin typeface="Century Gothic" panose="020B0502020202020204" pitchFamily="34" charset="0"/>
              </a:rPr>
              <a:t>MODÈLE DE MATRICE D’AFFAIRES LEAN</a:t>
            </a:r>
            <a:br>
              <a:rPr lang="en-US" sz="2400" b="1" dirty="0">
                <a:solidFill>
                  <a:schemeClr val="tx1">
                    <a:lumMod val="65000"/>
                    <a:lumOff val="35000"/>
                  </a:schemeClr>
                </a:solidFill>
                <a:latin typeface="Century Gothic" panose="020B0502020202020204" pitchFamily="34" charset="0"/>
              </a:rPr>
            </a:br>
            <a:r>
              <a:rPr lang="fr-FR" sz="2400" b="1">
                <a:solidFill>
                  <a:schemeClr val="tx1">
                    <a:lumMod val="65000"/>
                    <a:lumOff val="35000"/>
                  </a:schemeClr>
                </a:solidFill>
                <a:latin typeface="Century Gothic" panose="020B0502020202020204" pitchFamily="34" charset="0"/>
              </a:rPr>
              <a:t>pour PowerPoint</a:t>
            </a:r>
          </a:p>
        </p:txBody>
      </p:sp>
      <p:pic>
        <p:nvPicPr>
          <p:cNvPr id="6" name="Picture 5">
            <a:extLst>
              <a:ext uri="{FF2B5EF4-FFF2-40B4-BE49-F238E27FC236}">
                <a16:creationId xmlns:a16="http://schemas.microsoft.com/office/drawing/2014/main" id="{58687F8D-28F8-4B96-94D1-38DCFA30614A}"/>
              </a:ext>
            </a:extLst>
          </p:cNvPr>
          <p:cNvPicPr>
            <a:picLocks noChangeAspect="1"/>
          </p:cNvPicPr>
          <p:nvPr/>
        </p:nvPicPr>
        <p:blipFill>
          <a:blip r:embed="rId3"/>
          <a:srcRect/>
          <a:stretch/>
        </p:blipFill>
        <p:spPr>
          <a:xfrm>
            <a:off x="5205387" y="2031457"/>
            <a:ext cx="6575614" cy="3698783"/>
          </a:xfrm>
          <a:prstGeom prst="rect">
            <a:avLst/>
          </a:prstGeom>
          <a:effectLst>
            <a:outerShdw blurRad="50800" dist="38100" dir="2700000" algn="tl" rotWithShape="0">
              <a:prstClr val="black">
                <a:alpha val="40000"/>
              </a:prstClr>
            </a:outerShdw>
          </a:effectLst>
        </p:spPr>
      </p:pic>
      <p:pic>
        <p:nvPicPr>
          <p:cNvPr id="2" name="Picture 1">
            <a:hlinkClick r:id="rId4"/>
            <a:extLst>
              <a:ext uri="{FF2B5EF4-FFF2-40B4-BE49-F238E27FC236}">
                <a16:creationId xmlns:a16="http://schemas.microsoft.com/office/drawing/2014/main" id="{B6553C77-DCBE-9C1F-FD81-93664C2E2E3E}"/>
              </a:ext>
            </a:extLst>
          </p:cNvPr>
          <p:cNvPicPr>
            <a:picLocks noChangeAspect="1"/>
          </p:cNvPicPr>
          <p:nvPr/>
        </p:nvPicPr>
        <p:blipFill>
          <a:blip r:embed="rId5"/>
          <a:srcRect/>
          <a:stretch/>
        </p:blipFill>
        <p:spPr>
          <a:xfrm>
            <a:off x="8994789" y="203979"/>
            <a:ext cx="2786212" cy="554164"/>
          </a:xfrm>
          <a:prstGeom prst="rect">
            <a:avLst/>
          </a:prstGeom>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angle 78">
            <a:extLst>
              <a:ext uri="{FF2B5EF4-FFF2-40B4-BE49-F238E27FC236}">
                <a16:creationId xmlns:a16="http://schemas.microsoft.com/office/drawing/2014/main" id="{C8A8EE7A-2F64-05D1-F4B4-4BA7F2D0435B}"/>
              </a:ext>
            </a:extLst>
          </p:cNvPr>
          <p:cNvSpPr/>
          <p:nvPr/>
        </p:nvSpPr>
        <p:spPr>
          <a:xfrm>
            <a:off x="816525" y="1537321"/>
            <a:ext cx="2042821" cy="2354712"/>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Rectangle 67">
            <a:extLst>
              <a:ext uri="{FF2B5EF4-FFF2-40B4-BE49-F238E27FC236}">
                <a16:creationId xmlns:a16="http://schemas.microsoft.com/office/drawing/2014/main" id="{D5EFD0F5-9AEA-1145-9003-60FB6FE4B48B}"/>
              </a:ext>
            </a:extLst>
          </p:cNvPr>
          <p:cNvSpPr/>
          <p:nvPr/>
        </p:nvSpPr>
        <p:spPr>
          <a:xfrm>
            <a:off x="2963786" y="1537321"/>
            <a:ext cx="2011971" cy="2354712"/>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a:extLst>
              <a:ext uri="{FF2B5EF4-FFF2-40B4-BE49-F238E27FC236}">
                <a16:creationId xmlns:a16="http://schemas.microsoft.com/office/drawing/2014/main" id="{240F7175-3684-123E-F272-2478165C6ABA}"/>
              </a:ext>
            </a:extLst>
          </p:cNvPr>
          <p:cNvSpPr/>
          <p:nvPr/>
        </p:nvSpPr>
        <p:spPr>
          <a:xfrm>
            <a:off x="5078610" y="1541217"/>
            <a:ext cx="2042821" cy="2350816"/>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71">
            <a:extLst>
              <a:ext uri="{FF2B5EF4-FFF2-40B4-BE49-F238E27FC236}">
                <a16:creationId xmlns:a16="http://schemas.microsoft.com/office/drawing/2014/main" id="{FB37B9CD-6CF5-1653-BAF0-7E665E4DAD05}"/>
              </a:ext>
            </a:extLst>
          </p:cNvPr>
          <p:cNvSpPr/>
          <p:nvPr/>
        </p:nvSpPr>
        <p:spPr>
          <a:xfrm>
            <a:off x="7204155" y="1537321"/>
            <a:ext cx="4141205" cy="2354712"/>
          </a:xfrm>
          <a:prstGeom prst="rect">
            <a:avLst/>
          </a:prstGeom>
          <a:solidFill>
            <a:srgbClr val="CBD6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BCE760FD-6E50-FD4F-B597-7E228EDE51FD}"/>
              </a:ext>
            </a:extLst>
          </p:cNvPr>
          <p:cNvSpPr txBox="1"/>
          <p:nvPr/>
        </p:nvSpPr>
        <p:spPr>
          <a:xfrm>
            <a:off x="161597" y="111009"/>
            <a:ext cx="11838949" cy="523220"/>
          </a:xfrm>
          <a:prstGeom prst="rect">
            <a:avLst/>
          </a:prstGeom>
          <a:noFill/>
        </p:spPr>
        <p:txBody>
          <a:bodyPr wrap="square" rtlCol="0">
            <a:spAutoFit/>
          </a:bodyPr>
          <a:lstStyle/>
          <a:p>
            <a:pPr rtl="0"/>
            <a:r>
              <a:rPr lang="fr-FR" sz="2800">
                <a:solidFill>
                  <a:schemeClr val="tx1">
                    <a:lumMod val="65000"/>
                    <a:lumOff val="35000"/>
                  </a:schemeClr>
                </a:solidFill>
                <a:latin typeface="Century Gothic" panose="020B0502020202020204" pitchFamily="34" charset="0"/>
              </a:rPr>
              <a:t>MODÈLE DE MATRICE D’AFFAIRES LEAN</a:t>
            </a:r>
          </a:p>
        </p:txBody>
      </p:sp>
      <p:sp>
        <p:nvSpPr>
          <p:cNvPr id="4" name="TextBox 3">
            <a:extLst>
              <a:ext uri="{FF2B5EF4-FFF2-40B4-BE49-F238E27FC236}">
                <a16:creationId xmlns:a16="http://schemas.microsoft.com/office/drawing/2014/main" id="{B963BF7E-525B-6409-A4DF-D01ECBCEA323}"/>
              </a:ext>
            </a:extLst>
          </p:cNvPr>
          <p:cNvSpPr txBox="1"/>
          <p:nvPr/>
        </p:nvSpPr>
        <p:spPr>
          <a:xfrm>
            <a:off x="157575" y="832331"/>
            <a:ext cx="11799768" cy="400110"/>
          </a:xfrm>
          <a:prstGeom prst="rect">
            <a:avLst/>
          </a:prstGeom>
          <a:noFill/>
        </p:spPr>
        <p:txBody>
          <a:bodyPr wrap="square">
            <a:spAutoFit/>
          </a:bodyPr>
          <a:lstStyle/>
          <a:p>
            <a:pPr rtl="0"/>
            <a:r>
              <a:rPr lang="fr-FR" sz="1000" b="0" u="none" strike="noStrike">
                <a:solidFill>
                  <a:srgbClr val="000000"/>
                </a:solidFill>
                <a:effectLst/>
                <a:latin typeface="Century Gothic" panose="020B0502020202020204" pitchFamily="34" charset="0"/>
              </a:rPr>
              <a:t>Ce modèle est conçu pour vous aider à itérer et à valider rapidement votre idée d’activité, en veillant à ce qu’elle soit à la fois viable et compétitive. En remplissant les sections suivantes, vous aurez une vue d’ensemble complète de votre modèle commercial, vous permettant de vous concentrer sur les principes Lean et l’efficacité.</a:t>
            </a:r>
          </a:p>
        </p:txBody>
      </p:sp>
      <p:sp>
        <p:nvSpPr>
          <p:cNvPr id="5" name="Rectangle 4">
            <a:extLst>
              <a:ext uri="{FF2B5EF4-FFF2-40B4-BE49-F238E27FC236}">
                <a16:creationId xmlns:a16="http://schemas.microsoft.com/office/drawing/2014/main" id="{4D44583F-7D62-78A4-D400-E750FEF4140E}"/>
              </a:ext>
            </a:extLst>
          </p:cNvPr>
          <p:cNvSpPr/>
          <p:nvPr/>
        </p:nvSpPr>
        <p:spPr>
          <a:xfrm>
            <a:off x="9328738" y="3990991"/>
            <a:ext cx="2032579" cy="2354712"/>
          </a:xfrm>
          <a:prstGeom prst="rect">
            <a:avLst/>
          </a:prstGeom>
          <a:solidFill>
            <a:srgbClr val="EBD9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92056A68-F936-6716-0A92-E6CF35BC9D39}"/>
              </a:ext>
            </a:extLst>
          </p:cNvPr>
          <p:cNvSpPr/>
          <p:nvPr/>
        </p:nvSpPr>
        <p:spPr>
          <a:xfrm>
            <a:off x="7209831" y="3990991"/>
            <a:ext cx="2042821" cy="235471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81D8480-DEC2-0D68-903E-FE16C14905E3}"/>
              </a:ext>
            </a:extLst>
          </p:cNvPr>
          <p:cNvSpPr/>
          <p:nvPr/>
        </p:nvSpPr>
        <p:spPr>
          <a:xfrm>
            <a:off x="5090924" y="3990991"/>
            <a:ext cx="2042821" cy="2354712"/>
          </a:xfrm>
          <a:prstGeom prst="rect">
            <a:avLst/>
          </a:prstGeom>
          <a:solidFill>
            <a:srgbClr val="DCF8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E902E080-F220-9FCB-E442-07D0AED77433}"/>
              </a:ext>
            </a:extLst>
          </p:cNvPr>
          <p:cNvSpPr/>
          <p:nvPr/>
        </p:nvSpPr>
        <p:spPr>
          <a:xfrm>
            <a:off x="2953545" y="3990991"/>
            <a:ext cx="2042821" cy="235471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8ACEA25-5B44-4055-A2F6-E4EAD5C4100D}"/>
              </a:ext>
            </a:extLst>
          </p:cNvPr>
          <p:cNvSpPr/>
          <p:nvPr/>
        </p:nvSpPr>
        <p:spPr>
          <a:xfrm>
            <a:off x="816521" y="3990991"/>
            <a:ext cx="2042821" cy="2354712"/>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B332EDC5-1792-FD36-ADC7-4CD6C0E5213A}"/>
              </a:ext>
            </a:extLst>
          </p:cNvPr>
          <p:cNvSpPr txBox="1"/>
          <p:nvPr/>
        </p:nvSpPr>
        <p:spPr>
          <a:xfrm>
            <a:off x="826766" y="1768262"/>
            <a:ext cx="2032580" cy="276999"/>
          </a:xfrm>
          <a:prstGeom prst="rect">
            <a:avLst/>
          </a:prstGeom>
          <a:noFill/>
        </p:spPr>
        <p:txBody>
          <a:bodyPr wrap="square" rtlCol="0">
            <a:spAutoFit/>
          </a:bodyPr>
          <a:lstStyle/>
          <a:p>
            <a:pPr rtl="0"/>
            <a:r>
              <a:rPr lang="fr-FR" sz="1200">
                <a:solidFill>
                  <a:schemeClr val="tx1">
                    <a:lumMod val="65000"/>
                    <a:lumOff val="35000"/>
                  </a:schemeClr>
                </a:solidFill>
                <a:latin typeface="Century Gothic" panose="020B0502020202020204" pitchFamily="34" charset="0"/>
              </a:rPr>
              <a:t>PROBLÈME</a:t>
            </a:r>
          </a:p>
        </p:txBody>
      </p:sp>
      <p:sp>
        <p:nvSpPr>
          <p:cNvPr id="18" name="TextBox 17">
            <a:extLst>
              <a:ext uri="{FF2B5EF4-FFF2-40B4-BE49-F238E27FC236}">
                <a16:creationId xmlns:a16="http://schemas.microsoft.com/office/drawing/2014/main" id="{65643D2B-1628-117D-3A8B-6257A8471E8B}"/>
              </a:ext>
            </a:extLst>
          </p:cNvPr>
          <p:cNvSpPr txBox="1"/>
          <p:nvPr/>
        </p:nvSpPr>
        <p:spPr>
          <a:xfrm>
            <a:off x="826766" y="2221096"/>
            <a:ext cx="2032580" cy="1169551"/>
          </a:xfrm>
          <a:prstGeom prst="rect">
            <a:avLst/>
          </a:prstGeom>
          <a:noFill/>
        </p:spPr>
        <p:txBody>
          <a:bodyPr wrap="square" rtlCol="0">
            <a:spAutoFit/>
          </a:bodyPr>
          <a:lstStyle/>
          <a:p>
            <a:pPr rtl="0"/>
            <a:r>
              <a:rPr lang="fr-FR" sz="1000">
                <a:solidFill>
                  <a:schemeClr val="tx1">
                    <a:lumMod val="65000"/>
                    <a:lumOff val="35000"/>
                  </a:schemeClr>
                </a:solidFill>
                <a:latin typeface="Century Gothic" panose="020B0502020202020204" pitchFamily="34" charset="0"/>
              </a:rPr>
              <a:t>Identifiez les principaux problèmes ou défis auxquels votre client cible est confronté et que votre entreprise cherche à résoudre. Cela vous aidera également à comprendre les besoins du marché.</a:t>
            </a:r>
          </a:p>
        </p:txBody>
      </p:sp>
      <p:sp>
        <p:nvSpPr>
          <p:cNvPr id="23" name="TextBox 22">
            <a:extLst>
              <a:ext uri="{FF2B5EF4-FFF2-40B4-BE49-F238E27FC236}">
                <a16:creationId xmlns:a16="http://schemas.microsoft.com/office/drawing/2014/main" id="{83BE7180-FA82-2FA0-D6FC-0163DCC92AEF}"/>
              </a:ext>
            </a:extLst>
          </p:cNvPr>
          <p:cNvSpPr txBox="1"/>
          <p:nvPr/>
        </p:nvSpPr>
        <p:spPr>
          <a:xfrm>
            <a:off x="2953064" y="1722632"/>
            <a:ext cx="2032580" cy="276999"/>
          </a:xfrm>
          <a:prstGeom prst="rect">
            <a:avLst/>
          </a:prstGeom>
          <a:noFill/>
        </p:spPr>
        <p:txBody>
          <a:bodyPr wrap="square" rtlCol="0">
            <a:spAutoFit/>
          </a:bodyPr>
          <a:lstStyle/>
          <a:p>
            <a:pPr rtl="0"/>
            <a:r>
              <a:rPr lang="fr-FR" sz="1200" dirty="0">
                <a:solidFill>
                  <a:schemeClr val="tx1">
                    <a:lumMod val="65000"/>
                    <a:lumOff val="35000"/>
                  </a:schemeClr>
                </a:solidFill>
                <a:latin typeface="Century Gothic" panose="020B0502020202020204" pitchFamily="34" charset="0"/>
              </a:rPr>
              <a:t>SEGMENTS DE CLIENTS</a:t>
            </a:r>
          </a:p>
        </p:txBody>
      </p:sp>
      <p:sp>
        <p:nvSpPr>
          <p:cNvPr id="24" name="TextBox 23">
            <a:extLst>
              <a:ext uri="{FF2B5EF4-FFF2-40B4-BE49-F238E27FC236}">
                <a16:creationId xmlns:a16="http://schemas.microsoft.com/office/drawing/2014/main" id="{702EA16C-EF8A-CF59-BCB2-B8F6E6D2294A}"/>
              </a:ext>
            </a:extLst>
          </p:cNvPr>
          <p:cNvSpPr txBox="1"/>
          <p:nvPr/>
        </p:nvSpPr>
        <p:spPr>
          <a:xfrm>
            <a:off x="2953064" y="2175466"/>
            <a:ext cx="2032580" cy="1015663"/>
          </a:xfrm>
          <a:prstGeom prst="rect">
            <a:avLst/>
          </a:prstGeom>
          <a:noFill/>
        </p:spPr>
        <p:txBody>
          <a:bodyPr wrap="square" rtlCol="0">
            <a:spAutoFit/>
          </a:bodyPr>
          <a:lstStyle/>
          <a:p>
            <a:pPr rtl="0"/>
            <a:r>
              <a:rPr lang="fr-FR" sz="1000">
                <a:solidFill>
                  <a:schemeClr val="tx1">
                    <a:lumMod val="65000"/>
                    <a:lumOff val="35000"/>
                  </a:schemeClr>
                </a:solidFill>
                <a:latin typeface="Century Gothic" panose="020B0502020202020204" pitchFamily="34" charset="0"/>
              </a:rPr>
              <a:t>Définissez les groupes spécifiques de personnes ou d’entreprises auxquels se destine votre produit ou service. Il est essentiel de connaître votre public pour assurer un marketing et un développement de produits personnalisés.</a:t>
            </a:r>
          </a:p>
        </p:txBody>
      </p:sp>
      <p:sp>
        <p:nvSpPr>
          <p:cNvPr id="26" name="TextBox 25">
            <a:extLst>
              <a:ext uri="{FF2B5EF4-FFF2-40B4-BE49-F238E27FC236}">
                <a16:creationId xmlns:a16="http://schemas.microsoft.com/office/drawing/2014/main" id="{10E1E3DA-5450-B381-7E57-28FB4E76D7AC}"/>
              </a:ext>
            </a:extLst>
          </p:cNvPr>
          <p:cNvSpPr txBox="1"/>
          <p:nvPr/>
        </p:nvSpPr>
        <p:spPr>
          <a:xfrm>
            <a:off x="2953544" y="4177098"/>
            <a:ext cx="2011971" cy="276999"/>
          </a:xfrm>
          <a:prstGeom prst="rect">
            <a:avLst/>
          </a:prstGeom>
          <a:noFill/>
        </p:spPr>
        <p:txBody>
          <a:bodyPr wrap="square" rtlCol="0">
            <a:spAutoFit/>
          </a:bodyPr>
          <a:lstStyle/>
          <a:p>
            <a:pPr rtl="0"/>
            <a:r>
              <a:rPr lang="fr-FR" sz="1200">
                <a:solidFill>
                  <a:schemeClr val="tx1">
                    <a:lumMod val="65000"/>
                    <a:lumOff val="35000"/>
                  </a:schemeClr>
                </a:solidFill>
                <a:latin typeface="Century Gothic" panose="020B0502020202020204" pitchFamily="34" charset="0"/>
              </a:rPr>
              <a:t>AVANTAGE ULTIME</a:t>
            </a:r>
          </a:p>
        </p:txBody>
      </p:sp>
      <p:sp>
        <p:nvSpPr>
          <p:cNvPr id="27" name="TextBox 26">
            <a:extLst>
              <a:ext uri="{FF2B5EF4-FFF2-40B4-BE49-F238E27FC236}">
                <a16:creationId xmlns:a16="http://schemas.microsoft.com/office/drawing/2014/main" id="{1CDAEA3D-0D4B-BE6E-30E4-DA6BC75F3475}"/>
              </a:ext>
            </a:extLst>
          </p:cNvPr>
          <p:cNvSpPr txBox="1"/>
          <p:nvPr/>
        </p:nvSpPr>
        <p:spPr>
          <a:xfrm>
            <a:off x="2953544" y="4629932"/>
            <a:ext cx="2011971" cy="1323439"/>
          </a:xfrm>
          <a:prstGeom prst="rect">
            <a:avLst/>
          </a:prstGeom>
          <a:noFill/>
        </p:spPr>
        <p:txBody>
          <a:bodyPr wrap="square" rtlCol="0">
            <a:spAutoFit/>
          </a:bodyPr>
          <a:lstStyle/>
          <a:p>
            <a:pPr rtl="0"/>
            <a:r>
              <a:rPr lang="fr-FR" sz="1000">
                <a:solidFill>
                  <a:schemeClr val="tx1">
                    <a:lumMod val="65000"/>
                    <a:lumOff val="35000"/>
                  </a:schemeClr>
                </a:solidFill>
                <a:latin typeface="Century Gothic" panose="020B0502020202020204" pitchFamily="34" charset="0"/>
              </a:rPr>
              <a:t>Expliquez ce qui donne à votre entreprise un avantage concurrentiel qui ne peut pas être facilement reproduit ou surmonté par les concurrents. Il peut s’agir de technologies exclusives, de partenariats ou de la force de la marque.</a:t>
            </a:r>
          </a:p>
        </p:txBody>
      </p:sp>
      <p:sp>
        <p:nvSpPr>
          <p:cNvPr id="28" name="TextBox 27">
            <a:extLst>
              <a:ext uri="{FF2B5EF4-FFF2-40B4-BE49-F238E27FC236}">
                <a16:creationId xmlns:a16="http://schemas.microsoft.com/office/drawing/2014/main" id="{615C3ACE-DBC0-238C-733F-AA429BCEC75D}"/>
              </a:ext>
            </a:extLst>
          </p:cNvPr>
          <p:cNvSpPr txBox="1"/>
          <p:nvPr/>
        </p:nvSpPr>
        <p:spPr>
          <a:xfrm>
            <a:off x="5078610" y="1705193"/>
            <a:ext cx="2032580" cy="276999"/>
          </a:xfrm>
          <a:prstGeom prst="rect">
            <a:avLst/>
          </a:prstGeom>
          <a:noFill/>
        </p:spPr>
        <p:txBody>
          <a:bodyPr wrap="square" rtlCol="0">
            <a:spAutoFit/>
          </a:bodyPr>
          <a:lstStyle/>
          <a:p>
            <a:pPr rtl="0"/>
            <a:r>
              <a:rPr lang="fr-FR" sz="1200">
                <a:solidFill>
                  <a:schemeClr val="tx1">
                    <a:lumMod val="65000"/>
                    <a:lumOff val="35000"/>
                  </a:schemeClr>
                </a:solidFill>
                <a:latin typeface="Century Gothic" panose="020B0502020202020204" pitchFamily="34" charset="0"/>
              </a:rPr>
              <a:t>CANAUX</a:t>
            </a:r>
          </a:p>
        </p:txBody>
      </p:sp>
      <p:sp>
        <p:nvSpPr>
          <p:cNvPr id="29" name="TextBox 28">
            <a:extLst>
              <a:ext uri="{FF2B5EF4-FFF2-40B4-BE49-F238E27FC236}">
                <a16:creationId xmlns:a16="http://schemas.microsoft.com/office/drawing/2014/main" id="{D597E15B-6708-F6A9-FA69-BDBA81DF69BB}"/>
              </a:ext>
            </a:extLst>
          </p:cNvPr>
          <p:cNvSpPr txBox="1"/>
          <p:nvPr/>
        </p:nvSpPr>
        <p:spPr>
          <a:xfrm>
            <a:off x="5078610" y="2158027"/>
            <a:ext cx="2032580" cy="1169551"/>
          </a:xfrm>
          <a:prstGeom prst="rect">
            <a:avLst/>
          </a:prstGeom>
          <a:noFill/>
        </p:spPr>
        <p:txBody>
          <a:bodyPr wrap="square" rtlCol="0">
            <a:spAutoFit/>
          </a:bodyPr>
          <a:lstStyle/>
          <a:p>
            <a:pPr rtl="0"/>
            <a:r>
              <a:rPr lang="fr-FR" sz="1000">
                <a:solidFill>
                  <a:schemeClr val="tx1">
                    <a:lumMod val="65000"/>
                    <a:lumOff val="35000"/>
                  </a:schemeClr>
                </a:solidFill>
                <a:latin typeface="Century Gothic" panose="020B0502020202020204" pitchFamily="34" charset="0"/>
              </a:rPr>
              <a:t>Décrivez de quelle façon vous atteindrez vos segments de clients et comment vous présenterez votre proposition de valeur. Cela peut inclure les canaux de vente, les stratégies marketing et les méthodes de distribution.</a:t>
            </a:r>
          </a:p>
        </p:txBody>
      </p:sp>
      <p:sp>
        <p:nvSpPr>
          <p:cNvPr id="30" name="TextBox 29">
            <a:extLst>
              <a:ext uri="{FF2B5EF4-FFF2-40B4-BE49-F238E27FC236}">
                <a16:creationId xmlns:a16="http://schemas.microsoft.com/office/drawing/2014/main" id="{094B10A6-475D-0B51-627F-1742E1952BC9}"/>
              </a:ext>
            </a:extLst>
          </p:cNvPr>
          <p:cNvSpPr txBox="1"/>
          <p:nvPr/>
        </p:nvSpPr>
        <p:spPr>
          <a:xfrm>
            <a:off x="5101165" y="4213081"/>
            <a:ext cx="2032580" cy="276999"/>
          </a:xfrm>
          <a:prstGeom prst="rect">
            <a:avLst/>
          </a:prstGeom>
          <a:noFill/>
        </p:spPr>
        <p:txBody>
          <a:bodyPr wrap="square" rtlCol="0">
            <a:spAutoFit/>
          </a:bodyPr>
          <a:lstStyle/>
          <a:p>
            <a:pPr rtl="0"/>
            <a:r>
              <a:rPr lang="fr-FR" sz="1200">
                <a:solidFill>
                  <a:schemeClr val="tx1">
                    <a:lumMod val="65000"/>
                    <a:lumOff val="35000"/>
                  </a:schemeClr>
                </a:solidFill>
                <a:latin typeface="Century Gothic" panose="020B0502020202020204" pitchFamily="34" charset="0"/>
              </a:rPr>
              <a:t>MÉTRIQUES CLÉS</a:t>
            </a:r>
          </a:p>
        </p:txBody>
      </p:sp>
      <p:sp>
        <p:nvSpPr>
          <p:cNvPr id="31" name="TextBox 30">
            <a:extLst>
              <a:ext uri="{FF2B5EF4-FFF2-40B4-BE49-F238E27FC236}">
                <a16:creationId xmlns:a16="http://schemas.microsoft.com/office/drawing/2014/main" id="{BCB73EEC-FF96-7727-AB29-2BD41598C102}"/>
              </a:ext>
            </a:extLst>
          </p:cNvPr>
          <p:cNvSpPr txBox="1"/>
          <p:nvPr/>
        </p:nvSpPr>
        <p:spPr>
          <a:xfrm>
            <a:off x="5101165" y="4665915"/>
            <a:ext cx="2032580" cy="861774"/>
          </a:xfrm>
          <a:prstGeom prst="rect">
            <a:avLst/>
          </a:prstGeom>
          <a:noFill/>
        </p:spPr>
        <p:txBody>
          <a:bodyPr wrap="square" rtlCol="0">
            <a:spAutoFit/>
          </a:bodyPr>
          <a:lstStyle/>
          <a:p>
            <a:pPr rtl="0"/>
            <a:r>
              <a:rPr lang="fr-FR" sz="1000">
                <a:solidFill>
                  <a:schemeClr val="tx1">
                    <a:lumMod val="65000"/>
                    <a:lumOff val="35000"/>
                  </a:schemeClr>
                </a:solidFill>
                <a:latin typeface="Century Gothic" panose="020B0502020202020204" pitchFamily="34" charset="0"/>
              </a:rPr>
              <a:t>Identifiez les métriques critiques de réussite de votre activité. Ces métriques vous aident à suivre votre avancement et à prendre des décisions éclairées.</a:t>
            </a:r>
          </a:p>
        </p:txBody>
      </p:sp>
      <p:sp>
        <p:nvSpPr>
          <p:cNvPr id="32" name="TextBox 31">
            <a:extLst>
              <a:ext uri="{FF2B5EF4-FFF2-40B4-BE49-F238E27FC236}">
                <a16:creationId xmlns:a16="http://schemas.microsoft.com/office/drawing/2014/main" id="{0251FED8-13A0-FD48-0787-3CD50EF5CCFF}"/>
              </a:ext>
            </a:extLst>
          </p:cNvPr>
          <p:cNvSpPr txBox="1"/>
          <p:nvPr/>
        </p:nvSpPr>
        <p:spPr>
          <a:xfrm>
            <a:off x="7273723" y="1716056"/>
            <a:ext cx="3927604" cy="276999"/>
          </a:xfrm>
          <a:prstGeom prst="rect">
            <a:avLst/>
          </a:prstGeom>
          <a:noFill/>
        </p:spPr>
        <p:txBody>
          <a:bodyPr wrap="square" rtlCol="0">
            <a:spAutoFit/>
          </a:bodyPr>
          <a:lstStyle/>
          <a:p>
            <a:pPr rtl="0"/>
            <a:r>
              <a:rPr lang="fr-FR" sz="1200">
                <a:solidFill>
                  <a:schemeClr val="tx1">
                    <a:lumMod val="65000"/>
                    <a:lumOff val="35000"/>
                  </a:schemeClr>
                </a:solidFill>
                <a:latin typeface="Century Gothic" panose="020B0502020202020204" pitchFamily="34" charset="0"/>
              </a:rPr>
              <a:t>PROPOSITION DE VALEUR UNIQUE</a:t>
            </a:r>
          </a:p>
        </p:txBody>
      </p:sp>
      <p:sp>
        <p:nvSpPr>
          <p:cNvPr id="33" name="TextBox 32">
            <a:extLst>
              <a:ext uri="{FF2B5EF4-FFF2-40B4-BE49-F238E27FC236}">
                <a16:creationId xmlns:a16="http://schemas.microsoft.com/office/drawing/2014/main" id="{7ED25974-4665-49D1-E187-52DF95E26C7F}"/>
              </a:ext>
            </a:extLst>
          </p:cNvPr>
          <p:cNvSpPr txBox="1"/>
          <p:nvPr/>
        </p:nvSpPr>
        <p:spPr>
          <a:xfrm>
            <a:off x="7273723" y="2168890"/>
            <a:ext cx="3927604" cy="553998"/>
          </a:xfrm>
          <a:prstGeom prst="rect">
            <a:avLst/>
          </a:prstGeom>
          <a:noFill/>
        </p:spPr>
        <p:txBody>
          <a:bodyPr wrap="square" rtlCol="0">
            <a:spAutoFit/>
          </a:bodyPr>
          <a:lstStyle/>
          <a:p>
            <a:pPr rtl="0"/>
            <a:r>
              <a:rPr lang="fr-FR" sz="1000">
                <a:solidFill>
                  <a:schemeClr val="tx1">
                    <a:lumMod val="65000"/>
                    <a:lumOff val="35000"/>
                  </a:schemeClr>
                </a:solidFill>
                <a:latin typeface="Century Gothic" panose="020B0502020202020204" pitchFamily="34" charset="0"/>
              </a:rPr>
              <a:t>Soulignez l’avantage ou la solution unique offerts par votre produit ou service pour résoudre les problèmes identifiés. C’est ce qui nous distingue de nos concurrents.</a:t>
            </a:r>
          </a:p>
        </p:txBody>
      </p:sp>
      <p:sp>
        <p:nvSpPr>
          <p:cNvPr id="34" name="TextBox 33">
            <a:extLst>
              <a:ext uri="{FF2B5EF4-FFF2-40B4-BE49-F238E27FC236}">
                <a16:creationId xmlns:a16="http://schemas.microsoft.com/office/drawing/2014/main" id="{48C61E33-90A0-399B-7ADB-2751C297A1C0}"/>
              </a:ext>
            </a:extLst>
          </p:cNvPr>
          <p:cNvSpPr txBox="1"/>
          <p:nvPr/>
        </p:nvSpPr>
        <p:spPr>
          <a:xfrm>
            <a:off x="7209831" y="4213081"/>
            <a:ext cx="2032580" cy="276999"/>
          </a:xfrm>
          <a:prstGeom prst="rect">
            <a:avLst/>
          </a:prstGeom>
          <a:noFill/>
        </p:spPr>
        <p:txBody>
          <a:bodyPr wrap="square" rtlCol="0">
            <a:spAutoFit/>
          </a:bodyPr>
          <a:lstStyle/>
          <a:p>
            <a:pPr rtl="0"/>
            <a:r>
              <a:rPr lang="fr-FR" sz="1200">
                <a:solidFill>
                  <a:schemeClr val="tx1">
                    <a:lumMod val="65000"/>
                    <a:lumOff val="35000"/>
                  </a:schemeClr>
                </a:solidFill>
                <a:latin typeface="Century Gothic" panose="020B0502020202020204" pitchFamily="34" charset="0"/>
              </a:rPr>
              <a:t>STRUCTURE DES COÛTS</a:t>
            </a:r>
          </a:p>
        </p:txBody>
      </p:sp>
      <p:sp>
        <p:nvSpPr>
          <p:cNvPr id="35" name="TextBox 34">
            <a:extLst>
              <a:ext uri="{FF2B5EF4-FFF2-40B4-BE49-F238E27FC236}">
                <a16:creationId xmlns:a16="http://schemas.microsoft.com/office/drawing/2014/main" id="{E6D491CE-67F7-06CF-1DBF-38F0D3C042B6}"/>
              </a:ext>
            </a:extLst>
          </p:cNvPr>
          <p:cNvSpPr txBox="1"/>
          <p:nvPr/>
        </p:nvSpPr>
        <p:spPr>
          <a:xfrm>
            <a:off x="7209831" y="4665915"/>
            <a:ext cx="2032580" cy="1015663"/>
          </a:xfrm>
          <a:prstGeom prst="rect">
            <a:avLst/>
          </a:prstGeom>
          <a:noFill/>
        </p:spPr>
        <p:txBody>
          <a:bodyPr wrap="square" rtlCol="0">
            <a:spAutoFit/>
          </a:bodyPr>
          <a:lstStyle/>
          <a:p>
            <a:pPr rtl="0"/>
            <a:r>
              <a:rPr lang="fr-FR" sz="1000" dirty="0">
                <a:solidFill>
                  <a:schemeClr val="tx1">
                    <a:lumMod val="65000"/>
                    <a:lumOff val="35000"/>
                  </a:schemeClr>
                </a:solidFill>
                <a:latin typeface="Century Gothic" panose="020B0502020202020204" pitchFamily="34" charset="0"/>
              </a:rPr>
              <a:t>Décomposez les principaux coûts liés à votre activité. </a:t>
            </a:r>
            <a:br>
              <a:rPr lang="fr-FR" sz="1000" dirty="0">
                <a:solidFill>
                  <a:schemeClr val="tx1">
                    <a:lumMod val="65000"/>
                    <a:lumOff val="35000"/>
                  </a:schemeClr>
                </a:solidFill>
                <a:latin typeface="Century Gothic" panose="020B0502020202020204" pitchFamily="34" charset="0"/>
              </a:rPr>
            </a:br>
            <a:r>
              <a:rPr lang="fr-FR" sz="1000" dirty="0">
                <a:solidFill>
                  <a:schemeClr val="tx1">
                    <a:lumMod val="65000"/>
                    <a:lumOff val="35000"/>
                  </a:schemeClr>
                </a:solidFill>
                <a:latin typeface="Century Gothic" panose="020B0502020202020204" pitchFamily="34" charset="0"/>
              </a:rPr>
              <a:t>La compréhension de vos dépenses est essentielle à la tarification et la planification financière.</a:t>
            </a:r>
          </a:p>
        </p:txBody>
      </p:sp>
      <p:sp>
        <p:nvSpPr>
          <p:cNvPr id="38" name="TextBox 37">
            <a:extLst>
              <a:ext uri="{FF2B5EF4-FFF2-40B4-BE49-F238E27FC236}">
                <a16:creationId xmlns:a16="http://schemas.microsoft.com/office/drawing/2014/main" id="{0B5294DB-28FE-85AF-B758-3E956998F109}"/>
              </a:ext>
            </a:extLst>
          </p:cNvPr>
          <p:cNvSpPr txBox="1"/>
          <p:nvPr/>
        </p:nvSpPr>
        <p:spPr>
          <a:xfrm>
            <a:off x="9312781" y="4199358"/>
            <a:ext cx="2032580" cy="276999"/>
          </a:xfrm>
          <a:prstGeom prst="rect">
            <a:avLst/>
          </a:prstGeom>
          <a:noFill/>
        </p:spPr>
        <p:txBody>
          <a:bodyPr wrap="square" rtlCol="0">
            <a:spAutoFit/>
          </a:bodyPr>
          <a:lstStyle/>
          <a:p>
            <a:pPr rtl="0"/>
            <a:r>
              <a:rPr lang="fr-FR" sz="1200">
                <a:solidFill>
                  <a:schemeClr val="tx1">
                    <a:lumMod val="65000"/>
                    <a:lumOff val="35000"/>
                  </a:schemeClr>
                </a:solidFill>
                <a:latin typeface="Century Gothic" panose="020B0502020202020204" pitchFamily="34" charset="0"/>
              </a:rPr>
              <a:t>SOURCES DE REVENUS</a:t>
            </a:r>
          </a:p>
        </p:txBody>
      </p:sp>
      <p:sp>
        <p:nvSpPr>
          <p:cNvPr id="39" name="TextBox 38">
            <a:extLst>
              <a:ext uri="{FF2B5EF4-FFF2-40B4-BE49-F238E27FC236}">
                <a16:creationId xmlns:a16="http://schemas.microsoft.com/office/drawing/2014/main" id="{5D740109-13D7-D30C-0DF5-DDB572AB4F59}"/>
              </a:ext>
            </a:extLst>
          </p:cNvPr>
          <p:cNvSpPr txBox="1"/>
          <p:nvPr/>
        </p:nvSpPr>
        <p:spPr>
          <a:xfrm>
            <a:off x="9312781" y="4652192"/>
            <a:ext cx="2032580" cy="1015663"/>
          </a:xfrm>
          <a:prstGeom prst="rect">
            <a:avLst/>
          </a:prstGeom>
          <a:noFill/>
        </p:spPr>
        <p:txBody>
          <a:bodyPr wrap="square" rtlCol="0">
            <a:spAutoFit/>
          </a:bodyPr>
          <a:lstStyle/>
          <a:p>
            <a:pPr rtl="0"/>
            <a:r>
              <a:rPr lang="fr-FR" sz="1000">
                <a:solidFill>
                  <a:schemeClr val="tx1">
                    <a:lumMod val="65000"/>
                    <a:lumOff val="35000"/>
                  </a:schemeClr>
                </a:solidFill>
                <a:latin typeface="Century Gothic" panose="020B0502020202020204" pitchFamily="34" charset="0"/>
              </a:rPr>
              <a:t>Précisez comment votre activité générera de l’argent. Cela comprend toutes les sources de revenus, qu’il s’agisse de ventes directes, d’abonnements ou d’autres modèles de revenus.</a:t>
            </a:r>
          </a:p>
        </p:txBody>
      </p:sp>
      <p:sp>
        <p:nvSpPr>
          <p:cNvPr id="41" name="TextBox 40">
            <a:extLst>
              <a:ext uri="{FF2B5EF4-FFF2-40B4-BE49-F238E27FC236}">
                <a16:creationId xmlns:a16="http://schemas.microsoft.com/office/drawing/2014/main" id="{EEFA7AAE-4DB2-6107-8398-4591254CDF38}"/>
              </a:ext>
            </a:extLst>
          </p:cNvPr>
          <p:cNvSpPr txBox="1"/>
          <p:nvPr/>
        </p:nvSpPr>
        <p:spPr>
          <a:xfrm>
            <a:off x="826766" y="4196913"/>
            <a:ext cx="2002224" cy="276999"/>
          </a:xfrm>
          <a:prstGeom prst="rect">
            <a:avLst/>
          </a:prstGeom>
          <a:noFill/>
        </p:spPr>
        <p:txBody>
          <a:bodyPr wrap="square" rtlCol="0">
            <a:spAutoFit/>
          </a:bodyPr>
          <a:lstStyle/>
          <a:p>
            <a:pPr rtl="0"/>
            <a:r>
              <a:rPr lang="fr-FR" sz="1200">
                <a:solidFill>
                  <a:schemeClr val="tx1">
                    <a:lumMod val="65000"/>
                    <a:lumOff val="35000"/>
                  </a:schemeClr>
                </a:solidFill>
                <a:latin typeface="Century Gothic" panose="020B0502020202020204" pitchFamily="34" charset="0"/>
              </a:rPr>
              <a:t>SOLUTION</a:t>
            </a:r>
          </a:p>
        </p:txBody>
      </p:sp>
      <p:sp>
        <p:nvSpPr>
          <p:cNvPr id="42" name="TextBox 41">
            <a:extLst>
              <a:ext uri="{FF2B5EF4-FFF2-40B4-BE49-F238E27FC236}">
                <a16:creationId xmlns:a16="http://schemas.microsoft.com/office/drawing/2014/main" id="{576C42B5-FEBB-6456-DBA7-D7FDAD320D52}"/>
              </a:ext>
            </a:extLst>
          </p:cNvPr>
          <p:cNvSpPr txBox="1"/>
          <p:nvPr/>
        </p:nvSpPr>
        <p:spPr>
          <a:xfrm>
            <a:off x="816042" y="4702230"/>
            <a:ext cx="2032580" cy="1323439"/>
          </a:xfrm>
          <a:prstGeom prst="rect">
            <a:avLst/>
          </a:prstGeom>
          <a:noFill/>
        </p:spPr>
        <p:txBody>
          <a:bodyPr wrap="square" rtlCol="0">
            <a:spAutoFit/>
          </a:bodyPr>
          <a:lstStyle/>
          <a:p>
            <a:pPr rtl="0"/>
            <a:r>
              <a:rPr lang="fr-FR" sz="1000">
                <a:solidFill>
                  <a:schemeClr val="tx1">
                    <a:lumMod val="65000"/>
                    <a:lumOff val="35000"/>
                  </a:schemeClr>
                </a:solidFill>
                <a:latin typeface="Century Gothic" panose="020B0502020202020204" pitchFamily="34" charset="0"/>
              </a:rPr>
              <a:t>Décrivez les produits ou services que vous proposez comme solution aux problèmes rencontrés par vos segments de clients. Précisez comment ces solutions répondent efficacement aux problèmes.</a:t>
            </a:r>
          </a:p>
          <a:p>
            <a:endParaRPr lang="en-US" sz="1000" dirty="0">
              <a:solidFill>
                <a:schemeClr val="tx1">
                  <a:lumMod val="65000"/>
                  <a:lumOff val="35000"/>
                </a:schemeClr>
              </a:solidFill>
              <a:latin typeface="Century Gothic" panose="020B0502020202020204" pitchFamily="34" charset="0"/>
            </a:endParaRPr>
          </a:p>
        </p:txBody>
      </p:sp>
      <p:grpSp>
        <p:nvGrpSpPr>
          <p:cNvPr id="19" name="Group 18">
            <a:extLst>
              <a:ext uri="{FF2B5EF4-FFF2-40B4-BE49-F238E27FC236}">
                <a16:creationId xmlns:a16="http://schemas.microsoft.com/office/drawing/2014/main" id="{0D19FA18-AC60-27B2-4171-2AF5A8EA5A52}"/>
              </a:ext>
            </a:extLst>
          </p:cNvPr>
          <p:cNvGrpSpPr/>
          <p:nvPr/>
        </p:nvGrpSpPr>
        <p:grpSpPr>
          <a:xfrm>
            <a:off x="314035" y="1528618"/>
            <a:ext cx="314038" cy="4788576"/>
            <a:chOff x="314035" y="1508812"/>
            <a:chExt cx="314038" cy="4788576"/>
          </a:xfrm>
        </p:grpSpPr>
        <p:cxnSp>
          <p:nvCxnSpPr>
            <p:cNvPr id="12" name="Straight Connector 11">
              <a:extLst>
                <a:ext uri="{FF2B5EF4-FFF2-40B4-BE49-F238E27FC236}">
                  <a16:creationId xmlns:a16="http://schemas.microsoft.com/office/drawing/2014/main" id="{2723817A-7313-E2D4-9B4E-AE95D7DF4D44}"/>
                </a:ext>
              </a:extLst>
            </p:cNvPr>
            <p:cNvCxnSpPr/>
            <p:nvPr/>
          </p:nvCxnSpPr>
          <p:spPr>
            <a:xfrm>
              <a:off x="314036" y="1508812"/>
              <a:ext cx="314037"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8700FEA-B571-214A-8E9B-E0D52A184D36}"/>
                </a:ext>
              </a:extLst>
            </p:cNvPr>
            <p:cNvCxnSpPr/>
            <p:nvPr/>
          </p:nvCxnSpPr>
          <p:spPr>
            <a:xfrm>
              <a:off x="314035" y="6297388"/>
              <a:ext cx="314037"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45B53E0-0AA6-EE5F-2576-46692D104F99}"/>
                </a:ext>
              </a:extLst>
            </p:cNvPr>
            <p:cNvCxnSpPr/>
            <p:nvPr/>
          </p:nvCxnSpPr>
          <p:spPr>
            <a:xfrm>
              <a:off x="314036" y="1512708"/>
              <a:ext cx="0" cy="478468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5E38275-5C8E-4AE3-AF9F-FF6911F72064}"/>
              </a:ext>
            </a:extLst>
          </p:cNvPr>
          <p:cNvGrpSpPr/>
          <p:nvPr/>
        </p:nvGrpSpPr>
        <p:grpSpPr>
          <a:xfrm rot="10800000">
            <a:off x="11565243" y="1512708"/>
            <a:ext cx="314038" cy="4788576"/>
            <a:chOff x="314035" y="1508812"/>
            <a:chExt cx="314038" cy="4788576"/>
          </a:xfrm>
        </p:grpSpPr>
        <p:cxnSp>
          <p:nvCxnSpPr>
            <p:cNvPr id="25" name="Straight Connector 24">
              <a:extLst>
                <a:ext uri="{FF2B5EF4-FFF2-40B4-BE49-F238E27FC236}">
                  <a16:creationId xmlns:a16="http://schemas.microsoft.com/office/drawing/2014/main" id="{1ACF227A-5F51-DDAE-B8F9-3CFE7BE76827}"/>
                </a:ext>
              </a:extLst>
            </p:cNvPr>
            <p:cNvCxnSpPr/>
            <p:nvPr/>
          </p:nvCxnSpPr>
          <p:spPr>
            <a:xfrm>
              <a:off x="314036" y="1508812"/>
              <a:ext cx="314037"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3B932C4-23B8-2F88-DB0E-BB9929FF3B10}"/>
                </a:ext>
              </a:extLst>
            </p:cNvPr>
            <p:cNvCxnSpPr/>
            <p:nvPr/>
          </p:nvCxnSpPr>
          <p:spPr>
            <a:xfrm>
              <a:off x="314035" y="6297388"/>
              <a:ext cx="314037"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F0A2818-751A-1791-573E-E563809F33E2}"/>
                </a:ext>
              </a:extLst>
            </p:cNvPr>
            <p:cNvCxnSpPr/>
            <p:nvPr/>
          </p:nvCxnSpPr>
          <p:spPr>
            <a:xfrm>
              <a:off x="314036" y="1512708"/>
              <a:ext cx="0" cy="478468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79924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fr-FR" sz="1600" b="1">
                          <a:solidFill>
                            <a:schemeClr val="tx1"/>
                          </a:solidFill>
                          <a:effectLst/>
                          <a:latin typeface="Century Gothic" panose="020B0502020202020204" pitchFamily="34" charset="0"/>
                        </a:rPr>
                        <a:t>EXCLUSION DE RESPONSABILITÉ</a:t>
                      </a:r>
                    </a:p>
                    <a:p>
                      <a:pPr marL="0" marR="0" rtl="0">
                        <a:spcBef>
                          <a:spcPts val="0"/>
                        </a:spcBef>
                        <a:spcAft>
                          <a:spcPts val="0"/>
                        </a:spcAft>
                      </a:pPr>
                      <a:r>
                        <a:rPr lang="fr-FR" sz="1200" b="0">
                          <a:solidFill>
                            <a:schemeClr val="tx1"/>
                          </a:solidFill>
                          <a:effectLst/>
                          <a:latin typeface="Century Gothic" panose="020B0502020202020204" pitchFamily="34" charset="0"/>
                        </a:rPr>
                        <a:t> </a:t>
                      </a:r>
                    </a:p>
                    <a:p>
                      <a:pPr marL="0" marR="0" rtl="0">
                        <a:spcBef>
                          <a:spcPts val="0"/>
                        </a:spcBef>
                        <a:spcAft>
                          <a:spcPts val="0"/>
                        </a:spcAft>
                      </a:pPr>
                      <a:r>
                        <a:rPr lang="fr-FR" sz="1600" b="0">
                          <a:solidFill>
                            <a:schemeClr val="tx1"/>
                          </a:solidFill>
                          <a:effectLst/>
                          <a:latin typeface="Century Gothic" panose="020B0502020202020204" pitchFamily="34" charset="0"/>
                        </a:rPr>
                        <a:t>Tous les articles, modèles ou informations proposés par Smartsheet sur le site web sont fournis à titre de référence uniquement. Bien que nous nous efforcions de maintenir les informations à jour et exactes, nous ne faisons aucune déclaration, ni n’offrons aucune garantie, de quelque nature que ce soit, expresse ou implicite, quant à l’exhaustivité, l’exactitude, la fiabilité, la pertinence ou la disponibilité du site Web, ou des informations, articles, modèles ou graphiques liés, contenus sur le site. Toute la confiance que vous accordez à ces informations relève de votre propre responsabilité, à vos propres risques.</a:t>
                      </a: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2</TotalTime>
  <Words>485</Words>
  <Application>Microsoft Office PowerPoint</Application>
  <PresentationFormat>Widescreen</PresentationFormat>
  <Paragraphs>26</Paragraphs>
  <Slides>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Ricky Nan</cp:lastModifiedBy>
  <cp:revision>37</cp:revision>
  <dcterms:created xsi:type="dcterms:W3CDTF">2022-05-22T18:55:25Z</dcterms:created>
  <dcterms:modified xsi:type="dcterms:W3CDTF">2024-09-14T09:18:12Z</dcterms:modified>
</cp:coreProperties>
</file>