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25A"/>
    <a:srgbClr val="08808C"/>
    <a:srgbClr val="C05313"/>
    <a:srgbClr val="DA7F1B"/>
    <a:srgbClr val="6C8A8A"/>
    <a:srgbClr val="E4F4F6"/>
    <a:srgbClr val="84A6A6"/>
    <a:srgbClr val="CFE0E2"/>
    <a:srgbClr val="A9D3D1"/>
    <a:srgbClr val="8F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6058"/>
  </p:normalViewPr>
  <p:slideViewPr>
    <p:cSldViewPr snapToGrid="0" snapToObjects="1">
      <p:cViewPr varScale="1">
        <p:scale>
          <a:sx n="112" d="100"/>
          <a:sy n="112" d="100"/>
        </p:scale>
        <p:origin x="414" y="10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fr.smartsheet.com/try-it?trp=18096"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Vagues abstraites en 3D avec dégradé de couleurs">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fiche d’évaluation prospective PowerPoint avec diagramme de Gantt</a:t>
            </a:r>
          </a:p>
        </p:txBody>
      </p:sp>
      <p:sp>
        <p:nvSpPr>
          <p:cNvPr id="9" name="TextBox 8">
            <a:extLst>
              <a:ext uri="{FF2B5EF4-FFF2-40B4-BE49-F238E27FC236}">
                <a16:creationId xmlns:a16="http://schemas.microsoft.com/office/drawing/2014/main" id="{3AC1BCFF-B72F-37BA-FB19-3DF74CA08098}"/>
              </a:ext>
            </a:extLst>
          </p:cNvPr>
          <p:cNvSpPr txBox="1"/>
          <p:nvPr/>
        </p:nvSpPr>
        <p:spPr>
          <a:xfrm>
            <a:off x="303507" y="1924015"/>
            <a:ext cx="4110922" cy="4200509"/>
          </a:xfrm>
          <a:prstGeom prst="rect">
            <a:avLst/>
          </a:prstGeom>
          <a:noFill/>
        </p:spPr>
        <p:txBody>
          <a:bodyPr wrap="square" rtlCol="0">
            <a:spAutoFit/>
          </a:bodyPr>
          <a:lstStyle/>
          <a:p>
            <a:pPr algn="l" rtl="0">
              <a:lnSpc>
                <a:spcPct val="120000"/>
              </a:lnSpc>
              <a:spcBef>
                <a:spcPts val="0"/>
              </a:spcBef>
              <a:spcAft>
                <a:spcPts val="0"/>
              </a:spcAft>
            </a:pPr>
            <a:r>
              <a:rPr lang="fr-FR" sz="1600" i="0" u="none" strike="noStrike" dirty="0">
                <a:solidFill>
                  <a:srgbClr val="000000"/>
                </a:solidFill>
                <a:effectLst/>
                <a:latin typeface="Century Gothic" panose="020B0502020202020204" pitchFamily="34" charset="0"/>
              </a:rPr>
              <a:t>Les organisations et les équipes de projet peuvent utiliser ce modèle pour fusionner la supervision stratégique d’une fiche d’évaluation prospective avec les fonctionnalités de suivi du temps d’un diagramme de Gantt. Ce modèle est idéal pour représenter visuellement l’avancement des objectifs stratégiques sur une période de plusieurs années, en illustrant l’évolution des objectifs dans le temps du point de vue des finances, des clients, des processus, et de l’apprentissage et de la croissance.</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4716196" y="2044876"/>
            <a:ext cx="7154088" cy="402417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498279539"/>
              </p:ext>
            </p:extLst>
          </p:nvPr>
        </p:nvGraphicFramePr>
        <p:xfrm>
          <a:off x="820324" y="1168400"/>
          <a:ext cx="11167459" cy="5462761"/>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1801368">
                  <a:extLst>
                    <a:ext uri="{9D8B030D-6E8A-4147-A177-3AD203B41FA5}">
                      <a16:colId xmlns:a16="http://schemas.microsoft.com/office/drawing/2014/main" val="4190651750"/>
                    </a:ext>
                  </a:extLst>
                </a:gridCol>
                <a:gridCol w="1664208">
                  <a:extLst>
                    <a:ext uri="{9D8B030D-6E8A-4147-A177-3AD203B41FA5}">
                      <a16:colId xmlns:a16="http://schemas.microsoft.com/office/drawing/2014/main" val="2419315493"/>
                    </a:ext>
                  </a:extLst>
                </a:gridCol>
                <a:gridCol w="1664208">
                  <a:extLst>
                    <a:ext uri="{9D8B030D-6E8A-4147-A177-3AD203B41FA5}">
                      <a16:colId xmlns:a16="http://schemas.microsoft.com/office/drawing/2014/main" val="1287570184"/>
                    </a:ext>
                  </a:extLst>
                </a:gridCol>
              </a:tblGrid>
              <a:tr h="400691">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sz="1400" dirty="0">
                          <a:solidFill>
                            <a:srgbClr val="E4F4F6"/>
                          </a:solidFill>
                          <a:latin typeface="Century Gothic" panose="020B0502020202020204" pitchFamily="34" charset="0"/>
                        </a:rPr>
                        <a:t>ICP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fr-FR" sz="1400" dirty="0">
                          <a:solidFill>
                            <a:srgbClr val="E4F4F6"/>
                          </a:solidFill>
                          <a:latin typeface="Century Gothic" panose="020B0502020202020204" pitchFamily="34" charset="0"/>
                        </a:rPr>
                        <a:t>Cibles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fr-FR" sz="1400" dirty="0">
                          <a:solidFill>
                            <a:srgbClr val="E4F4F6"/>
                          </a:solidFill>
                          <a:latin typeface="Century Gothic" panose="020B0502020202020204" pitchFamily="34" charset="0"/>
                        </a:rPr>
                        <a:t>Projets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ICP financier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Cible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Projet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Processus internes </a:t>
                      </a:r>
                    </a:p>
                    <a:p>
                      <a:pPr rtl="0"/>
                      <a:r>
                        <a:rPr lang="fr-FR" sz="1100" dirty="0">
                          <a:solidFill>
                            <a:schemeClr val="tx1"/>
                          </a:solidFill>
                          <a:latin typeface="Century Gothic" panose="020B0502020202020204" pitchFamily="34" charset="0"/>
                        </a:rPr>
                        <a:t>ICP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Cible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a:solidFill>
                            <a:schemeClr val="tx1"/>
                          </a:solidFill>
                          <a:latin typeface="Century Gothic" panose="020B0502020202020204" pitchFamily="34" charset="0"/>
                        </a:rPr>
                        <a:t>Projet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ICP client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Cible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Projet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Apprentissage et croissance ICP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Cible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fr-FR" sz="1100" dirty="0">
                          <a:solidFill>
                            <a:schemeClr val="tx1"/>
                          </a:solidFill>
                          <a:latin typeface="Century Gothic" panose="020B0502020202020204" pitchFamily="34" charset="0"/>
                        </a:rPr>
                        <a:t>Projet n°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20" y="1642573"/>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financier n° 1</a:t>
            </a: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961356"/>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100" dirty="0">
                <a:latin typeface="Century Gothic" panose="020B0502020202020204" pitchFamily="34" charset="0"/>
              </a:rPr>
              <a:t>FINANCES</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233900"/>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100">
                <a:latin typeface="Century Gothic" panose="020B0502020202020204" pitchFamily="34" charset="0"/>
              </a:rPr>
              <a:t>PROCESSUS INTERNES</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778987"/>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100">
                <a:latin typeface="Century Gothic" panose="020B0502020202020204" pitchFamily="34" charset="0"/>
              </a:rPr>
              <a:t>APPRENTISSAGE </a:t>
            </a:r>
            <a:br>
              <a:rPr lang="en-US" sz="1100" dirty="0">
                <a:latin typeface="Century Gothic" panose="020B0502020202020204" pitchFamily="34" charset="0"/>
              </a:rPr>
            </a:br>
            <a:r>
              <a:rPr lang="fr-FR" sz="1100">
                <a:latin typeface="Century Gothic" panose="020B0502020202020204" pitchFamily="34" charset="0"/>
              </a:rPr>
              <a:t>ET CROISSANCE</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506444"/>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100">
                <a:latin typeface="Century Gothic" panose="020B0502020202020204" pitchFamily="34" charset="0"/>
              </a:rPr>
              <a:t>CLIENT</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rtl="0">
              <a:spcAft>
                <a:spcPts val="600"/>
              </a:spcAft>
              <a:buSzPct val="130000"/>
            </a:pPr>
            <a:r>
              <a:rPr lang="fr-FR" sz="1700">
                <a:solidFill>
                  <a:srgbClr val="04525A"/>
                </a:solidFill>
                <a:latin typeface="Century Gothic" panose="020B0502020202020204" pitchFamily="34" charset="0"/>
              </a:rPr>
              <a:t>Énoncé de mission</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pPr rtl="0"/>
            <a:r>
              <a:rPr lang="fr-FR" sz="2400" spc="300">
                <a:solidFill>
                  <a:srgbClr val="04525A"/>
                </a:solidFill>
                <a:latin typeface="Courier" pitchFamily="2" charset="0"/>
              </a:rPr>
              <a:t>MISSION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rtl="0">
              <a:spcAft>
                <a:spcPts val="600"/>
              </a:spcAft>
              <a:buSzPct val="130000"/>
            </a:pPr>
            <a:r>
              <a:rPr lang="fr-FR" sz="1700">
                <a:solidFill>
                  <a:schemeClr val="bg1"/>
                </a:solidFill>
                <a:latin typeface="Century Gothic" panose="020B0502020202020204" pitchFamily="34" charset="0"/>
              </a:rPr>
              <a:t>Énoncé de vision</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pPr rtl="0"/>
            <a:r>
              <a:rPr lang="fr-FR" sz="2400" spc="300">
                <a:solidFill>
                  <a:schemeClr val="bg1"/>
                </a:solidFill>
                <a:latin typeface="Courier" pitchFamily="2" charset="0"/>
              </a:rPr>
              <a:t>VISION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1441304" y="2057070"/>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financier n° 2</a:t>
            </a:r>
          </a:p>
        </p:txBody>
      </p:sp>
      <p:sp>
        <p:nvSpPr>
          <p:cNvPr id="17" name="Rounded Rectangle 16">
            <a:extLst>
              <a:ext uri="{FF2B5EF4-FFF2-40B4-BE49-F238E27FC236}">
                <a16:creationId xmlns:a16="http://schemas.microsoft.com/office/drawing/2014/main" id="{5E716600-8D02-3FA6-F6FD-44864AF66D1F}"/>
              </a:ext>
            </a:extLst>
          </p:cNvPr>
          <p:cNvSpPr/>
          <p:nvPr/>
        </p:nvSpPr>
        <p:spPr>
          <a:xfrm>
            <a:off x="2168135" y="2471567"/>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financier n° 3</a:t>
            </a:r>
          </a:p>
        </p:txBody>
      </p:sp>
      <p:sp>
        <p:nvSpPr>
          <p:cNvPr id="18" name="Rounded Rectangle 17">
            <a:extLst>
              <a:ext uri="{FF2B5EF4-FFF2-40B4-BE49-F238E27FC236}">
                <a16:creationId xmlns:a16="http://schemas.microsoft.com/office/drawing/2014/main" id="{12F3BB43-1E11-5FCE-ABF1-0EB2A07291E2}"/>
              </a:ext>
            </a:extLst>
          </p:cNvPr>
          <p:cNvSpPr/>
          <p:nvPr/>
        </p:nvSpPr>
        <p:spPr>
          <a:xfrm>
            <a:off x="2168134" y="2894949"/>
            <a:ext cx="339788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de processus internes n° 1</a:t>
            </a:r>
          </a:p>
        </p:txBody>
      </p:sp>
      <p:sp>
        <p:nvSpPr>
          <p:cNvPr id="19" name="Rounded Rectangle 18">
            <a:extLst>
              <a:ext uri="{FF2B5EF4-FFF2-40B4-BE49-F238E27FC236}">
                <a16:creationId xmlns:a16="http://schemas.microsoft.com/office/drawing/2014/main" id="{96CC866B-33E6-DE13-5ABD-458E4628A094}"/>
              </a:ext>
            </a:extLst>
          </p:cNvPr>
          <p:cNvSpPr/>
          <p:nvPr/>
        </p:nvSpPr>
        <p:spPr>
          <a:xfrm>
            <a:off x="3352800" y="3309446"/>
            <a:ext cx="2845428"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dirty="0">
                <a:solidFill>
                  <a:schemeClr val="bg1"/>
                </a:solidFill>
                <a:latin typeface="Century Gothic" panose="020B0502020202020204" pitchFamily="34" charset="0"/>
              </a:rPr>
              <a:t>Objectif de processus internes n° 2</a:t>
            </a:r>
          </a:p>
        </p:txBody>
      </p:sp>
      <p:sp>
        <p:nvSpPr>
          <p:cNvPr id="20" name="Rounded Rectangle 19">
            <a:extLst>
              <a:ext uri="{FF2B5EF4-FFF2-40B4-BE49-F238E27FC236}">
                <a16:creationId xmlns:a16="http://schemas.microsoft.com/office/drawing/2014/main" id="{59DC41C3-A8BE-E2FE-901F-46640B305DE4}"/>
              </a:ext>
            </a:extLst>
          </p:cNvPr>
          <p:cNvSpPr/>
          <p:nvPr/>
        </p:nvSpPr>
        <p:spPr>
          <a:xfrm>
            <a:off x="3352799" y="3723943"/>
            <a:ext cx="347003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de processus internes n° 3</a:t>
            </a: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9" y="4163083"/>
            <a:ext cx="2089789"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client n° 1</a:t>
            </a:r>
          </a:p>
        </p:txBody>
      </p:sp>
      <p:sp>
        <p:nvSpPr>
          <p:cNvPr id="22" name="Rounded Rectangle 21">
            <a:extLst>
              <a:ext uri="{FF2B5EF4-FFF2-40B4-BE49-F238E27FC236}">
                <a16:creationId xmlns:a16="http://schemas.microsoft.com/office/drawing/2014/main" id="{9FF07124-3676-F650-8B83-C9F6566E19F5}"/>
              </a:ext>
            </a:extLst>
          </p:cNvPr>
          <p:cNvSpPr/>
          <p:nvPr/>
        </p:nvSpPr>
        <p:spPr>
          <a:xfrm>
            <a:off x="2459399" y="4577580"/>
            <a:ext cx="27432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client n° 2</a:t>
            </a:r>
          </a:p>
        </p:txBody>
      </p:sp>
      <p:sp>
        <p:nvSpPr>
          <p:cNvPr id="23" name="Rounded Rectangle 22">
            <a:extLst>
              <a:ext uri="{FF2B5EF4-FFF2-40B4-BE49-F238E27FC236}">
                <a16:creationId xmlns:a16="http://schemas.microsoft.com/office/drawing/2014/main" id="{B6A7AECC-6D06-BA16-4311-32966AC30872}"/>
              </a:ext>
            </a:extLst>
          </p:cNvPr>
          <p:cNvSpPr/>
          <p:nvPr/>
        </p:nvSpPr>
        <p:spPr>
          <a:xfrm>
            <a:off x="3352798" y="4992077"/>
            <a:ext cx="3470031"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client n° 3</a:t>
            </a: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9" y="5431217"/>
            <a:ext cx="3470031"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apprentissage et croissance n° 1</a:t>
            </a:r>
          </a:p>
        </p:txBody>
      </p:sp>
      <p:sp>
        <p:nvSpPr>
          <p:cNvPr id="25" name="Rounded Rectangle 24">
            <a:extLst>
              <a:ext uri="{FF2B5EF4-FFF2-40B4-BE49-F238E27FC236}">
                <a16:creationId xmlns:a16="http://schemas.microsoft.com/office/drawing/2014/main" id="{4AB481D8-923F-6E6B-D963-DACF07222B28}"/>
              </a:ext>
            </a:extLst>
          </p:cNvPr>
          <p:cNvSpPr/>
          <p:nvPr/>
        </p:nvSpPr>
        <p:spPr>
          <a:xfrm>
            <a:off x="1441303" y="5845714"/>
            <a:ext cx="5381526"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apprentissage et croissance n° 2</a:t>
            </a:r>
          </a:p>
        </p:txBody>
      </p:sp>
      <p:sp>
        <p:nvSpPr>
          <p:cNvPr id="26" name="Rounded Rectangle 25">
            <a:extLst>
              <a:ext uri="{FF2B5EF4-FFF2-40B4-BE49-F238E27FC236}">
                <a16:creationId xmlns:a16="http://schemas.microsoft.com/office/drawing/2014/main" id="{CD3BDB1E-CA9B-6D27-4D4A-14BBC7B9BB58}"/>
              </a:ext>
            </a:extLst>
          </p:cNvPr>
          <p:cNvSpPr/>
          <p:nvPr/>
        </p:nvSpPr>
        <p:spPr>
          <a:xfrm>
            <a:off x="2168134" y="6260211"/>
            <a:ext cx="3262748"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200">
                <a:solidFill>
                  <a:schemeClr val="bg1"/>
                </a:solidFill>
                <a:latin typeface="Century Gothic" panose="020B0502020202020204" pitchFamily="34" charset="0"/>
              </a:rPr>
              <a:t>Objectif apprentissage et croissance n° 3</a:t>
            </a:r>
          </a:p>
        </p:txBody>
      </p:sp>
      <p:pic>
        <p:nvPicPr>
          <p:cNvPr id="28" name="Graphic 27" descr="Marqueur avec remplissage uni">
            <a:extLst>
              <a:ext uri="{FF2B5EF4-FFF2-40B4-BE49-F238E27FC236}">
                <a16:creationId xmlns:a16="http://schemas.microsoft.com/office/drawing/2014/main" id="{0ACD5CAE-FA4E-C094-58C1-59AE23D6A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9540" y="1540681"/>
            <a:ext cx="481342" cy="481342"/>
          </a:xfrm>
          <a:prstGeom prst="rect">
            <a:avLst/>
          </a:prstGeom>
          <a:effectLst>
            <a:glow rad="50800">
              <a:schemeClr val="bg1">
                <a:alpha val="92000"/>
              </a:schemeClr>
            </a:glow>
          </a:effectLst>
        </p:spPr>
      </p:pic>
      <p:pic>
        <p:nvPicPr>
          <p:cNvPr id="32" name="Graphic 31" descr="Drapeau avec remplissage uni">
            <a:extLst>
              <a:ext uri="{FF2B5EF4-FFF2-40B4-BE49-F238E27FC236}">
                <a16:creationId xmlns:a16="http://schemas.microsoft.com/office/drawing/2014/main" id="{83519BA8-B20A-28AC-00F6-DDFB63A2DD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54406" y="3199350"/>
            <a:ext cx="457200" cy="457200"/>
          </a:xfrm>
          <a:prstGeom prst="rect">
            <a:avLst/>
          </a:prstGeom>
          <a:effectLst>
            <a:glow rad="50800">
              <a:schemeClr val="bg1">
                <a:alpha val="92000"/>
              </a:schemeClr>
            </a:glow>
          </a:effectLst>
        </p:spPr>
      </p:pic>
      <p:pic>
        <p:nvPicPr>
          <p:cNvPr id="36" name="Graphic 35" descr="Signet avec remplissage uni">
            <a:extLst>
              <a:ext uri="{FF2B5EF4-FFF2-40B4-BE49-F238E27FC236}">
                <a16:creationId xmlns:a16="http://schemas.microsoft.com/office/drawing/2014/main" id="{5981FF62-8F67-672E-F2B6-8591CAD431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9425" y="4495527"/>
            <a:ext cx="467814" cy="467814"/>
          </a:xfrm>
          <a:prstGeom prst="rect">
            <a:avLst/>
          </a:prstGeom>
          <a:effectLst>
            <a:glow rad="50800">
              <a:schemeClr val="bg1">
                <a:alpha val="92000"/>
              </a:schemeClr>
            </a:glow>
          </a:effectLst>
        </p:spPr>
      </p:pic>
      <p:pic>
        <p:nvPicPr>
          <p:cNvPr id="38" name="Graphic 37" descr="Combinaison diamantée avec remplissage uni">
            <a:extLst>
              <a:ext uri="{FF2B5EF4-FFF2-40B4-BE49-F238E27FC236}">
                <a16:creationId xmlns:a16="http://schemas.microsoft.com/office/drawing/2014/main" id="{6665AE72-97A1-4A6E-F50E-E76C0D4007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4841" y="2368135"/>
            <a:ext cx="459722" cy="459722"/>
          </a:xfrm>
          <a:prstGeom prst="rect">
            <a:avLst/>
          </a:prstGeom>
          <a:effectLst>
            <a:glow rad="50800">
              <a:schemeClr val="bg1">
                <a:alpha val="92000"/>
              </a:schemeClr>
            </a:glow>
          </a:effectLst>
        </p:spPr>
      </p:pic>
      <p:pic>
        <p:nvPicPr>
          <p:cNvPr id="40" name="Graphic 39" descr="Diamant avec remplissage uni">
            <a:extLst>
              <a:ext uri="{FF2B5EF4-FFF2-40B4-BE49-F238E27FC236}">
                <a16:creationId xmlns:a16="http://schemas.microsoft.com/office/drawing/2014/main" id="{DD630F6A-9E2A-091C-2345-7CE33EC8F9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1077" y="5536128"/>
            <a:ext cx="447151" cy="447151"/>
          </a:xfrm>
          <a:prstGeom prst="rect">
            <a:avLst/>
          </a:prstGeom>
          <a:effectLst>
            <a:glow rad="50800">
              <a:schemeClr val="bg1">
                <a:alpha val="92000"/>
              </a:schemeClr>
            </a:glow>
          </a:effectLst>
        </p:spPr>
      </p:pic>
      <p:pic>
        <p:nvPicPr>
          <p:cNvPr id="42" name="Graphic 41" descr="Montgolfière avec remplissage uni">
            <a:extLst>
              <a:ext uri="{FF2B5EF4-FFF2-40B4-BE49-F238E27FC236}">
                <a16:creationId xmlns:a16="http://schemas.microsoft.com/office/drawing/2014/main" id="{76C25AAF-060A-781B-A1C8-18BE03F78A6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25859" y="6158343"/>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2106673145"/>
              </p:ext>
            </p:extLst>
          </p:nvPr>
        </p:nvGraphicFramePr>
        <p:xfrm>
          <a:off x="820324" y="1013852"/>
          <a:ext cx="11168479" cy="5451047"/>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1710268">
                  <a:extLst>
                    <a:ext uri="{9D8B030D-6E8A-4147-A177-3AD203B41FA5}">
                      <a16:colId xmlns:a16="http://schemas.microsoft.com/office/drawing/2014/main" val="4190651750"/>
                    </a:ext>
                  </a:extLst>
                </a:gridCol>
                <a:gridCol w="1710268">
                  <a:extLst>
                    <a:ext uri="{9D8B030D-6E8A-4147-A177-3AD203B41FA5}">
                      <a16:colId xmlns:a16="http://schemas.microsoft.com/office/drawing/2014/main" val="2419315493"/>
                    </a:ext>
                  </a:extLst>
                </a:gridCol>
                <a:gridCol w="1710268">
                  <a:extLst>
                    <a:ext uri="{9D8B030D-6E8A-4147-A177-3AD203B41FA5}">
                      <a16:colId xmlns:a16="http://schemas.microsoft.com/office/drawing/2014/main" val="1287570184"/>
                    </a:ext>
                  </a:extLst>
                </a:gridCol>
              </a:tblGrid>
              <a:tr h="400691">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fr-FR" sz="1400">
                          <a:solidFill>
                            <a:srgbClr val="E4F4F6"/>
                          </a:solidFill>
                          <a:latin typeface="Century Gothic" panose="020B0502020202020204" pitchFamily="34" charset="0"/>
                        </a:rPr>
                        <a:t>ICP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fr-FR" sz="1400">
                          <a:solidFill>
                            <a:srgbClr val="E4F4F6"/>
                          </a:solidFill>
                          <a:latin typeface="Century Gothic" panose="020B0502020202020204" pitchFamily="34" charset="0"/>
                        </a:rPr>
                        <a:t>Cibles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fr-FR" sz="1400">
                          <a:solidFill>
                            <a:srgbClr val="E4F4F6"/>
                          </a:solidFill>
                          <a:latin typeface="Century Gothic" panose="020B0502020202020204" pitchFamily="34" charset="0"/>
                        </a:rPr>
                        <a:t>Projets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19" y="1488025"/>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806808"/>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100" dirty="0">
                <a:latin typeface="Century Gothic" panose="020B0502020202020204" pitchFamily="34" charset="0"/>
              </a:rPr>
              <a:t>FINANCES</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079352"/>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100">
                <a:latin typeface="Century Gothic" panose="020B0502020202020204" pitchFamily="34" charset="0"/>
              </a:rPr>
              <a:t>PROCESSUS INTERNES</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624439"/>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100">
                <a:latin typeface="Century Gothic" panose="020B0502020202020204" pitchFamily="34" charset="0"/>
              </a:rPr>
              <a:t>APPRENTISSAGE </a:t>
            </a:r>
            <a:br>
              <a:rPr lang="en-US" sz="1100" dirty="0">
                <a:latin typeface="Century Gothic" panose="020B0502020202020204" pitchFamily="34" charset="0"/>
              </a:rPr>
            </a:br>
            <a:r>
              <a:rPr lang="fr-FR" sz="1100">
                <a:latin typeface="Century Gothic" panose="020B0502020202020204" pitchFamily="34" charset="0"/>
              </a:rPr>
              <a:t>ET CROISSANCE</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351896"/>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100">
                <a:latin typeface="Century Gothic" panose="020B0502020202020204" pitchFamily="34" charset="0"/>
              </a:rPr>
              <a:t>CLIENT</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rtl="0">
              <a:spcAft>
                <a:spcPts val="600"/>
              </a:spcAft>
              <a:buSzPct val="130000"/>
            </a:pPr>
            <a:r>
              <a:rPr lang="fr-FR" sz="1700">
                <a:solidFill>
                  <a:srgbClr val="04525A"/>
                </a:solidFill>
                <a:latin typeface="Century Gothic" panose="020B0502020202020204" pitchFamily="34" charset="0"/>
              </a:rPr>
              <a:t>Énoncé de mission</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pPr rtl="0"/>
            <a:r>
              <a:rPr lang="fr-FR" sz="2400" spc="300">
                <a:solidFill>
                  <a:srgbClr val="04525A"/>
                </a:solidFill>
                <a:latin typeface="Courier" pitchFamily="2" charset="0"/>
              </a:rPr>
              <a:t>MISSION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rtl="0">
              <a:spcAft>
                <a:spcPts val="600"/>
              </a:spcAft>
              <a:buSzPct val="130000"/>
            </a:pPr>
            <a:r>
              <a:rPr lang="fr-FR" sz="1700">
                <a:solidFill>
                  <a:schemeClr val="bg1"/>
                </a:solidFill>
                <a:latin typeface="Century Gothic" panose="020B0502020202020204" pitchFamily="34" charset="0"/>
              </a:rPr>
              <a:t>Énoncé de vision</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pPr rtl="0"/>
            <a:r>
              <a:rPr lang="fr-FR" sz="2400" spc="300">
                <a:solidFill>
                  <a:schemeClr val="bg1"/>
                </a:solidFill>
                <a:latin typeface="Courier" pitchFamily="2" charset="0"/>
              </a:rPr>
              <a:t>VISION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911319" y="1902522"/>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5E716600-8D02-3FA6-F6FD-44864AF66D1F}"/>
              </a:ext>
            </a:extLst>
          </p:cNvPr>
          <p:cNvSpPr/>
          <p:nvPr/>
        </p:nvSpPr>
        <p:spPr>
          <a:xfrm>
            <a:off x="911319" y="2317019"/>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12F3BB43-1E11-5FCE-ABF1-0EB2A07291E2}"/>
              </a:ext>
            </a:extLst>
          </p:cNvPr>
          <p:cNvSpPr/>
          <p:nvPr/>
        </p:nvSpPr>
        <p:spPr>
          <a:xfrm>
            <a:off x="911318" y="2740401"/>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96CC866B-33E6-DE13-5ABD-458E4628A094}"/>
              </a:ext>
            </a:extLst>
          </p:cNvPr>
          <p:cNvSpPr/>
          <p:nvPr/>
        </p:nvSpPr>
        <p:spPr>
          <a:xfrm>
            <a:off x="911319" y="3154898"/>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59DC41C3-A8BE-E2FE-901F-46640B305DE4}"/>
              </a:ext>
            </a:extLst>
          </p:cNvPr>
          <p:cNvSpPr/>
          <p:nvPr/>
        </p:nvSpPr>
        <p:spPr>
          <a:xfrm>
            <a:off x="911318" y="3569395"/>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8" y="4008535"/>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2" name="Rounded Rectangle 21">
            <a:extLst>
              <a:ext uri="{FF2B5EF4-FFF2-40B4-BE49-F238E27FC236}">
                <a16:creationId xmlns:a16="http://schemas.microsoft.com/office/drawing/2014/main" id="{9FF07124-3676-F650-8B83-C9F6566E19F5}"/>
              </a:ext>
            </a:extLst>
          </p:cNvPr>
          <p:cNvSpPr/>
          <p:nvPr/>
        </p:nvSpPr>
        <p:spPr>
          <a:xfrm>
            <a:off x="911319" y="4423032"/>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3" name="Rounded Rectangle 22">
            <a:extLst>
              <a:ext uri="{FF2B5EF4-FFF2-40B4-BE49-F238E27FC236}">
                <a16:creationId xmlns:a16="http://schemas.microsoft.com/office/drawing/2014/main" id="{B6A7AECC-6D06-BA16-4311-32966AC30872}"/>
              </a:ext>
            </a:extLst>
          </p:cNvPr>
          <p:cNvSpPr/>
          <p:nvPr/>
        </p:nvSpPr>
        <p:spPr>
          <a:xfrm>
            <a:off x="911318" y="4837529"/>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8" y="5276669"/>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5" name="Rounded Rectangle 24">
            <a:extLst>
              <a:ext uri="{FF2B5EF4-FFF2-40B4-BE49-F238E27FC236}">
                <a16:creationId xmlns:a16="http://schemas.microsoft.com/office/drawing/2014/main" id="{4AB481D8-923F-6E6B-D963-DACF07222B28}"/>
              </a:ext>
            </a:extLst>
          </p:cNvPr>
          <p:cNvSpPr/>
          <p:nvPr/>
        </p:nvSpPr>
        <p:spPr>
          <a:xfrm>
            <a:off x="911319" y="5691166"/>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6" name="Rounded Rectangle 25">
            <a:extLst>
              <a:ext uri="{FF2B5EF4-FFF2-40B4-BE49-F238E27FC236}">
                <a16:creationId xmlns:a16="http://schemas.microsoft.com/office/drawing/2014/main" id="{CD3BDB1E-CA9B-6D27-4D4A-14BBC7B9BB58}"/>
              </a:ext>
            </a:extLst>
          </p:cNvPr>
          <p:cNvSpPr/>
          <p:nvPr/>
        </p:nvSpPr>
        <p:spPr>
          <a:xfrm>
            <a:off x="911318" y="6105663"/>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pic>
        <p:nvPicPr>
          <p:cNvPr id="28" name="Graphic 27" descr="Marqueur avec remplissage uni">
            <a:extLst>
              <a:ext uri="{FF2B5EF4-FFF2-40B4-BE49-F238E27FC236}">
                <a16:creationId xmlns:a16="http://schemas.microsoft.com/office/drawing/2014/main" id="{C6BB30C3-D175-5986-BC77-9BA70DEC4E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5883" y="6509929"/>
            <a:ext cx="481342" cy="481342"/>
          </a:xfrm>
          <a:prstGeom prst="rect">
            <a:avLst/>
          </a:prstGeom>
          <a:effectLst>
            <a:glow rad="50800">
              <a:schemeClr val="bg1">
                <a:alpha val="92000"/>
              </a:schemeClr>
            </a:glow>
          </a:effectLst>
        </p:spPr>
      </p:pic>
      <p:pic>
        <p:nvPicPr>
          <p:cNvPr id="29" name="Graphic 28" descr="Drapeau avec remplissage uni">
            <a:extLst>
              <a:ext uri="{FF2B5EF4-FFF2-40B4-BE49-F238E27FC236}">
                <a16:creationId xmlns:a16="http://schemas.microsoft.com/office/drawing/2014/main" id="{EB36709D-6832-27C1-A427-4BC0FB750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535" y="6522000"/>
            <a:ext cx="457200" cy="457200"/>
          </a:xfrm>
          <a:prstGeom prst="rect">
            <a:avLst/>
          </a:prstGeom>
          <a:effectLst>
            <a:glow rad="50800">
              <a:schemeClr val="bg1">
                <a:alpha val="92000"/>
              </a:schemeClr>
            </a:glow>
          </a:effectLst>
        </p:spPr>
      </p:pic>
      <p:pic>
        <p:nvPicPr>
          <p:cNvPr id="30" name="Graphic 29" descr="Signet avec remplissage uni">
            <a:extLst>
              <a:ext uri="{FF2B5EF4-FFF2-40B4-BE49-F238E27FC236}">
                <a16:creationId xmlns:a16="http://schemas.microsoft.com/office/drawing/2014/main" id="{CE8A9280-410D-800C-73AE-478B54D71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40029" y="6516693"/>
            <a:ext cx="467814" cy="467814"/>
          </a:xfrm>
          <a:prstGeom prst="rect">
            <a:avLst/>
          </a:prstGeom>
          <a:effectLst>
            <a:glow rad="50800">
              <a:schemeClr val="bg1">
                <a:alpha val="92000"/>
              </a:schemeClr>
            </a:glow>
          </a:effectLst>
        </p:spPr>
      </p:pic>
      <p:pic>
        <p:nvPicPr>
          <p:cNvPr id="31" name="Graphic 30" descr="Combinaison diamantée avec remplissage uni">
            <a:extLst>
              <a:ext uri="{FF2B5EF4-FFF2-40B4-BE49-F238E27FC236}">
                <a16:creationId xmlns:a16="http://schemas.microsoft.com/office/drawing/2014/main" id="{ED409BBB-2964-9EAF-8E7F-DA2B8CA0B9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2519" y="6520739"/>
            <a:ext cx="459722" cy="459722"/>
          </a:xfrm>
          <a:prstGeom prst="rect">
            <a:avLst/>
          </a:prstGeom>
          <a:effectLst>
            <a:glow rad="50800">
              <a:schemeClr val="bg1">
                <a:alpha val="92000"/>
              </a:schemeClr>
            </a:glow>
          </a:effectLst>
        </p:spPr>
      </p:pic>
      <p:pic>
        <p:nvPicPr>
          <p:cNvPr id="32" name="Graphic 31" descr="Diamant avec remplissage uni">
            <a:extLst>
              <a:ext uri="{FF2B5EF4-FFF2-40B4-BE49-F238E27FC236}">
                <a16:creationId xmlns:a16="http://schemas.microsoft.com/office/drawing/2014/main" id="{65E09741-293F-A77C-8BBD-B9B0A15A6C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73135" y="6527025"/>
            <a:ext cx="447151" cy="447151"/>
          </a:xfrm>
          <a:prstGeom prst="rect">
            <a:avLst/>
          </a:prstGeom>
          <a:effectLst>
            <a:glow rad="50800">
              <a:schemeClr val="bg1">
                <a:alpha val="92000"/>
              </a:schemeClr>
            </a:glow>
          </a:effectLst>
        </p:spPr>
      </p:pic>
      <p:pic>
        <p:nvPicPr>
          <p:cNvPr id="33" name="Graphic 32" descr="Montgolfière avec remplissage uni">
            <a:extLst>
              <a:ext uri="{FF2B5EF4-FFF2-40B4-BE49-F238E27FC236}">
                <a16:creationId xmlns:a16="http://schemas.microsoft.com/office/drawing/2014/main" id="{B5A65D73-E706-7021-0044-441C964736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3389" y="6522000"/>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158414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15322</TotalTime>
  <Words>381</Words>
  <Application>Microsoft Office PowerPoint</Application>
  <PresentationFormat>Widescreen</PresentationFormat>
  <Paragraphs>63</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316</cp:revision>
  <cp:lastPrinted>2024-02-20T23:48:17Z</cp:lastPrinted>
  <dcterms:created xsi:type="dcterms:W3CDTF">2021-07-07T23:54:57Z</dcterms:created>
  <dcterms:modified xsi:type="dcterms:W3CDTF">2024-09-08T09:47:02Z</dcterms:modified>
</cp:coreProperties>
</file>