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5"/>
  </p:notesMasterIdLst>
  <p:sldIdLst>
    <p:sldId id="342" r:id="rId2"/>
    <p:sldId id="362" r:id="rId3"/>
    <p:sldId id="295" r:id="rId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a Waite" initials="EW" lastIdx="2" clrIdx="0">
    <p:extLst>
      <p:ext uri="{19B8F6BF-5375-455C-9EA6-DF929625EA0E}">
        <p15:presenceInfo xmlns:p15="http://schemas.microsoft.com/office/powerpoint/2012/main" userId="c568693182780e7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CF8EB"/>
    <a:srgbClr val="0098C6"/>
    <a:srgbClr val="9CA58C"/>
    <a:srgbClr val="66BBCC"/>
    <a:srgbClr val="CBD6B5"/>
    <a:srgbClr val="EBD9B6"/>
    <a:srgbClr val="654105"/>
    <a:srgbClr val="7C5008"/>
    <a:srgbClr val="02B9F0"/>
    <a:srgbClr val="D5A60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DA5CDDE-BF40-4173-9555-603FBCEFCC6E}" v="16" dt="2024-04-18T10:32:58.08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7492" autoAdjust="0"/>
    <p:restoredTop sz="86447"/>
  </p:normalViewPr>
  <p:slideViewPr>
    <p:cSldViewPr snapToGrid="0" snapToObjects="1">
      <p:cViewPr varScale="1">
        <p:scale>
          <a:sx n="108" d="100"/>
          <a:sy n="108" d="100"/>
        </p:scale>
        <p:origin x="1062" y="102"/>
      </p:cViewPr>
      <p:guideLst/>
    </p:cSldViewPr>
  </p:slideViewPr>
  <p:outlineViewPr>
    <p:cViewPr>
      <p:scale>
        <a:sx n="33" d="100"/>
        <a:sy n="33" d="100"/>
      </p:scale>
      <p:origin x="0" y="0"/>
    </p:cViewPr>
    <p:sldLst>
      <p:sld r:id="rId1"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commentAuthors" Target="commentAuthors.xml"/><Relationship Id="rId11" Type="http://schemas.microsoft.com/office/2015/10/relationships/revisionInfo" Target="revisionInfo.xml"/><Relationship Id="rId5" Type="http://schemas.openxmlformats.org/officeDocument/2006/relationships/notesMaster" Target="notesMasters/notesMaster1.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_rels/viewProps.xml.rels><?xml version="1.0" encoding="UTF-8" standalone="yes"?>
<Relationships xmlns="http://schemas.openxmlformats.org/package/2006/relationships"><Relationship Id="rId1"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6AFEDE-F1BF-6A4A-80D9-CCB6DC4EFE3D}" type="datetimeFigureOut">
              <a:rPr lang="en-US" smtClean="0"/>
              <a:t>9/14/2024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11C10-233D-DA48-A5CB-9365BBABB6B4}" type="slidenum">
              <a:rPr lang="en-US" smtClean="0"/>
              <a:t>‹#›</a:t>
            </a:fld>
            <a:endParaRPr lang="en-US" dirty="0"/>
          </a:p>
        </p:txBody>
      </p:sp>
    </p:spTree>
    <p:extLst>
      <p:ext uri="{BB962C8B-B14F-4D97-AF65-F5344CB8AC3E}">
        <p14:creationId xmlns:p14="http://schemas.microsoft.com/office/powerpoint/2010/main" val="433076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rtl="0"/>
            <a:fld id="{C0711C10-233D-DA48-A5CB-9365BBABB6B4}" type="slidenum">
              <a:rPr/>
              <a:t>1</a:t>
            </a:fld>
            <a:endParaRPr/>
          </a:p>
        </p:txBody>
      </p:sp>
    </p:spTree>
    <p:extLst>
      <p:ext uri="{BB962C8B-B14F-4D97-AF65-F5344CB8AC3E}">
        <p14:creationId xmlns:p14="http://schemas.microsoft.com/office/powerpoint/2010/main" val="16174090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rtl="0"/>
            <a:fld id="{C0711C10-233D-DA48-A5CB-9365BBABB6B4}" type="slidenum">
              <a:rPr/>
              <a:t>2</a:t>
            </a:fld>
            <a:endParaRPr/>
          </a:p>
        </p:txBody>
      </p:sp>
    </p:spTree>
    <p:extLst>
      <p:ext uri="{BB962C8B-B14F-4D97-AF65-F5344CB8AC3E}">
        <p14:creationId xmlns:p14="http://schemas.microsoft.com/office/powerpoint/2010/main" val="8649856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rtl="0"/>
            <a:fld id="{C0711C10-233D-DA48-A5CB-9365BBABB6B4}" type="slidenum">
              <a:rPr/>
              <a:t>3</a:t>
            </a:fld>
            <a:endParaRPr/>
          </a:p>
        </p:txBody>
      </p:sp>
    </p:spTree>
    <p:extLst>
      <p:ext uri="{BB962C8B-B14F-4D97-AF65-F5344CB8AC3E}">
        <p14:creationId xmlns:p14="http://schemas.microsoft.com/office/powerpoint/2010/main" val="1822264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381E756-E947-FD4A-8A23-D2C983A1A8BD}" type="datetimeFigureOut">
              <a:rPr lang="en-US" smtClean="0"/>
              <a:t>9/14/2024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07345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9/14/2024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839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9/14/2024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356738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9/14/2024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9415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81E756-E947-FD4A-8A23-D2C983A1A8BD}" type="datetimeFigureOut">
              <a:rPr lang="en-US" smtClean="0"/>
              <a:t>9/14/2024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79773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381E756-E947-FD4A-8A23-D2C983A1A8BD}" type="datetimeFigureOut">
              <a:rPr lang="en-US" smtClean="0"/>
              <a:t>9/14/2024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115370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381E756-E947-FD4A-8A23-D2C983A1A8BD}" type="datetimeFigureOut">
              <a:rPr lang="en-US" smtClean="0"/>
              <a:t>9/14/2024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641709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381E756-E947-FD4A-8A23-D2C983A1A8BD}" type="datetimeFigureOut">
              <a:rPr lang="en-US" smtClean="0"/>
              <a:t>9/14/2024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45901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81E756-E947-FD4A-8A23-D2C983A1A8BD}" type="datetimeFigureOut">
              <a:rPr lang="en-US" smtClean="0"/>
              <a:t>9/14/2024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913076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9/14/2024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55972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9/14/2024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93808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81E756-E947-FD4A-8A23-D2C983A1A8BD}" type="datetimeFigureOut">
              <a:rPr lang="en-US" smtClean="0"/>
              <a:t>9/14/2024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30669D-EC37-AA42-8CD3-B0788BD38FC6}" type="slidenum">
              <a:rPr lang="en-US" smtClean="0"/>
              <a:t>‹#›</a:t>
            </a:fld>
            <a:endParaRPr lang="en-US" dirty="0"/>
          </a:p>
        </p:txBody>
      </p:sp>
    </p:spTree>
    <p:extLst>
      <p:ext uri="{BB962C8B-B14F-4D97-AF65-F5344CB8AC3E}">
        <p14:creationId xmlns:p14="http://schemas.microsoft.com/office/powerpoint/2010/main" val="1729608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hyperlink" Target="https://fr.smartsheet.com/try-it?trp=18094" TargetMode="Externa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Texture géométrique blanche abstraite">
            <a:extLst>
              <a:ext uri="{FF2B5EF4-FFF2-40B4-BE49-F238E27FC236}">
                <a16:creationId xmlns:a16="http://schemas.microsoft.com/office/drawing/2014/main" id="{7D547EB1-1706-F587-68FF-AAB17A4009C2}"/>
              </a:ext>
            </a:extLst>
          </p:cNvPr>
          <p:cNvPicPr>
            <a:picLocks noChangeAspect="1"/>
          </p:cNvPicPr>
          <p:nvPr/>
        </p:nvPicPr>
        <p:blipFill>
          <a:blip r:embed="rId3"/>
          <a:stretch>
            <a:fillRect/>
          </a:stretch>
        </p:blipFill>
        <p:spPr>
          <a:xfrm>
            <a:off x="0" y="0"/>
            <a:ext cx="12192000" cy="6858000"/>
          </a:xfrm>
          <a:prstGeom prst="rect">
            <a:avLst/>
          </a:prstGeom>
        </p:spPr>
      </p:pic>
      <p:sp>
        <p:nvSpPr>
          <p:cNvPr id="33" name="TextBox 32">
            <a:extLst>
              <a:ext uri="{FF2B5EF4-FFF2-40B4-BE49-F238E27FC236}">
                <a16:creationId xmlns:a16="http://schemas.microsoft.com/office/drawing/2014/main" id="{143A449B-AAB7-994A-92CE-8F48E2CA7DF6}"/>
              </a:ext>
            </a:extLst>
          </p:cNvPr>
          <p:cNvSpPr txBox="1"/>
          <p:nvPr/>
        </p:nvSpPr>
        <p:spPr>
          <a:xfrm>
            <a:off x="300447" y="317165"/>
            <a:ext cx="7384507" cy="830997"/>
          </a:xfrm>
          <a:prstGeom prst="rect">
            <a:avLst/>
          </a:prstGeom>
          <a:noFill/>
        </p:spPr>
        <p:txBody>
          <a:bodyPr wrap="square" rtlCol="0">
            <a:spAutoFit/>
          </a:bodyPr>
          <a:lstStyle/>
          <a:p>
            <a:pPr rtl="0"/>
            <a:r>
              <a:rPr lang="fr-FR" sz="2400" b="1">
                <a:solidFill>
                  <a:schemeClr val="tx1">
                    <a:lumMod val="65000"/>
                    <a:lumOff val="35000"/>
                  </a:schemeClr>
                </a:solidFill>
                <a:latin typeface="Century Gothic" panose="020B0502020202020204" pitchFamily="34" charset="0"/>
              </a:rPr>
              <a:t>MODÈLE DE MATRICE D’AFFAIRES POUR ENTREPRISE SOCIALE AVEC EXEMPLE DE TEXTE pour PowerPoint</a:t>
            </a:r>
          </a:p>
        </p:txBody>
      </p:sp>
      <p:sp>
        <p:nvSpPr>
          <p:cNvPr id="6" name="TextBox 5">
            <a:extLst>
              <a:ext uri="{FF2B5EF4-FFF2-40B4-BE49-F238E27FC236}">
                <a16:creationId xmlns:a16="http://schemas.microsoft.com/office/drawing/2014/main" id="{56DA1273-9399-6D3B-581D-43B6CB212F8F}"/>
              </a:ext>
            </a:extLst>
          </p:cNvPr>
          <p:cNvSpPr txBox="1"/>
          <p:nvPr/>
        </p:nvSpPr>
        <p:spPr>
          <a:xfrm>
            <a:off x="387606" y="5894504"/>
            <a:ext cx="11416787" cy="646331"/>
          </a:xfrm>
          <a:prstGeom prst="rect">
            <a:avLst/>
          </a:prstGeom>
          <a:noFill/>
        </p:spPr>
        <p:txBody>
          <a:bodyPr wrap="square">
            <a:spAutoFit/>
          </a:bodyPr>
          <a:lstStyle/>
          <a:p>
            <a:pPr rtl="0"/>
            <a:r>
              <a:rPr lang="fr-FR">
                <a:solidFill>
                  <a:schemeClr val="tx1">
                    <a:lumMod val="65000"/>
                    <a:lumOff val="35000"/>
                  </a:schemeClr>
                </a:solidFill>
                <a:latin typeface="Century Gothic" panose="020B0502020202020204" pitchFamily="34" charset="0"/>
              </a:rPr>
              <a:t>Ces instructions vous guideront dans la création d’un modèle d’affaires complet pour votre entreprise sociale, en alignant vos objectifs sociaux sur des pratiques commerciales durables.</a:t>
            </a:r>
          </a:p>
        </p:txBody>
      </p:sp>
      <p:pic>
        <p:nvPicPr>
          <p:cNvPr id="10" name="Picture 9">
            <a:extLst>
              <a:ext uri="{FF2B5EF4-FFF2-40B4-BE49-F238E27FC236}">
                <a16:creationId xmlns:a16="http://schemas.microsoft.com/office/drawing/2014/main" id="{B372360C-0911-9236-87D2-F8EB4F295542}"/>
              </a:ext>
            </a:extLst>
          </p:cNvPr>
          <p:cNvPicPr>
            <a:picLocks noChangeAspect="1"/>
          </p:cNvPicPr>
          <p:nvPr/>
        </p:nvPicPr>
        <p:blipFill>
          <a:blip r:embed="rId4"/>
          <a:srcRect/>
          <a:stretch/>
        </p:blipFill>
        <p:spPr>
          <a:xfrm>
            <a:off x="3942926" y="1297267"/>
            <a:ext cx="7820844" cy="3998156"/>
          </a:xfrm>
          <a:prstGeom prst="rect">
            <a:avLst/>
          </a:prstGeom>
          <a:effectLst>
            <a:outerShdw blurRad="50800" dist="38100" dir="2700000" algn="tl" rotWithShape="0">
              <a:prstClr val="black">
                <a:alpha val="40000"/>
              </a:prstClr>
            </a:outerShdw>
          </a:effectLst>
        </p:spPr>
      </p:pic>
      <p:pic>
        <p:nvPicPr>
          <p:cNvPr id="2" name="Picture 1">
            <a:hlinkClick r:id="rId5"/>
            <a:extLst>
              <a:ext uri="{FF2B5EF4-FFF2-40B4-BE49-F238E27FC236}">
                <a16:creationId xmlns:a16="http://schemas.microsoft.com/office/drawing/2014/main" id="{C3DFF57D-17D3-D606-1EB5-EAEFCF7F5314}"/>
              </a:ext>
            </a:extLst>
          </p:cNvPr>
          <p:cNvPicPr>
            <a:picLocks noChangeAspect="1"/>
          </p:cNvPicPr>
          <p:nvPr/>
        </p:nvPicPr>
        <p:blipFill>
          <a:blip r:embed="rId6"/>
          <a:srcRect/>
          <a:stretch/>
        </p:blipFill>
        <p:spPr>
          <a:xfrm>
            <a:off x="9207115" y="210795"/>
            <a:ext cx="2513807" cy="499984"/>
          </a:xfrm>
          <a:prstGeom prst="rect">
            <a:avLst/>
          </a:prstGeom>
        </p:spPr>
      </p:pic>
    </p:spTree>
    <p:extLst>
      <p:ext uri="{BB962C8B-B14F-4D97-AF65-F5344CB8AC3E}">
        <p14:creationId xmlns:p14="http://schemas.microsoft.com/office/powerpoint/2010/main" val="15085882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extBox 34">
            <a:extLst>
              <a:ext uri="{FF2B5EF4-FFF2-40B4-BE49-F238E27FC236}">
                <a16:creationId xmlns:a16="http://schemas.microsoft.com/office/drawing/2014/main" id="{408E4D12-FA71-DF25-BC26-A187B9813932}"/>
              </a:ext>
            </a:extLst>
          </p:cNvPr>
          <p:cNvSpPr txBox="1"/>
          <p:nvPr/>
        </p:nvSpPr>
        <p:spPr>
          <a:xfrm>
            <a:off x="161597" y="111009"/>
            <a:ext cx="11838949" cy="430887"/>
          </a:xfrm>
          <a:prstGeom prst="rect">
            <a:avLst/>
          </a:prstGeom>
          <a:noFill/>
        </p:spPr>
        <p:txBody>
          <a:bodyPr wrap="square" rtlCol="0">
            <a:spAutoFit/>
          </a:bodyPr>
          <a:lstStyle/>
          <a:p>
            <a:pPr rtl="0"/>
            <a:r>
              <a:rPr lang="fr-FR" sz="2200" dirty="0">
                <a:solidFill>
                  <a:schemeClr val="tx1">
                    <a:lumMod val="65000"/>
                    <a:lumOff val="35000"/>
                  </a:schemeClr>
                </a:solidFill>
                <a:latin typeface="Century Gothic" panose="020B0502020202020204" pitchFamily="34" charset="0"/>
              </a:rPr>
              <a:t>MODÈLE DE MATRICE D’AFFAIRES POUR ENTREPRISE SOCIALE AVEC EXEMPLE DE TEXTE</a:t>
            </a:r>
          </a:p>
        </p:txBody>
      </p:sp>
      <p:graphicFrame>
        <p:nvGraphicFramePr>
          <p:cNvPr id="11" name="Table 10">
            <a:extLst>
              <a:ext uri="{FF2B5EF4-FFF2-40B4-BE49-F238E27FC236}">
                <a16:creationId xmlns:a16="http://schemas.microsoft.com/office/drawing/2014/main" id="{214F63F6-B5B2-5F4B-D8C5-B58E6559DE12}"/>
              </a:ext>
            </a:extLst>
          </p:cNvPr>
          <p:cNvGraphicFramePr>
            <a:graphicFrameLocks noGrp="1"/>
          </p:cNvGraphicFramePr>
          <p:nvPr>
            <p:extLst>
              <p:ext uri="{D42A27DB-BD31-4B8C-83A1-F6EECF244321}">
                <p14:modId xmlns:p14="http://schemas.microsoft.com/office/powerpoint/2010/main" val="3421494099"/>
              </p:ext>
            </p:extLst>
          </p:nvPr>
        </p:nvGraphicFramePr>
        <p:xfrm>
          <a:off x="237459" y="580864"/>
          <a:ext cx="11713463" cy="6048682"/>
        </p:xfrm>
        <a:graphic>
          <a:graphicData uri="http://schemas.openxmlformats.org/drawingml/2006/table">
            <a:tbl>
              <a:tblPr/>
              <a:tblGrid>
                <a:gridCol w="1357355">
                  <a:extLst>
                    <a:ext uri="{9D8B030D-6E8A-4147-A177-3AD203B41FA5}">
                      <a16:colId xmlns:a16="http://schemas.microsoft.com/office/drawing/2014/main" val="3982309880"/>
                    </a:ext>
                  </a:extLst>
                </a:gridCol>
                <a:gridCol w="2413074">
                  <a:extLst>
                    <a:ext uri="{9D8B030D-6E8A-4147-A177-3AD203B41FA5}">
                      <a16:colId xmlns:a16="http://schemas.microsoft.com/office/drawing/2014/main" val="2636693361"/>
                    </a:ext>
                  </a:extLst>
                </a:gridCol>
                <a:gridCol w="201088">
                  <a:extLst>
                    <a:ext uri="{9D8B030D-6E8A-4147-A177-3AD203B41FA5}">
                      <a16:colId xmlns:a16="http://schemas.microsoft.com/office/drawing/2014/main" val="1549476588"/>
                    </a:ext>
                  </a:extLst>
                </a:gridCol>
                <a:gridCol w="1357355">
                  <a:extLst>
                    <a:ext uri="{9D8B030D-6E8A-4147-A177-3AD203B41FA5}">
                      <a16:colId xmlns:a16="http://schemas.microsoft.com/office/drawing/2014/main" val="541588692"/>
                    </a:ext>
                  </a:extLst>
                </a:gridCol>
                <a:gridCol w="2413074">
                  <a:extLst>
                    <a:ext uri="{9D8B030D-6E8A-4147-A177-3AD203B41FA5}">
                      <a16:colId xmlns:a16="http://schemas.microsoft.com/office/drawing/2014/main" val="843944747"/>
                    </a:ext>
                  </a:extLst>
                </a:gridCol>
                <a:gridCol w="201088">
                  <a:extLst>
                    <a:ext uri="{9D8B030D-6E8A-4147-A177-3AD203B41FA5}">
                      <a16:colId xmlns:a16="http://schemas.microsoft.com/office/drawing/2014/main" val="3095958151"/>
                    </a:ext>
                  </a:extLst>
                </a:gridCol>
                <a:gridCol w="1357355">
                  <a:extLst>
                    <a:ext uri="{9D8B030D-6E8A-4147-A177-3AD203B41FA5}">
                      <a16:colId xmlns:a16="http://schemas.microsoft.com/office/drawing/2014/main" val="1836716549"/>
                    </a:ext>
                  </a:extLst>
                </a:gridCol>
                <a:gridCol w="2413074">
                  <a:extLst>
                    <a:ext uri="{9D8B030D-6E8A-4147-A177-3AD203B41FA5}">
                      <a16:colId xmlns:a16="http://schemas.microsoft.com/office/drawing/2014/main" val="255500001"/>
                    </a:ext>
                  </a:extLst>
                </a:gridCol>
              </a:tblGrid>
              <a:tr h="1008462">
                <a:tc>
                  <a:txBody>
                    <a:bodyPr/>
                    <a:lstStyle/>
                    <a:p>
                      <a:pPr algn="l" rtl="0" fontAlgn="ctr"/>
                      <a:r>
                        <a:rPr lang="fr-FR" sz="1200" b="0" i="0" u="none" strike="noStrike" dirty="0">
                          <a:solidFill>
                            <a:srgbClr val="FFFFFF"/>
                          </a:solidFill>
                          <a:effectLst/>
                          <a:latin typeface="Century Gothic" panose="020B0502020202020204" pitchFamily="34" charset="0"/>
                        </a:rPr>
                        <a:t>1. PROBLÈME SOCIAL ET SOLUTION</a:t>
                      </a:r>
                    </a:p>
                  </a:txBody>
                  <a:tcPr marL="52473" marR="0" marT="0" marB="0" anchor="ctr">
                    <a:lnL>
                      <a:noFill/>
                    </a:lnL>
                    <a:lnR>
                      <a:noFill/>
                    </a:lnR>
                    <a:lnT>
                      <a:noFill/>
                    </a:lnT>
                    <a:lnB>
                      <a:noFill/>
                    </a:lnB>
                    <a:solidFill>
                      <a:srgbClr val="595959"/>
                    </a:solidFill>
                  </a:tcPr>
                </a:tc>
                <a:tc gridSpan="7">
                  <a:txBody>
                    <a:bodyPr/>
                    <a:lstStyle/>
                    <a:p>
                      <a:pPr algn="l" rtl="0" fontAlgn="ctr"/>
                      <a:r>
                        <a:rPr lang="fr-FR" sz="900" b="1" i="0" u="none" strike="noStrike" dirty="0">
                          <a:solidFill>
                            <a:srgbClr val="FFFFFF"/>
                          </a:solidFill>
                          <a:effectLst/>
                          <a:latin typeface="Century Gothic" panose="020B0502020202020204" pitchFamily="34" charset="0"/>
                        </a:rPr>
                        <a:t>Problème</a:t>
                      </a:r>
                      <a:r>
                        <a:rPr lang="fr-FR" sz="900" b="0" i="0" u="none" strike="noStrike" dirty="0">
                          <a:solidFill>
                            <a:srgbClr val="FFFFFF"/>
                          </a:solidFill>
                          <a:effectLst/>
                          <a:latin typeface="Century Gothic" panose="020B0502020202020204" pitchFamily="34" charset="0"/>
                        </a:rPr>
                        <a:t> : les zones urbaines doivent relever d’importants défis en matière de réduction des émissions de carbone, dans la mesure où les transports municipaux dépendent fortement de l’énergie non renouvelable.</a:t>
                      </a:r>
                    </a:p>
                    <a:p>
                      <a:pPr algn="l" fontAlgn="ctr"/>
                      <a:endParaRPr lang="en-US" sz="900" b="0" i="0" u="none" strike="noStrike" dirty="0">
                        <a:solidFill>
                          <a:srgbClr val="FFFFFF"/>
                        </a:solidFill>
                        <a:effectLst/>
                        <a:latin typeface="Century Gothic" panose="020B0502020202020204" pitchFamily="34" charset="0"/>
                      </a:endParaRPr>
                    </a:p>
                    <a:p>
                      <a:pPr algn="l" rtl="0" fontAlgn="ctr"/>
                      <a:r>
                        <a:rPr lang="fr-FR" sz="900" b="1" i="0" u="none" strike="noStrike" dirty="0">
                          <a:solidFill>
                            <a:srgbClr val="FFFFFF"/>
                          </a:solidFill>
                          <a:effectLst/>
                          <a:latin typeface="Century Gothic" panose="020B0502020202020204" pitchFamily="34" charset="0"/>
                        </a:rPr>
                        <a:t>Solution</a:t>
                      </a:r>
                      <a:r>
                        <a:rPr lang="fr-FR" sz="900" b="0" i="0" u="none" strike="noStrike" dirty="0">
                          <a:solidFill>
                            <a:srgbClr val="FFFFFF"/>
                          </a:solidFill>
                          <a:effectLst/>
                          <a:latin typeface="Century Gothic" panose="020B0502020202020204" pitchFamily="34" charset="0"/>
                        </a:rPr>
                        <a:t> : Positive Charge vise à résoudre ce problème en fournissant des solutions de recharge des véhicules électriques (VE) facilement accessibles et efficaces, encourageant ainsi l’adoption de modes de transport électriques.</a:t>
                      </a:r>
                    </a:p>
                  </a:txBody>
                  <a:tcPr marL="52473" marR="0" marT="0" marB="0" anchor="ctr">
                    <a:lnL>
                      <a:noFill/>
                    </a:lnL>
                    <a:lnR>
                      <a:noFill/>
                    </a:lnR>
                    <a:lnT>
                      <a:noFill/>
                    </a:lnT>
                    <a:lnB>
                      <a:noFill/>
                    </a:lnB>
                    <a:solidFill>
                      <a:srgbClr val="595959"/>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86799344"/>
                  </a:ext>
                </a:extLst>
              </a:tr>
              <a:tr h="151345">
                <a:tc>
                  <a:txBody>
                    <a:bodyPr/>
                    <a:lstStyle/>
                    <a:p>
                      <a:pPr algn="l" fontAlgn="b"/>
                      <a:endParaRPr lang="en-US" sz="700" b="0" i="0" u="none" strike="noStrike" dirty="0">
                        <a:solidFill>
                          <a:srgbClr val="000000"/>
                        </a:solidFill>
                        <a:effectLst/>
                        <a:latin typeface="Aptos Narrow" panose="020B0004020202020204" pitchFamily="34" charset="0"/>
                      </a:endParaRPr>
                    </a:p>
                  </a:txBody>
                  <a:tcPr marL="0" marR="0" marT="0" marB="0">
                    <a:lnL>
                      <a:noFill/>
                    </a:lnL>
                    <a:lnR>
                      <a:noFill/>
                    </a:lnR>
                    <a:lnT>
                      <a:noFill/>
                    </a:lnT>
                    <a:lnB>
                      <a:noFill/>
                    </a:lnB>
                    <a:noFill/>
                  </a:tcPr>
                </a:tc>
                <a:tc>
                  <a:txBody>
                    <a:bodyPr/>
                    <a:lstStyle/>
                    <a:p>
                      <a:pPr algn="l" fontAlgn="b"/>
                      <a:endParaRPr lang="en-US" sz="700" b="0" i="0" u="none" strike="noStrike" dirty="0">
                        <a:solidFill>
                          <a:srgbClr val="000000"/>
                        </a:solidFill>
                        <a:effectLst/>
                        <a:latin typeface="Aptos Narrow" panose="020B0004020202020204" pitchFamily="34" charset="0"/>
                      </a:endParaRPr>
                    </a:p>
                  </a:txBody>
                  <a:tcPr marL="0" marR="0" marT="0" marB="0" anchor="b">
                    <a:lnL>
                      <a:noFill/>
                    </a:lnL>
                    <a:lnR>
                      <a:noFill/>
                    </a:lnR>
                    <a:lnT>
                      <a:noFill/>
                    </a:lnT>
                    <a:lnB>
                      <a:noFill/>
                    </a:lnB>
                    <a:noFill/>
                  </a:tcPr>
                </a:tc>
                <a:tc>
                  <a:txBody>
                    <a:bodyPr/>
                    <a:lstStyle/>
                    <a:p>
                      <a:pPr algn="l" fontAlgn="b"/>
                      <a:endParaRPr lang="en-US" sz="700" b="0" i="0" u="none" strike="noStrike" dirty="0">
                        <a:solidFill>
                          <a:srgbClr val="000000"/>
                        </a:solidFill>
                        <a:effectLst/>
                        <a:latin typeface="Aptos Narrow" panose="020B0004020202020204" pitchFamily="34" charset="0"/>
                      </a:endParaRPr>
                    </a:p>
                  </a:txBody>
                  <a:tcPr marL="0" marR="0" marT="0" marB="0" anchor="b">
                    <a:lnL>
                      <a:noFill/>
                    </a:lnL>
                    <a:lnR>
                      <a:noFill/>
                    </a:lnR>
                    <a:lnT>
                      <a:noFill/>
                    </a:lnT>
                    <a:lnB>
                      <a:noFill/>
                    </a:lnB>
                    <a:noFill/>
                  </a:tcPr>
                </a:tc>
                <a:tc>
                  <a:txBody>
                    <a:bodyPr/>
                    <a:lstStyle/>
                    <a:p>
                      <a:pPr algn="l" fontAlgn="b"/>
                      <a:endParaRPr lang="en-US" sz="700" b="0" i="0" u="none" strike="noStrike" dirty="0">
                        <a:solidFill>
                          <a:srgbClr val="000000"/>
                        </a:solidFill>
                        <a:effectLst/>
                        <a:latin typeface="Aptos Narrow" panose="020B0004020202020204" pitchFamily="34" charset="0"/>
                      </a:endParaRPr>
                    </a:p>
                  </a:txBody>
                  <a:tcPr marL="0" marR="0" marT="0" marB="0" anchor="b">
                    <a:lnL>
                      <a:noFill/>
                    </a:lnL>
                    <a:lnR>
                      <a:noFill/>
                    </a:lnR>
                    <a:lnT>
                      <a:noFill/>
                    </a:lnT>
                    <a:lnB>
                      <a:noFill/>
                    </a:lnB>
                    <a:noFill/>
                  </a:tcPr>
                </a:tc>
                <a:tc>
                  <a:txBody>
                    <a:bodyPr/>
                    <a:lstStyle/>
                    <a:p>
                      <a:pPr algn="l" fontAlgn="b"/>
                      <a:endParaRPr lang="en-US" sz="700" b="0" i="0" u="none" strike="noStrike" dirty="0">
                        <a:solidFill>
                          <a:srgbClr val="000000"/>
                        </a:solidFill>
                        <a:effectLst/>
                        <a:latin typeface="Aptos Narrow" panose="020B0004020202020204" pitchFamily="34" charset="0"/>
                      </a:endParaRPr>
                    </a:p>
                  </a:txBody>
                  <a:tcPr marL="0" marR="0" marT="0" marB="0" anchor="b">
                    <a:lnL>
                      <a:noFill/>
                    </a:lnL>
                    <a:lnR>
                      <a:noFill/>
                    </a:lnR>
                    <a:lnT>
                      <a:noFill/>
                    </a:lnT>
                    <a:lnB>
                      <a:noFill/>
                    </a:lnB>
                    <a:noFill/>
                  </a:tcPr>
                </a:tc>
                <a:tc>
                  <a:txBody>
                    <a:bodyPr/>
                    <a:lstStyle/>
                    <a:p>
                      <a:pPr algn="l" fontAlgn="b"/>
                      <a:endParaRPr lang="en-US" sz="700" b="0" i="0" u="none" strike="noStrike" dirty="0">
                        <a:solidFill>
                          <a:srgbClr val="000000"/>
                        </a:solidFill>
                        <a:effectLst/>
                        <a:latin typeface="Aptos Narrow" panose="020B0004020202020204" pitchFamily="34" charset="0"/>
                      </a:endParaRPr>
                    </a:p>
                  </a:txBody>
                  <a:tcPr marL="0" marR="0" marT="0" marB="0" anchor="b">
                    <a:lnL>
                      <a:noFill/>
                    </a:lnL>
                    <a:lnR>
                      <a:noFill/>
                    </a:lnR>
                    <a:lnT>
                      <a:noFill/>
                    </a:lnT>
                    <a:lnB>
                      <a:noFill/>
                    </a:lnB>
                    <a:noFill/>
                  </a:tcPr>
                </a:tc>
                <a:tc>
                  <a:txBody>
                    <a:bodyPr/>
                    <a:lstStyle/>
                    <a:p>
                      <a:pPr algn="l" fontAlgn="b"/>
                      <a:endParaRPr lang="en-US" sz="700" b="0" i="0" u="none" strike="noStrike" dirty="0">
                        <a:solidFill>
                          <a:srgbClr val="000000"/>
                        </a:solidFill>
                        <a:effectLst/>
                        <a:latin typeface="Aptos Narrow" panose="020B0004020202020204" pitchFamily="34" charset="0"/>
                      </a:endParaRPr>
                    </a:p>
                  </a:txBody>
                  <a:tcPr marL="0" marR="0" marT="0" marB="0" anchor="b">
                    <a:lnL>
                      <a:noFill/>
                    </a:lnL>
                    <a:lnR>
                      <a:noFill/>
                    </a:lnR>
                    <a:lnT>
                      <a:noFill/>
                    </a:lnT>
                    <a:lnB>
                      <a:noFill/>
                    </a:lnB>
                    <a:noFill/>
                  </a:tcPr>
                </a:tc>
                <a:tc>
                  <a:txBody>
                    <a:bodyPr/>
                    <a:lstStyle/>
                    <a:p>
                      <a:pPr algn="l" fontAlgn="b"/>
                      <a:endParaRPr lang="en-US" sz="700" b="0" i="0" u="none" strike="noStrike" dirty="0">
                        <a:solidFill>
                          <a:srgbClr val="000000"/>
                        </a:solidFill>
                        <a:effectLst/>
                        <a:latin typeface="Aptos Narrow" panose="020B0004020202020204" pitchFamily="34" charset="0"/>
                      </a:endParaRPr>
                    </a:p>
                  </a:txBody>
                  <a:tcPr marL="0" marR="0" marT="0" marB="0" anchor="b">
                    <a:lnL>
                      <a:noFill/>
                    </a:lnL>
                    <a:lnR>
                      <a:noFill/>
                    </a:lnR>
                    <a:lnT>
                      <a:noFill/>
                    </a:lnT>
                    <a:lnB>
                      <a:noFill/>
                    </a:lnB>
                    <a:noFill/>
                  </a:tcPr>
                </a:tc>
                <a:extLst>
                  <a:ext uri="{0D108BD9-81ED-4DB2-BD59-A6C34878D82A}">
                    <a16:rowId xmlns:a16="http://schemas.microsoft.com/office/drawing/2014/main" val="3251601146"/>
                  </a:ext>
                </a:extLst>
              </a:tr>
              <a:tr h="1193123">
                <a:tc>
                  <a:txBody>
                    <a:bodyPr/>
                    <a:lstStyle/>
                    <a:p>
                      <a:pPr algn="l" rtl="0" fontAlgn="ctr"/>
                      <a:r>
                        <a:rPr lang="fr-FR" sz="1200" b="0" i="0" u="none" strike="noStrike" dirty="0">
                          <a:solidFill>
                            <a:srgbClr val="FFFFFF"/>
                          </a:solidFill>
                          <a:effectLst/>
                          <a:latin typeface="Century Gothic" panose="020B0502020202020204" pitchFamily="34" charset="0"/>
                        </a:rPr>
                        <a:t>2. SEGMENTS </a:t>
                      </a:r>
                      <a:br>
                        <a:rPr lang="fr-FR" sz="1200" b="0" i="0" u="none" strike="noStrike" dirty="0">
                          <a:solidFill>
                            <a:srgbClr val="FFFFFF"/>
                          </a:solidFill>
                          <a:effectLst/>
                          <a:latin typeface="Century Gothic" panose="020B0502020202020204" pitchFamily="34" charset="0"/>
                        </a:rPr>
                      </a:br>
                      <a:r>
                        <a:rPr lang="fr-FR" sz="1200" b="0" i="0" u="none" strike="noStrike" dirty="0">
                          <a:solidFill>
                            <a:srgbClr val="FFFFFF"/>
                          </a:solidFill>
                          <a:effectLst/>
                          <a:latin typeface="Century Gothic" panose="020B0502020202020204" pitchFamily="34" charset="0"/>
                        </a:rPr>
                        <a:t>DE CLIENTS</a:t>
                      </a:r>
                    </a:p>
                  </a:txBody>
                  <a:tcPr marL="52473" marR="0" marT="0" marB="0" anchor="ctr">
                    <a:lnL>
                      <a:noFill/>
                    </a:lnL>
                    <a:lnR>
                      <a:noFill/>
                    </a:lnR>
                    <a:lnT>
                      <a:noFill/>
                    </a:lnT>
                    <a:lnB>
                      <a:noFill/>
                    </a:lnB>
                    <a:solidFill>
                      <a:srgbClr val="8497B0"/>
                    </a:solidFill>
                  </a:tcPr>
                </a:tc>
                <a:tc>
                  <a:txBody>
                    <a:bodyPr/>
                    <a:lstStyle/>
                    <a:p>
                      <a:pPr algn="l" rtl="0" fontAlgn="ctr"/>
                      <a:r>
                        <a:rPr lang="fr-FR" sz="900" b="1" i="0" u="none" strike="noStrike" dirty="0">
                          <a:solidFill>
                            <a:srgbClr val="FFFFFF"/>
                          </a:solidFill>
                          <a:effectLst/>
                          <a:latin typeface="Century Gothic" panose="020B0502020202020204" pitchFamily="34" charset="0"/>
                        </a:rPr>
                        <a:t>Les principaux clients </a:t>
                      </a:r>
                      <a:r>
                        <a:rPr lang="fr-FR" sz="900" b="0" i="0" u="none" strike="noStrike" dirty="0">
                          <a:solidFill>
                            <a:srgbClr val="FFFFFF"/>
                          </a:solidFill>
                          <a:effectLst/>
                          <a:latin typeface="Century Gothic" panose="020B0502020202020204" pitchFamily="34" charset="0"/>
                        </a:rPr>
                        <a:t>comprennent les propriétaires de véhicules électriques dans les zones urbaines et périphériques. </a:t>
                      </a:r>
                    </a:p>
                    <a:p>
                      <a:pPr algn="l" rtl="0" fontAlgn="ctr"/>
                      <a:r>
                        <a:rPr lang="fr-FR" sz="900" b="1" i="0" u="none" strike="noStrike" dirty="0">
                          <a:solidFill>
                            <a:srgbClr val="FFFFFF"/>
                          </a:solidFill>
                          <a:effectLst/>
                          <a:latin typeface="Century Gothic" panose="020B0502020202020204" pitchFamily="34" charset="0"/>
                        </a:rPr>
                        <a:t>Les clients secondaires </a:t>
                      </a:r>
                      <a:r>
                        <a:rPr lang="fr-FR" sz="900" b="0" i="0" u="none" strike="noStrike" dirty="0">
                          <a:solidFill>
                            <a:srgbClr val="FFFFFF"/>
                          </a:solidFill>
                          <a:effectLst/>
                          <a:latin typeface="Century Gothic" panose="020B0502020202020204" pitchFamily="34" charset="0"/>
                        </a:rPr>
                        <a:t>englobent les organismes gouvernementaux locaux qui cherchent à réduire la pollution urbaine.</a:t>
                      </a:r>
                    </a:p>
                  </a:txBody>
                  <a:tcPr marL="52473" marR="0" marT="0" marB="0" anchor="ctr">
                    <a:lnL>
                      <a:noFill/>
                    </a:lnL>
                    <a:lnR>
                      <a:noFill/>
                    </a:lnR>
                    <a:lnT>
                      <a:noFill/>
                    </a:lnT>
                    <a:lnB>
                      <a:noFill/>
                    </a:lnB>
                    <a:solidFill>
                      <a:srgbClr val="8497B0"/>
                    </a:solidFill>
                  </a:tcPr>
                </a:tc>
                <a:tc>
                  <a:txBody>
                    <a:bodyPr/>
                    <a:lstStyle/>
                    <a:p>
                      <a:pPr algn="l" fontAlgn="b"/>
                      <a:endParaRPr lang="en-US" sz="700" b="0" i="0" u="none" strike="noStrike" dirty="0">
                        <a:solidFill>
                          <a:srgbClr val="000000"/>
                        </a:solidFill>
                        <a:effectLst/>
                        <a:latin typeface="Aptos Narrow" panose="020B0004020202020204" pitchFamily="34" charset="0"/>
                      </a:endParaRPr>
                    </a:p>
                  </a:txBody>
                  <a:tcPr marL="0" marR="0" marT="0" marB="0">
                    <a:lnL>
                      <a:noFill/>
                    </a:lnL>
                    <a:lnR>
                      <a:noFill/>
                    </a:lnR>
                    <a:lnT>
                      <a:noFill/>
                    </a:lnT>
                    <a:lnB>
                      <a:noFill/>
                    </a:lnB>
                    <a:noFill/>
                  </a:tcPr>
                </a:tc>
                <a:tc>
                  <a:txBody>
                    <a:bodyPr/>
                    <a:lstStyle/>
                    <a:p>
                      <a:pPr algn="l" rtl="0" fontAlgn="ctr"/>
                      <a:r>
                        <a:rPr lang="fr-FR" sz="1200" b="0" i="0" u="none" strike="noStrike" dirty="0">
                          <a:solidFill>
                            <a:srgbClr val="FFFFFF"/>
                          </a:solidFill>
                          <a:effectLst/>
                          <a:latin typeface="Century Gothic" panose="020B0502020202020204" pitchFamily="34" charset="0"/>
                        </a:rPr>
                        <a:t>3. PROPOSITION DE VALEUR</a:t>
                      </a:r>
                    </a:p>
                  </a:txBody>
                  <a:tcPr marL="52473" marR="0" marT="0" marB="0" anchor="ctr">
                    <a:lnL>
                      <a:noFill/>
                    </a:lnL>
                    <a:lnR>
                      <a:noFill/>
                    </a:lnR>
                    <a:lnT>
                      <a:noFill/>
                    </a:lnT>
                    <a:lnB>
                      <a:noFill/>
                    </a:lnB>
                    <a:solidFill>
                      <a:srgbClr val="8EA9DB"/>
                    </a:solidFill>
                  </a:tcPr>
                </a:tc>
                <a:tc>
                  <a:txBody>
                    <a:bodyPr/>
                    <a:lstStyle/>
                    <a:p>
                      <a:pPr algn="l" rtl="0" fontAlgn="ctr"/>
                      <a:r>
                        <a:rPr lang="fr-FR" sz="900" b="0" i="0" u="none" strike="noStrike" dirty="0">
                          <a:solidFill>
                            <a:srgbClr val="FFFFFF"/>
                          </a:solidFill>
                          <a:effectLst/>
                          <a:latin typeface="Century Gothic" panose="020B0502020202020204" pitchFamily="34" charset="0"/>
                        </a:rPr>
                        <a:t>Nous proposons des </a:t>
                      </a:r>
                      <a:r>
                        <a:rPr lang="fr-FR" sz="900" b="1" i="0" u="none" strike="noStrike" dirty="0">
                          <a:solidFill>
                            <a:srgbClr val="FFFFFF"/>
                          </a:solidFill>
                          <a:effectLst/>
                          <a:latin typeface="Century Gothic" panose="020B0502020202020204" pitchFamily="34" charset="0"/>
                        </a:rPr>
                        <a:t>bornes de recharge</a:t>
                      </a:r>
                      <a:r>
                        <a:rPr lang="fr-FR" sz="900" b="0" i="0" u="none" strike="noStrike" dirty="0">
                          <a:solidFill>
                            <a:srgbClr val="FFFFFF"/>
                          </a:solidFill>
                          <a:effectLst/>
                          <a:latin typeface="Century Gothic" panose="020B0502020202020204" pitchFamily="34" charset="0"/>
                        </a:rPr>
                        <a:t> </a:t>
                      </a:r>
                      <a:r>
                        <a:rPr lang="fr-FR" sz="900" b="1" i="0" u="none" strike="noStrike" dirty="0">
                          <a:solidFill>
                            <a:srgbClr val="FFFFFF"/>
                          </a:solidFill>
                          <a:effectLst/>
                          <a:latin typeface="Century Gothic" panose="020B0502020202020204" pitchFamily="34" charset="0"/>
                        </a:rPr>
                        <a:t>pratiques</a:t>
                      </a:r>
                      <a:r>
                        <a:rPr lang="fr-FR" sz="900" b="0" i="0" u="none" strike="noStrike" dirty="0">
                          <a:solidFill>
                            <a:srgbClr val="FFFFFF"/>
                          </a:solidFill>
                          <a:effectLst/>
                          <a:latin typeface="Century Gothic" panose="020B0502020202020204" pitchFamily="34" charset="0"/>
                        </a:rPr>
                        <a:t> et </a:t>
                      </a:r>
                      <a:r>
                        <a:rPr lang="fr-FR" sz="900" b="1" i="0" u="none" strike="noStrike" dirty="0">
                          <a:solidFill>
                            <a:srgbClr val="FFFFFF"/>
                          </a:solidFill>
                          <a:effectLst/>
                          <a:latin typeface="Century Gothic" panose="020B0502020202020204" pitchFamily="34" charset="0"/>
                        </a:rPr>
                        <a:t>rapides</a:t>
                      </a:r>
                      <a:r>
                        <a:rPr lang="fr-FR" sz="900" b="0" i="0" u="none" strike="noStrike" dirty="0">
                          <a:solidFill>
                            <a:srgbClr val="FFFFFF"/>
                          </a:solidFill>
                          <a:effectLst/>
                          <a:latin typeface="Century Gothic" panose="020B0502020202020204" pitchFamily="34" charset="0"/>
                        </a:rPr>
                        <a:t> qui sont stratégiquement installées dans toute la ville afin de minimiser l’anxiété des propriétaires de véhicules électriques.</a:t>
                      </a:r>
                    </a:p>
                    <a:p>
                      <a:pPr algn="l" rtl="0" fontAlgn="ctr"/>
                      <a:r>
                        <a:rPr lang="fr-FR" sz="900" b="1" i="0" u="none" strike="noStrike" dirty="0">
                          <a:solidFill>
                            <a:srgbClr val="FFFFFF"/>
                          </a:solidFill>
                          <a:effectLst/>
                          <a:latin typeface="Century Gothic" panose="020B0502020202020204" pitchFamily="34" charset="0"/>
                        </a:rPr>
                        <a:t>Nous fournissons des services par abonnement </a:t>
                      </a:r>
                      <a:r>
                        <a:rPr lang="fr-FR" sz="900" b="0" i="0" u="none" strike="noStrike" dirty="0">
                          <a:solidFill>
                            <a:srgbClr val="FFFFFF"/>
                          </a:solidFill>
                          <a:effectLst/>
                          <a:latin typeface="Century Gothic" panose="020B0502020202020204" pitchFamily="34" charset="0"/>
                        </a:rPr>
                        <a:t>avec </a:t>
                      </a:r>
                      <a:r>
                        <a:rPr lang="fr-FR" sz="900" b="1" i="0" u="none" strike="noStrike" dirty="0">
                          <a:solidFill>
                            <a:srgbClr val="FFFFFF"/>
                          </a:solidFill>
                          <a:effectLst/>
                          <a:latin typeface="Century Gothic" panose="020B0502020202020204" pitchFamily="34" charset="0"/>
                        </a:rPr>
                        <a:t>options Premium </a:t>
                      </a:r>
                      <a:r>
                        <a:rPr lang="fr-FR" sz="900" b="0" i="0" u="none" strike="noStrike" dirty="0">
                          <a:solidFill>
                            <a:srgbClr val="FFFFFF"/>
                          </a:solidFill>
                          <a:effectLst/>
                          <a:latin typeface="Century Gothic" panose="020B0502020202020204" pitchFamily="34" charset="0"/>
                        </a:rPr>
                        <a:t>pour bénéficier de vitesses de recharge plus rapides.</a:t>
                      </a:r>
                    </a:p>
                  </a:txBody>
                  <a:tcPr marL="52473" marR="0" marT="0" marB="0" anchor="ctr">
                    <a:lnL>
                      <a:noFill/>
                    </a:lnL>
                    <a:lnR>
                      <a:noFill/>
                    </a:lnR>
                    <a:lnT>
                      <a:noFill/>
                    </a:lnT>
                    <a:lnB>
                      <a:noFill/>
                    </a:lnB>
                    <a:solidFill>
                      <a:srgbClr val="8EA9DB"/>
                    </a:solidFill>
                  </a:tcPr>
                </a:tc>
                <a:tc>
                  <a:txBody>
                    <a:bodyPr/>
                    <a:lstStyle/>
                    <a:p>
                      <a:pPr algn="l" fontAlgn="b"/>
                      <a:endParaRPr lang="en-US" sz="700" b="0" i="0" u="none" strike="noStrike" dirty="0">
                        <a:solidFill>
                          <a:srgbClr val="000000"/>
                        </a:solidFill>
                        <a:effectLst/>
                        <a:latin typeface="Aptos Narrow" panose="020B0004020202020204" pitchFamily="34" charset="0"/>
                      </a:endParaRPr>
                    </a:p>
                  </a:txBody>
                  <a:tcPr marL="0" marR="0" marT="0" marB="0">
                    <a:lnL>
                      <a:noFill/>
                    </a:lnL>
                    <a:lnR>
                      <a:noFill/>
                    </a:lnR>
                    <a:lnT>
                      <a:noFill/>
                    </a:lnT>
                    <a:lnB>
                      <a:noFill/>
                    </a:lnB>
                    <a:noFill/>
                  </a:tcPr>
                </a:tc>
                <a:tc>
                  <a:txBody>
                    <a:bodyPr/>
                    <a:lstStyle/>
                    <a:p>
                      <a:pPr algn="l" rtl="0" fontAlgn="ctr"/>
                      <a:r>
                        <a:rPr lang="fr-FR" sz="1200" b="0" i="0" u="none" strike="noStrike" dirty="0">
                          <a:solidFill>
                            <a:srgbClr val="FFFFFF"/>
                          </a:solidFill>
                          <a:effectLst/>
                          <a:latin typeface="Century Gothic" panose="020B0502020202020204" pitchFamily="34" charset="0"/>
                        </a:rPr>
                        <a:t>4. ACTIVITÉS CLÉS</a:t>
                      </a:r>
                    </a:p>
                  </a:txBody>
                  <a:tcPr marL="52473" marR="0" marT="0" marB="0" anchor="ctr">
                    <a:lnL>
                      <a:noFill/>
                    </a:lnL>
                    <a:lnR>
                      <a:noFill/>
                    </a:lnR>
                    <a:lnT>
                      <a:noFill/>
                    </a:lnT>
                    <a:lnB>
                      <a:noFill/>
                    </a:lnB>
                    <a:solidFill>
                      <a:srgbClr val="5B9BD5"/>
                    </a:solidFill>
                  </a:tcPr>
                </a:tc>
                <a:tc>
                  <a:txBody>
                    <a:bodyPr/>
                    <a:lstStyle/>
                    <a:p>
                      <a:pPr marL="228600" indent="-228600" algn="l" rtl="0" fontAlgn="ctr">
                        <a:buFont typeface="+mj-lt"/>
                        <a:buAutoNum type="arabicPeriod"/>
                      </a:pPr>
                      <a:r>
                        <a:rPr lang="fr-FR" sz="900" b="0" i="0" u="none" strike="noStrike" dirty="0">
                          <a:solidFill>
                            <a:srgbClr val="FFFFFF"/>
                          </a:solidFill>
                          <a:effectLst/>
                          <a:latin typeface="Century Gothic" panose="020B0502020202020204" pitchFamily="34" charset="0"/>
                        </a:rPr>
                        <a:t>Installer et entretenir un réseau de bornes de recharge pour véhicules électriques à haut rendement.</a:t>
                      </a:r>
                    </a:p>
                    <a:p>
                      <a:pPr marL="228600" indent="-228600" algn="l" rtl="0" fontAlgn="ctr">
                        <a:buFont typeface="+mj-lt"/>
                        <a:buAutoNum type="arabicPeriod"/>
                      </a:pPr>
                      <a:r>
                        <a:rPr lang="fr-FR" sz="900" b="0" i="0" u="none" strike="noStrike" dirty="0">
                          <a:solidFill>
                            <a:srgbClr val="FFFFFF"/>
                          </a:solidFill>
                          <a:effectLst/>
                          <a:latin typeface="Century Gothic" panose="020B0502020202020204" pitchFamily="34" charset="0"/>
                        </a:rPr>
                        <a:t>Développer des partenariats avec les détaillants afin d’installer des bornes de recharge.</a:t>
                      </a:r>
                    </a:p>
                    <a:p>
                      <a:pPr marL="228600" indent="-228600" algn="l" rtl="0" fontAlgn="ctr">
                        <a:buFont typeface="+mj-lt"/>
                        <a:buAutoNum type="arabicPeriod"/>
                      </a:pPr>
                      <a:r>
                        <a:rPr lang="fr-FR" sz="900" b="0" i="0" u="none" strike="noStrike" dirty="0">
                          <a:solidFill>
                            <a:srgbClr val="FFFFFF"/>
                          </a:solidFill>
                          <a:effectLst/>
                          <a:latin typeface="Century Gothic" panose="020B0502020202020204" pitchFamily="34" charset="0"/>
                        </a:rPr>
                        <a:t>Mener des activités de sensibilisation communautaire pour promouvoir l’adoption des véhicules électriques.</a:t>
                      </a:r>
                    </a:p>
                  </a:txBody>
                  <a:tcPr marL="52473" marR="0" marT="0" marB="0" anchor="ctr">
                    <a:lnL>
                      <a:noFill/>
                    </a:lnL>
                    <a:lnR>
                      <a:noFill/>
                    </a:lnR>
                    <a:lnT>
                      <a:noFill/>
                    </a:lnT>
                    <a:lnB>
                      <a:noFill/>
                    </a:lnB>
                    <a:solidFill>
                      <a:srgbClr val="5B9BD5"/>
                    </a:solidFill>
                  </a:tcPr>
                </a:tc>
                <a:extLst>
                  <a:ext uri="{0D108BD9-81ED-4DB2-BD59-A6C34878D82A}">
                    <a16:rowId xmlns:a16="http://schemas.microsoft.com/office/drawing/2014/main" val="769286171"/>
                  </a:ext>
                </a:extLst>
              </a:tr>
              <a:tr h="151345">
                <a:tc>
                  <a:txBody>
                    <a:bodyPr/>
                    <a:lstStyle/>
                    <a:p>
                      <a:pPr algn="l" fontAlgn="b"/>
                      <a:endParaRPr lang="en-US" sz="600" b="0" i="0" u="none" strike="noStrike" dirty="0">
                        <a:solidFill>
                          <a:srgbClr val="000000"/>
                        </a:solidFill>
                        <a:effectLst/>
                        <a:latin typeface="Century Gothic" panose="020B0502020202020204" pitchFamily="34" charset="0"/>
                      </a:endParaRPr>
                    </a:p>
                  </a:txBody>
                  <a:tcPr marL="0" marR="0" marT="0" marB="0" anchor="b">
                    <a:lnL>
                      <a:noFill/>
                    </a:lnL>
                    <a:lnR>
                      <a:noFill/>
                    </a:lnR>
                    <a:lnT>
                      <a:noFill/>
                    </a:lnT>
                    <a:lnB>
                      <a:noFill/>
                    </a:lnB>
                    <a:noFill/>
                  </a:tcPr>
                </a:tc>
                <a:tc>
                  <a:txBody>
                    <a:bodyPr/>
                    <a:lstStyle/>
                    <a:p>
                      <a:pPr algn="l" fontAlgn="b"/>
                      <a:endParaRPr lang="en-US" sz="700" b="0" i="0" u="none" strike="noStrike" dirty="0">
                        <a:solidFill>
                          <a:srgbClr val="000000"/>
                        </a:solidFill>
                        <a:effectLst/>
                        <a:latin typeface="Aptos Narrow" panose="020B0004020202020204" pitchFamily="34" charset="0"/>
                      </a:endParaRPr>
                    </a:p>
                  </a:txBody>
                  <a:tcPr marL="0" marR="0" marT="0" marB="0" anchor="b">
                    <a:lnL>
                      <a:noFill/>
                    </a:lnL>
                    <a:lnR>
                      <a:noFill/>
                    </a:lnR>
                    <a:lnT>
                      <a:noFill/>
                    </a:lnT>
                    <a:lnB>
                      <a:noFill/>
                    </a:lnB>
                    <a:noFill/>
                  </a:tcPr>
                </a:tc>
                <a:tc>
                  <a:txBody>
                    <a:bodyPr/>
                    <a:lstStyle/>
                    <a:p>
                      <a:pPr algn="l" fontAlgn="b"/>
                      <a:endParaRPr lang="en-US" sz="700" b="0" i="0" u="none" strike="noStrike" dirty="0">
                        <a:solidFill>
                          <a:srgbClr val="000000"/>
                        </a:solidFill>
                        <a:effectLst/>
                        <a:latin typeface="Aptos Narrow" panose="020B0004020202020204" pitchFamily="34" charset="0"/>
                      </a:endParaRPr>
                    </a:p>
                  </a:txBody>
                  <a:tcPr marL="0" marR="0" marT="0" marB="0" anchor="b">
                    <a:lnL>
                      <a:noFill/>
                    </a:lnL>
                    <a:lnR>
                      <a:noFill/>
                    </a:lnR>
                    <a:lnT>
                      <a:noFill/>
                    </a:lnT>
                    <a:lnB>
                      <a:noFill/>
                    </a:lnB>
                    <a:noFill/>
                  </a:tcPr>
                </a:tc>
                <a:tc>
                  <a:txBody>
                    <a:bodyPr/>
                    <a:lstStyle/>
                    <a:p>
                      <a:pPr algn="l" fontAlgn="b"/>
                      <a:endParaRPr lang="en-US" sz="700" b="0" i="0" u="none" strike="noStrike" dirty="0">
                        <a:solidFill>
                          <a:srgbClr val="000000"/>
                        </a:solidFill>
                        <a:effectLst/>
                        <a:latin typeface="Aptos Narrow" panose="020B0004020202020204" pitchFamily="34" charset="0"/>
                      </a:endParaRPr>
                    </a:p>
                  </a:txBody>
                  <a:tcPr marL="0" marR="0" marT="0" marB="0" anchor="b">
                    <a:lnL>
                      <a:noFill/>
                    </a:lnL>
                    <a:lnR>
                      <a:noFill/>
                    </a:lnR>
                    <a:lnT>
                      <a:noFill/>
                    </a:lnT>
                    <a:lnB>
                      <a:noFill/>
                    </a:lnB>
                    <a:noFill/>
                  </a:tcPr>
                </a:tc>
                <a:tc>
                  <a:txBody>
                    <a:bodyPr/>
                    <a:lstStyle/>
                    <a:p>
                      <a:pPr algn="l" fontAlgn="b"/>
                      <a:endParaRPr lang="en-US" sz="700" b="0" i="0" u="none" strike="noStrike" dirty="0">
                        <a:solidFill>
                          <a:srgbClr val="000000"/>
                        </a:solidFill>
                        <a:effectLst/>
                        <a:latin typeface="Aptos Narrow" panose="020B0004020202020204" pitchFamily="34" charset="0"/>
                      </a:endParaRPr>
                    </a:p>
                  </a:txBody>
                  <a:tcPr marL="0" marR="0" marT="0" marB="0" anchor="b">
                    <a:lnL>
                      <a:noFill/>
                    </a:lnL>
                    <a:lnR>
                      <a:noFill/>
                    </a:lnR>
                    <a:lnT>
                      <a:noFill/>
                    </a:lnT>
                    <a:lnB>
                      <a:noFill/>
                    </a:lnB>
                    <a:noFill/>
                  </a:tcPr>
                </a:tc>
                <a:tc>
                  <a:txBody>
                    <a:bodyPr/>
                    <a:lstStyle/>
                    <a:p>
                      <a:pPr algn="l" fontAlgn="b"/>
                      <a:endParaRPr lang="en-US" sz="700" b="0" i="0" u="none" strike="noStrike" dirty="0">
                        <a:solidFill>
                          <a:srgbClr val="000000"/>
                        </a:solidFill>
                        <a:effectLst/>
                        <a:latin typeface="Aptos Narrow" panose="020B0004020202020204" pitchFamily="34" charset="0"/>
                      </a:endParaRPr>
                    </a:p>
                  </a:txBody>
                  <a:tcPr marL="0" marR="0" marT="0" marB="0" anchor="b">
                    <a:lnL>
                      <a:noFill/>
                    </a:lnL>
                    <a:lnR>
                      <a:noFill/>
                    </a:lnR>
                    <a:lnT>
                      <a:noFill/>
                    </a:lnT>
                    <a:lnB>
                      <a:noFill/>
                    </a:lnB>
                    <a:noFill/>
                  </a:tcPr>
                </a:tc>
                <a:tc>
                  <a:txBody>
                    <a:bodyPr/>
                    <a:lstStyle/>
                    <a:p>
                      <a:pPr algn="l" fontAlgn="b"/>
                      <a:endParaRPr lang="en-US" sz="700" b="0" i="0" u="none" strike="noStrike" dirty="0">
                        <a:solidFill>
                          <a:srgbClr val="000000"/>
                        </a:solidFill>
                        <a:effectLst/>
                        <a:latin typeface="Aptos Narrow" panose="020B0004020202020204" pitchFamily="34" charset="0"/>
                      </a:endParaRPr>
                    </a:p>
                  </a:txBody>
                  <a:tcPr marL="0" marR="0" marT="0" marB="0" anchor="b">
                    <a:lnL>
                      <a:noFill/>
                    </a:lnL>
                    <a:lnR>
                      <a:noFill/>
                    </a:lnR>
                    <a:lnT>
                      <a:noFill/>
                    </a:lnT>
                    <a:lnB>
                      <a:noFill/>
                    </a:lnB>
                    <a:noFill/>
                  </a:tcPr>
                </a:tc>
                <a:tc>
                  <a:txBody>
                    <a:bodyPr/>
                    <a:lstStyle/>
                    <a:p>
                      <a:pPr algn="l" fontAlgn="b"/>
                      <a:endParaRPr lang="en-US" sz="700" b="0" i="0" u="none" strike="noStrike" dirty="0">
                        <a:solidFill>
                          <a:srgbClr val="000000"/>
                        </a:solidFill>
                        <a:effectLst/>
                        <a:latin typeface="Aptos Narrow" panose="020B0004020202020204" pitchFamily="34" charset="0"/>
                      </a:endParaRPr>
                    </a:p>
                  </a:txBody>
                  <a:tcPr marL="0" marR="0" marT="0" marB="0" anchor="b">
                    <a:lnL>
                      <a:noFill/>
                    </a:lnL>
                    <a:lnR>
                      <a:noFill/>
                    </a:lnR>
                    <a:lnT>
                      <a:noFill/>
                    </a:lnT>
                    <a:lnB>
                      <a:noFill/>
                    </a:lnB>
                    <a:noFill/>
                  </a:tcPr>
                </a:tc>
                <a:extLst>
                  <a:ext uri="{0D108BD9-81ED-4DB2-BD59-A6C34878D82A}">
                    <a16:rowId xmlns:a16="http://schemas.microsoft.com/office/drawing/2014/main" val="1918787024"/>
                  </a:ext>
                </a:extLst>
              </a:tr>
              <a:tr h="1325692">
                <a:tc>
                  <a:txBody>
                    <a:bodyPr/>
                    <a:lstStyle/>
                    <a:p>
                      <a:pPr algn="l" rtl="0" fontAlgn="ctr"/>
                      <a:r>
                        <a:rPr lang="fr-FR" sz="1200" b="0" i="0" u="none" strike="noStrike" dirty="0">
                          <a:solidFill>
                            <a:srgbClr val="FFFFFF"/>
                          </a:solidFill>
                          <a:effectLst/>
                          <a:latin typeface="Century Gothic" panose="020B0502020202020204" pitchFamily="34" charset="0"/>
                        </a:rPr>
                        <a:t>5. RESSOURCES CLÉS</a:t>
                      </a:r>
                    </a:p>
                  </a:txBody>
                  <a:tcPr marL="52473" marR="0" marT="0" marB="0" anchor="ctr">
                    <a:lnL>
                      <a:noFill/>
                    </a:lnL>
                    <a:lnR>
                      <a:noFill/>
                    </a:lnR>
                    <a:lnT>
                      <a:noFill/>
                    </a:lnT>
                    <a:lnB>
                      <a:noFill/>
                    </a:lnB>
                    <a:solidFill>
                      <a:srgbClr val="2F75B5"/>
                    </a:solidFill>
                  </a:tcPr>
                </a:tc>
                <a:tc>
                  <a:txBody>
                    <a:bodyPr/>
                    <a:lstStyle/>
                    <a:p>
                      <a:pPr algn="l" rtl="0" fontAlgn="b"/>
                      <a:r>
                        <a:rPr lang="fr-FR" sz="900" b="0" i="0" u="none" strike="noStrike" dirty="0">
                          <a:solidFill>
                            <a:srgbClr val="FFFFFF"/>
                          </a:solidFill>
                          <a:effectLst/>
                          <a:latin typeface="Century Gothic" panose="020B0502020202020204" pitchFamily="34" charset="0"/>
                        </a:rPr>
                        <a:t>Nous avons besoin d’une équipe de techniciens qualifiés qui se spécialisent dans les installations électriques à haute tension et les solutions d’énergie renouvelable.</a:t>
                      </a:r>
                    </a:p>
                    <a:p>
                      <a:pPr algn="l" rtl="0" fontAlgn="b"/>
                      <a:r>
                        <a:rPr lang="fr-FR" sz="900" b="0" i="0" u="none" strike="noStrike" dirty="0">
                          <a:solidFill>
                            <a:srgbClr val="FFFFFF"/>
                          </a:solidFill>
                          <a:effectLst/>
                          <a:latin typeface="Century Gothic" panose="020B0502020202020204" pitchFamily="34" charset="0"/>
                        </a:rPr>
                        <a:t>Nous devons établir des partenariats avec les fournisseurs d’énergie pour nous assurer qu’il existe des solutions d’approvisionnement fiable en énergie verte.</a:t>
                      </a:r>
                    </a:p>
                  </a:txBody>
                  <a:tcPr marL="52473" marR="0" marT="0" marB="0" anchor="ctr">
                    <a:lnL>
                      <a:noFill/>
                    </a:lnL>
                    <a:lnR>
                      <a:noFill/>
                    </a:lnR>
                    <a:lnT>
                      <a:noFill/>
                    </a:lnT>
                    <a:lnB>
                      <a:noFill/>
                    </a:lnB>
                    <a:solidFill>
                      <a:srgbClr val="2F75B5"/>
                    </a:solidFill>
                  </a:tcPr>
                </a:tc>
                <a:tc>
                  <a:txBody>
                    <a:bodyPr/>
                    <a:lstStyle/>
                    <a:p>
                      <a:pPr algn="l" fontAlgn="b"/>
                      <a:endParaRPr lang="en-US" sz="700" b="0" i="0" u="none" strike="noStrike" dirty="0">
                        <a:solidFill>
                          <a:srgbClr val="000000"/>
                        </a:solidFill>
                        <a:effectLst/>
                        <a:latin typeface="Aptos Narrow" panose="020B0004020202020204" pitchFamily="34" charset="0"/>
                      </a:endParaRPr>
                    </a:p>
                  </a:txBody>
                  <a:tcPr marL="0" marR="0" marT="0" marB="0" anchor="b">
                    <a:lnL>
                      <a:noFill/>
                    </a:lnL>
                    <a:lnR>
                      <a:noFill/>
                    </a:lnR>
                    <a:lnT>
                      <a:noFill/>
                    </a:lnT>
                    <a:lnB>
                      <a:noFill/>
                    </a:lnB>
                    <a:noFill/>
                  </a:tcPr>
                </a:tc>
                <a:tc>
                  <a:txBody>
                    <a:bodyPr/>
                    <a:lstStyle/>
                    <a:p>
                      <a:pPr algn="l" rtl="0" fontAlgn="ctr"/>
                      <a:r>
                        <a:rPr lang="fr-FR" sz="1200" b="0" i="0" u="none" strike="noStrike" dirty="0">
                          <a:solidFill>
                            <a:srgbClr val="FFFFFF"/>
                          </a:solidFill>
                          <a:effectLst/>
                          <a:latin typeface="Century Gothic" panose="020B0502020202020204" pitchFamily="34" charset="0"/>
                        </a:rPr>
                        <a:t>6. PARTENARIATS CLÉS</a:t>
                      </a:r>
                    </a:p>
                  </a:txBody>
                  <a:tcPr marL="52473" marR="0" marT="0" marB="0" anchor="ctr">
                    <a:lnL>
                      <a:noFill/>
                    </a:lnL>
                    <a:lnR>
                      <a:noFill/>
                    </a:lnR>
                    <a:lnT>
                      <a:noFill/>
                    </a:lnT>
                    <a:lnB>
                      <a:noFill/>
                    </a:lnB>
                    <a:solidFill>
                      <a:srgbClr val="1F4E78"/>
                    </a:solidFill>
                  </a:tcPr>
                </a:tc>
                <a:tc>
                  <a:txBody>
                    <a:bodyPr/>
                    <a:lstStyle/>
                    <a:p>
                      <a:pPr algn="l" rtl="0" fontAlgn="b"/>
                      <a:r>
                        <a:rPr lang="fr-FR" sz="900" b="0" i="0" u="none" strike="noStrike" dirty="0">
                          <a:solidFill>
                            <a:srgbClr val="FFFFFF"/>
                          </a:solidFill>
                          <a:effectLst/>
                          <a:latin typeface="Century Gothic" panose="020B0502020202020204" pitchFamily="34" charset="0"/>
                        </a:rPr>
                        <a:t>Nous collaborons avec des entreprises locales et des centres commerciaux pour héberger des bornes de recharge.</a:t>
                      </a:r>
                    </a:p>
                    <a:p>
                      <a:pPr algn="l" rtl="0" fontAlgn="b"/>
                      <a:r>
                        <a:rPr lang="fr-FR" sz="900" b="0" i="0" u="none" strike="noStrike" dirty="0">
                          <a:solidFill>
                            <a:srgbClr val="FFFFFF"/>
                          </a:solidFill>
                          <a:effectLst/>
                          <a:latin typeface="Century Gothic" panose="020B0502020202020204" pitchFamily="34" charset="0"/>
                        </a:rPr>
                        <a:t>Nous nous associons aux autorités municipales pour intégrer des bornes de recharge dans les zones de transport public et obtenir des autorisations d’installation.</a:t>
                      </a:r>
                    </a:p>
                  </a:txBody>
                  <a:tcPr marL="52473" marR="0" marT="0" marB="0" anchor="ctr">
                    <a:lnL>
                      <a:noFill/>
                    </a:lnL>
                    <a:lnR>
                      <a:noFill/>
                    </a:lnR>
                    <a:lnT>
                      <a:noFill/>
                    </a:lnT>
                    <a:lnB>
                      <a:noFill/>
                    </a:lnB>
                    <a:solidFill>
                      <a:srgbClr val="1F4E78"/>
                    </a:solidFill>
                  </a:tcPr>
                </a:tc>
                <a:tc>
                  <a:txBody>
                    <a:bodyPr/>
                    <a:lstStyle/>
                    <a:p>
                      <a:pPr algn="l" fontAlgn="b"/>
                      <a:endParaRPr lang="en-US" sz="700" b="0" i="0" u="none" strike="noStrike" dirty="0">
                        <a:solidFill>
                          <a:srgbClr val="000000"/>
                        </a:solidFill>
                        <a:effectLst/>
                        <a:latin typeface="Aptos Narrow" panose="020B0004020202020204" pitchFamily="34" charset="0"/>
                      </a:endParaRPr>
                    </a:p>
                  </a:txBody>
                  <a:tcPr marL="0" marR="0" marT="0" marB="0" anchor="b">
                    <a:lnL>
                      <a:noFill/>
                    </a:lnL>
                    <a:lnR>
                      <a:noFill/>
                    </a:lnR>
                    <a:lnT>
                      <a:noFill/>
                    </a:lnT>
                    <a:lnB>
                      <a:noFill/>
                    </a:lnB>
                    <a:noFill/>
                  </a:tcPr>
                </a:tc>
                <a:tc>
                  <a:txBody>
                    <a:bodyPr/>
                    <a:lstStyle/>
                    <a:p>
                      <a:pPr algn="l" rtl="0" fontAlgn="ctr"/>
                      <a:r>
                        <a:rPr lang="fr-FR" sz="1200" b="0" i="0" u="none" strike="noStrike" dirty="0">
                          <a:solidFill>
                            <a:srgbClr val="FFFFFF"/>
                          </a:solidFill>
                          <a:effectLst/>
                          <a:latin typeface="Century Gothic" panose="020B0502020202020204" pitchFamily="34" charset="0"/>
                        </a:rPr>
                        <a:t>7. CANAUX</a:t>
                      </a:r>
                    </a:p>
                  </a:txBody>
                  <a:tcPr marL="52473" marR="0" marT="0" marB="0" anchor="ctr">
                    <a:lnL>
                      <a:noFill/>
                    </a:lnL>
                    <a:lnR>
                      <a:noFill/>
                    </a:lnR>
                    <a:lnT>
                      <a:noFill/>
                    </a:lnT>
                    <a:lnB>
                      <a:noFill/>
                    </a:lnB>
                    <a:solidFill>
                      <a:srgbClr val="305496"/>
                    </a:solidFill>
                  </a:tcPr>
                </a:tc>
                <a:tc>
                  <a:txBody>
                    <a:bodyPr/>
                    <a:lstStyle/>
                    <a:p>
                      <a:pPr algn="l" rtl="0" fontAlgn="ctr"/>
                      <a:r>
                        <a:rPr lang="fr-FR" sz="900" b="0" i="0" u="none" strike="noStrike" dirty="0">
                          <a:solidFill>
                            <a:srgbClr val="FFFFFF"/>
                          </a:solidFill>
                          <a:effectLst/>
                          <a:latin typeface="Century Gothic" panose="020B0502020202020204" pitchFamily="34" charset="0"/>
                        </a:rPr>
                        <a:t>Réalisez des actions de sensibilisation directes grâce à des événements locaux et des partenariats avec des organisations respectueuses de l’environnement.</a:t>
                      </a:r>
                    </a:p>
                    <a:p>
                      <a:pPr algn="l" rtl="0" fontAlgn="ctr"/>
                      <a:r>
                        <a:rPr lang="fr-FR" sz="900" b="0" i="0" u="none" strike="noStrike" dirty="0">
                          <a:solidFill>
                            <a:srgbClr val="FFFFFF"/>
                          </a:solidFill>
                          <a:effectLst/>
                          <a:latin typeface="Century Gothic" panose="020B0502020202020204" pitchFamily="34" charset="0"/>
                        </a:rPr>
                        <a:t>Menez des campagnes sur les réseaux sociaux qui soulignent les avantages pour l’environnement ainsi que le côté pratique.</a:t>
                      </a:r>
                    </a:p>
                  </a:txBody>
                  <a:tcPr marL="52473" marR="0" marT="0" marB="0" anchor="ctr">
                    <a:lnL>
                      <a:noFill/>
                    </a:lnL>
                    <a:lnR>
                      <a:noFill/>
                    </a:lnR>
                    <a:lnT>
                      <a:noFill/>
                    </a:lnT>
                    <a:lnB>
                      <a:noFill/>
                    </a:lnB>
                    <a:solidFill>
                      <a:srgbClr val="305496"/>
                    </a:solidFill>
                  </a:tcPr>
                </a:tc>
                <a:extLst>
                  <a:ext uri="{0D108BD9-81ED-4DB2-BD59-A6C34878D82A}">
                    <a16:rowId xmlns:a16="http://schemas.microsoft.com/office/drawing/2014/main" val="3504517366"/>
                  </a:ext>
                </a:extLst>
              </a:tr>
              <a:tr h="151345">
                <a:tc>
                  <a:txBody>
                    <a:bodyPr/>
                    <a:lstStyle/>
                    <a:p>
                      <a:pPr algn="l" fontAlgn="b"/>
                      <a:endParaRPr lang="en-US" sz="600" b="0" i="0" u="none" strike="noStrike" dirty="0">
                        <a:solidFill>
                          <a:srgbClr val="000000"/>
                        </a:solidFill>
                        <a:effectLst/>
                        <a:latin typeface="Century Gothic" panose="020B0502020202020204" pitchFamily="34" charset="0"/>
                      </a:endParaRPr>
                    </a:p>
                  </a:txBody>
                  <a:tcPr marL="0" marR="0" marT="0" marB="0" anchor="b">
                    <a:lnL>
                      <a:noFill/>
                    </a:lnL>
                    <a:lnR>
                      <a:noFill/>
                    </a:lnR>
                    <a:lnT>
                      <a:noFill/>
                    </a:lnT>
                    <a:lnB>
                      <a:noFill/>
                    </a:lnB>
                    <a:noFill/>
                  </a:tcPr>
                </a:tc>
                <a:tc>
                  <a:txBody>
                    <a:bodyPr/>
                    <a:lstStyle/>
                    <a:p>
                      <a:pPr algn="l" fontAlgn="b"/>
                      <a:endParaRPr lang="en-US" sz="700" b="0" i="0" u="none" strike="noStrike" dirty="0">
                        <a:solidFill>
                          <a:srgbClr val="000000"/>
                        </a:solidFill>
                        <a:effectLst/>
                        <a:latin typeface="Aptos Narrow" panose="020B0004020202020204" pitchFamily="34" charset="0"/>
                      </a:endParaRPr>
                    </a:p>
                  </a:txBody>
                  <a:tcPr marL="0" marR="0" marT="0" marB="0" anchor="b">
                    <a:lnL>
                      <a:noFill/>
                    </a:lnL>
                    <a:lnR>
                      <a:noFill/>
                    </a:lnR>
                    <a:lnT>
                      <a:noFill/>
                    </a:lnT>
                    <a:lnB>
                      <a:noFill/>
                    </a:lnB>
                    <a:noFill/>
                  </a:tcPr>
                </a:tc>
                <a:tc>
                  <a:txBody>
                    <a:bodyPr/>
                    <a:lstStyle/>
                    <a:p>
                      <a:pPr algn="l" fontAlgn="b"/>
                      <a:endParaRPr lang="en-US" sz="700" b="0" i="0" u="none" strike="noStrike" dirty="0">
                        <a:solidFill>
                          <a:srgbClr val="000000"/>
                        </a:solidFill>
                        <a:effectLst/>
                        <a:latin typeface="Aptos Narrow" panose="020B0004020202020204" pitchFamily="34" charset="0"/>
                      </a:endParaRPr>
                    </a:p>
                  </a:txBody>
                  <a:tcPr marL="0" marR="0" marT="0" marB="0" anchor="b">
                    <a:lnL>
                      <a:noFill/>
                    </a:lnL>
                    <a:lnR>
                      <a:noFill/>
                    </a:lnR>
                    <a:lnT>
                      <a:noFill/>
                    </a:lnT>
                    <a:lnB>
                      <a:noFill/>
                    </a:lnB>
                    <a:noFill/>
                  </a:tcPr>
                </a:tc>
                <a:tc>
                  <a:txBody>
                    <a:bodyPr/>
                    <a:lstStyle/>
                    <a:p>
                      <a:pPr algn="l" fontAlgn="b"/>
                      <a:endParaRPr lang="en-US" sz="700" b="0" i="0" u="none" strike="noStrike" dirty="0">
                        <a:solidFill>
                          <a:srgbClr val="000000"/>
                        </a:solidFill>
                        <a:effectLst/>
                        <a:latin typeface="Aptos Narrow" panose="020B0004020202020204" pitchFamily="34" charset="0"/>
                      </a:endParaRPr>
                    </a:p>
                  </a:txBody>
                  <a:tcPr marL="0" marR="0" marT="0" marB="0" anchor="b">
                    <a:lnL>
                      <a:noFill/>
                    </a:lnL>
                    <a:lnR>
                      <a:noFill/>
                    </a:lnR>
                    <a:lnT>
                      <a:noFill/>
                    </a:lnT>
                    <a:lnB>
                      <a:noFill/>
                    </a:lnB>
                    <a:noFill/>
                  </a:tcPr>
                </a:tc>
                <a:tc>
                  <a:txBody>
                    <a:bodyPr/>
                    <a:lstStyle/>
                    <a:p>
                      <a:pPr algn="l" fontAlgn="b"/>
                      <a:endParaRPr lang="en-US" sz="700" b="0" i="0" u="none" strike="noStrike" dirty="0">
                        <a:solidFill>
                          <a:srgbClr val="000000"/>
                        </a:solidFill>
                        <a:effectLst/>
                        <a:latin typeface="Aptos Narrow" panose="020B0004020202020204" pitchFamily="34" charset="0"/>
                      </a:endParaRPr>
                    </a:p>
                  </a:txBody>
                  <a:tcPr marL="0" marR="0" marT="0" marB="0" anchor="b">
                    <a:lnL>
                      <a:noFill/>
                    </a:lnL>
                    <a:lnR>
                      <a:noFill/>
                    </a:lnR>
                    <a:lnT>
                      <a:noFill/>
                    </a:lnT>
                    <a:lnB>
                      <a:noFill/>
                    </a:lnB>
                    <a:noFill/>
                  </a:tcPr>
                </a:tc>
                <a:tc>
                  <a:txBody>
                    <a:bodyPr/>
                    <a:lstStyle/>
                    <a:p>
                      <a:pPr algn="l" fontAlgn="b"/>
                      <a:endParaRPr lang="en-US" sz="700" b="0" i="0" u="none" strike="noStrike" dirty="0">
                        <a:solidFill>
                          <a:srgbClr val="000000"/>
                        </a:solidFill>
                        <a:effectLst/>
                        <a:latin typeface="Aptos Narrow" panose="020B0004020202020204" pitchFamily="34" charset="0"/>
                      </a:endParaRPr>
                    </a:p>
                  </a:txBody>
                  <a:tcPr marL="0" marR="0" marT="0" marB="0" anchor="b">
                    <a:lnL>
                      <a:noFill/>
                    </a:lnL>
                    <a:lnR>
                      <a:noFill/>
                    </a:lnR>
                    <a:lnT>
                      <a:noFill/>
                    </a:lnT>
                    <a:lnB>
                      <a:noFill/>
                    </a:lnB>
                    <a:noFill/>
                  </a:tcPr>
                </a:tc>
                <a:tc>
                  <a:txBody>
                    <a:bodyPr/>
                    <a:lstStyle/>
                    <a:p>
                      <a:pPr algn="l" fontAlgn="b"/>
                      <a:endParaRPr lang="en-US" sz="700" b="0" i="0" u="none" strike="noStrike" dirty="0">
                        <a:solidFill>
                          <a:srgbClr val="000000"/>
                        </a:solidFill>
                        <a:effectLst/>
                        <a:latin typeface="Aptos Narrow" panose="020B0004020202020204" pitchFamily="34" charset="0"/>
                      </a:endParaRPr>
                    </a:p>
                  </a:txBody>
                  <a:tcPr marL="0" marR="0" marT="0" marB="0" anchor="b">
                    <a:lnL>
                      <a:noFill/>
                    </a:lnL>
                    <a:lnR>
                      <a:noFill/>
                    </a:lnR>
                    <a:lnT>
                      <a:noFill/>
                    </a:lnT>
                    <a:lnB>
                      <a:noFill/>
                    </a:lnB>
                    <a:noFill/>
                  </a:tcPr>
                </a:tc>
                <a:tc>
                  <a:txBody>
                    <a:bodyPr/>
                    <a:lstStyle/>
                    <a:p>
                      <a:pPr algn="l" fontAlgn="b"/>
                      <a:endParaRPr lang="en-US" sz="700" b="0" i="0" u="none" strike="noStrike" dirty="0">
                        <a:solidFill>
                          <a:srgbClr val="000000"/>
                        </a:solidFill>
                        <a:effectLst/>
                        <a:latin typeface="Aptos Narrow" panose="020B0004020202020204" pitchFamily="34" charset="0"/>
                      </a:endParaRPr>
                    </a:p>
                  </a:txBody>
                  <a:tcPr marL="0" marR="0" marT="0" marB="0" anchor="b">
                    <a:lnL>
                      <a:noFill/>
                    </a:lnL>
                    <a:lnR>
                      <a:noFill/>
                    </a:lnR>
                    <a:lnT>
                      <a:noFill/>
                    </a:lnT>
                    <a:lnB>
                      <a:noFill/>
                    </a:lnB>
                    <a:noFill/>
                  </a:tcPr>
                </a:tc>
                <a:extLst>
                  <a:ext uri="{0D108BD9-81ED-4DB2-BD59-A6C34878D82A}">
                    <a16:rowId xmlns:a16="http://schemas.microsoft.com/office/drawing/2014/main" val="3428249396"/>
                  </a:ext>
                </a:extLst>
              </a:tr>
              <a:tr h="1060554">
                <a:tc>
                  <a:txBody>
                    <a:bodyPr/>
                    <a:lstStyle/>
                    <a:p>
                      <a:pPr algn="l" rtl="0" fontAlgn="ctr"/>
                      <a:r>
                        <a:rPr lang="fr-FR" sz="1200" b="0" i="0" u="none" strike="noStrike" dirty="0">
                          <a:solidFill>
                            <a:srgbClr val="FFFFFF"/>
                          </a:solidFill>
                          <a:effectLst/>
                          <a:latin typeface="Century Gothic" panose="020B0502020202020204" pitchFamily="34" charset="0"/>
                        </a:rPr>
                        <a:t>8. RELATIONS AVEC LES </a:t>
                      </a:r>
                      <a:br>
                        <a:rPr lang="fr-FR" sz="1200" b="0" i="0" u="none" strike="noStrike" dirty="0">
                          <a:solidFill>
                            <a:srgbClr val="FFFFFF"/>
                          </a:solidFill>
                          <a:effectLst/>
                          <a:latin typeface="Century Gothic" panose="020B0502020202020204" pitchFamily="34" charset="0"/>
                        </a:rPr>
                      </a:br>
                      <a:r>
                        <a:rPr lang="fr-FR" sz="1200" b="0" i="0" u="none" strike="noStrike" dirty="0">
                          <a:solidFill>
                            <a:srgbClr val="FFFFFF"/>
                          </a:solidFill>
                          <a:effectLst/>
                          <a:latin typeface="Century Gothic" panose="020B0502020202020204" pitchFamily="34" charset="0"/>
                        </a:rPr>
                        <a:t>CLIENTS</a:t>
                      </a:r>
                    </a:p>
                  </a:txBody>
                  <a:tcPr marL="52473" marR="0" marT="0" marB="0" anchor="ctr">
                    <a:lnL>
                      <a:noFill/>
                    </a:lnL>
                    <a:lnR>
                      <a:noFill/>
                    </a:lnR>
                    <a:lnT>
                      <a:noFill/>
                    </a:lnT>
                    <a:lnB>
                      <a:noFill/>
                    </a:lnB>
                    <a:solidFill>
                      <a:srgbClr val="40889E"/>
                    </a:solidFill>
                  </a:tcPr>
                </a:tc>
                <a:tc>
                  <a:txBody>
                    <a:bodyPr/>
                    <a:lstStyle/>
                    <a:p>
                      <a:pPr algn="l" rtl="0" fontAlgn="ctr"/>
                      <a:r>
                        <a:rPr lang="fr-FR" sz="900" b="0" i="0" u="none" strike="noStrike" dirty="0">
                          <a:solidFill>
                            <a:srgbClr val="FFFFFF"/>
                          </a:solidFill>
                          <a:effectLst/>
                          <a:latin typeface="Century Gothic" panose="020B0502020202020204" pitchFamily="34" charset="0"/>
                        </a:rPr>
                        <a:t>Nous maintiendrons l’engagement des clients grâce à une application qui permet aux utilisateurs de trouver la borne de recharge la plus proche, de réserver un emplacement de recharge et de gérer leur abonnement. Nous vous proposons une assistance client 24 h/24, 7 j/7.</a:t>
                      </a:r>
                    </a:p>
                  </a:txBody>
                  <a:tcPr marL="52473" marR="0" marT="0" marB="0" anchor="ctr">
                    <a:lnL>
                      <a:noFill/>
                    </a:lnL>
                    <a:lnR>
                      <a:noFill/>
                    </a:lnR>
                    <a:lnT>
                      <a:noFill/>
                    </a:lnT>
                    <a:lnB>
                      <a:noFill/>
                    </a:lnB>
                    <a:solidFill>
                      <a:srgbClr val="40889E"/>
                    </a:solidFill>
                  </a:tcPr>
                </a:tc>
                <a:tc>
                  <a:txBody>
                    <a:bodyPr/>
                    <a:lstStyle/>
                    <a:p>
                      <a:pPr algn="l" fontAlgn="b"/>
                      <a:endParaRPr lang="en-US" sz="700" b="0" i="0" u="none" strike="noStrike" dirty="0">
                        <a:solidFill>
                          <a:srgbClr val="000000"/>
                        </a:solidFill>
                        <a:effectLst/>
                        <a:latin typeface="Aptos Narrow" panose="020B0004020202020204" pitchFamily="34" charset="0"/>
                      </a:endParaRPr>
                    </a:p>
                  </a:txBody>
                  <a:tcPr marL="0" marR="0" marT="0" marB="0">
                    <a:lnL>
                      <a:noFill/>
                    </a:lnL>
                    <a:lnR>
                      <a:noFill/>
                    </a:lnR>
                    <a:lnT>
                      <a:noFill/>
                    </a:lnT>
                    <a:lnB>
                      <a:noFill/>
                    </a:lnB>
                    <a:noFill/>
                  </a:tcPr>
                </a:tc>
                <a:tc>
                  <a:txBody>
                    <a:bodyPr/>
                    <a:lstStyle/>
                    <a:p>
                      <a:pPr algn="l" rtl="0" fontAlgn="ctr"/>
                      <a:r>
                        <a:rPr lang="fr-FR" sz="1200" b="0" i="0" u="none" strike="noStrike" dirty="0">
                          <a:solidFill>
                            <a:srgbClr val="FFFFFF"/>
                          </a:solidFill>
                          <a:effectLst/>
                          <a:latin typeface="Century Gothic" panose="020B0502020202020204" pitchFamily="34" charset="0"/>
                        </a:rPr>
                        <a:t>9. SOURCES DE REVENUS</a:t>
                      </a:r>
                    </a:p>
                  </a:txBody>
                  <a:tcPr marL="52473" marR="0" marT="0" marB="0" anchor="ctr">
                    <a:lnL>
                      <a:noFill/>
                    </a:lnL>
                    <a:lnR>
                      <a:noFill/>
                    </a:lnR>
                    <a:lnT>
                      <a:noFill/>
                    </a:lnT>
                    <a:lnB>
                      <a:noFill/>
                    </a:lnB>
                    <a:solidFill>
                      <a:srgbClr val="548235"/>
                    </a:solidFill>
                  </a:tcPr>
                </a:tc>
                <a:tc>
                  <a:txBody>
                    <a:bodyPr/>
                    <a:lstStyle/>
                    <a:p>
                      <a:pPr algn="l" rtl="0" fontAlgn="ctr"/>
                      <a:r>
                        <a:rPr lang="fr-FR" sz="900" b="0" i="0" u="none" strike="noStrike" dirty="0">
                          <a:solidFill>
                            <a:srgbClr val="FFFFFF"/>
                          </a:solidFill>
                          <a:effectLst/>
                          <a:latin typeface="Century Gothic" panose="020B0502020202020204" pitchFamily="34" charset="0"/>
                        </a:rPr>
                        <a:t>Nous générons des revenus grâce à des abonnements mensuels qui accordent aux utilisateurs un accès illimité à la recharge.</a:t>
                      </a:r>
                    </a:p>
                    <a:p>
                      <a:pPr algn="l" rtl="0" fontAlgn="ctr"/>
                      <a:r>
                        <a:rPr lang="fr-FR" sz="900" b="0" i="0" u="none" strike="noStrike" dirty="0">
                          <a:solidFill>
                            <a:srgbClr val="FFFFFF"/>
                          </a:solidFill>
                          <a:effectLst/>
                          <a:latin typeface="Century Gothic" panose="020B0502020202020204" pitchFamily="34" charset="0"/>
                        </a:rPr>
                        <a:t>Nous générons également des revenus grâce aux services de paiement à la recharge pour les utilisateurs occasionnels.</a:t>
                      </a:r>
                    </a:p>
                  </a:txBody>
                  <a:tcPr marL="52473" marR="0" marT="0" marB="0" anchor="ctr">
                    <a:lnL>
                      <a:noFill/>
                    </a:lnL>
                    <a:lnR>
                      <a:noFill/>
                    </a:lnR>
                    <a:lnT>
                      <a:noFill/>
                    </a:lnT>
                    <a:lnB>
                      <a:noFill/>
                    </a:lnB>
                    <a:solidFill>
                      <a:srgbClr val="548235"/>
                    </a:solidFill>
                  </a:tcPr>
                </a:tc>
                <a:tc>
                  <a:txBody>
                    <a:bodyPr/>
                    <a:lstStyle/>
                    <a:p>
                      <a:pPr algn="l" fontAlgn="b"/>
                      <a:endParaRPr lang="en-US" sz="700" b="0" i="0" u="none" strike="noStrike" dirty="0">
                        <a:solidFill>
                          <a:srgbClr val="000000"/>
                        </a:solidFill>
                        <a:effectLst/>
                        <a:latin typeface="Aptos Narrow" panose="020B0004020202020204" pitchFamily="34" charset="0"/>
                      </a:endParaRPr>
                    </a:p>
                  </a:txBody>
                  <a:tcPr marL="0" marR="0" marT="0" marB="0">
                    <a:lnL>
                      <a:noFill/>
                    </a:lnL>
                    <a:lnR>
                      <a:noFill/>
                    </a:lnR>
                    <a:lnT>
                      <a:noFill/>
                    </a:lnT>
                    <a:lnB>
                      <a:noFill/>
                    </a:lnB>
                    <a:noFill/>
                  </a:tcPr>
                </a:tc>
                <a:tc>
                  <a:txBody>
                    <a:bodyPr/>
                    <a:lstStyle/>
                    <a:p>
                      <a:pPr algn="l" rtl="0" fontAlgn="ctr"/>
                      <a:r>
                        <a:rPr lang="fr-FR" sz="1200" b="0" i="0" u="none" strike="noStrike" dirty="0">
                          <a:solidFill>
                            <a:srgbClr val="FFFFFF"/>
                          </a:solidFill>
                          <a:effectLst/>
                          <a:latin typeface="Century Gothic" panose="020B0502020202020204" pitchFamily="34" charset="0"/>
                        </a:rPr>
                        <a:t>10. STRUCTURE DES COÛTS</a:t>
                      </a:r>
                    </a:p>
                  </a:txBody>
                  <a:tcPr marL="52473" marR="0" marT="0" marB="0" anchor="ctr">
                    <a:lnL>
                      <a:noFill/>
                    </a:lnL>
                    <a:lnR>
                      <a:noFill/>
                    </a:lnR>
                    <a:lnT>
                      <a:noFill/>
                    </a:lnT>
                    <a:lnB>
                      <a:noFill/>
                    </a:lnB>
                    <a:solidFill>
                      <a:srgbClr val="70AD47"/>
                    </a:solidFill>
                  </a:tcPr>
                </a:tc>
                <a:tc>
                  <a:txBody>
                    <a:bodyPr/>
                    <a:lstStyle/>
                    <a:p>
                      <a:pPr algn="l" rtl="0" fontAlgn="ctr"/>
                      <a:r>
                        <a:rPr lang="fr-FR" sz="900" b="0" i="0" u="none" strike="noStrike" dirty="0">
                          <a:solidFill>
                            <a:srgbClr val="FFFFFF"/>
                          </a:solidFill>
                          <a:effectLst/>
                          <a:latin typeface="Century Gothic" panose="020B0502020202020204" pitchFamily="34" charset="0"/>
                        </a:rPr>
                        <a:t>Les principaux coûts comprennent l’installation de bornes de recharge, la maintenance, le développement de logiciels et le marketing.</a:t>
                      </a:r>
                    </a:p>
                    <a:p>
                      <a:pPr algn="l" rtl="0" fontAlgn="ctr"/>
                      <a:r>
                        <a:rPr lang="fr-FR" sz="900" b="0" i="0" u="none" strike="noStrike" dirty="0">
                          <a:solidFill>
                            <a:srgbClr val="FFFFFF"/>
                          </a:solidFill>
                          <a:effectLst/>
                          <a:latin typeface="Century Gothic" panose="020B0502020202020204" pitchFamily="34" charset="0"/>
                        </a:rPr>
                        <a:t>Les coûts d’exploitation sont en partie compensés par des subventions et des incitations gouvernementales pour promouvoir des solutions d’énergie verte.</a:t>
                      </a:r>
                    </a:p>
                  </a:txBody>
                  <a:tcPr marL="52473" marR="0" marT="0" marB="0" anchor="ctr">
                    <a:lnL>
                      <a:noFill/>
                    </a:lnL>
                    <a:lnR>
                      <a:noFill/>
                    </a:lnR>
                    <a:lnT>
                      <a:noFill/>
                    </a:lnT>
                    <a:lnB>
                      <a:noFill/>
                    </a:lnB>
                    <a:solidFill>
                      <a:srgbClr val="70AD47"/>
                    </a:solidFill>
                  </a:tcPr>
                </a:tc>
                <a:extLst>
                  <a:ext uri="{0D108BD9-81ED-4DB2-BD59-A6C34878D82A}">
                    <a16:rowId xmlns:a16="http://schemas.microsoft.com/office/drawing/2014/main" val="656687480"/>
                  </a:ext>
                </a:extLst>
              </a:tr>
              <a:tr h="151345">
                <a:tc>
                  <a:txBody>
                    <a:bodyPr/>
                    <a:lstStyle/>
                    <a:p>
                      <a:pPr algn="l" fontAlgn="b"/>
                      <a:endParaRPr lang="en-US" sz="600" b="0" i="0" u="none" strike="noStrike" dirty="0">
                        <a:solidFill>
                          <a:srgbClr val="000000"/>
                        </a:solidFill>
                        <a:effectLst/>
                        <a:latin typeface="Century Gothic" panose="020B0502020202020204" pitchFamily="34" charset="0"/>
                      </a:endParaRPr>
                    </a:p>
                  </a:txBody>
                  <a:tcPr marL="0" marR="0" marT="0" marB="0" anchor="b">
                    <a:lnL>
                      <a:noFill/>
                    </a:lnL>
                    <a:lnR>
                      <a:noFill/>
                    </a:lnR>
                    <a:lnT>
                      <a:noFill/>
                    </a:lnT>
                    <a:lnB>
                      <a:noFill/>
                    </a:lnB>
                    <a:noFill/>
                  </a:tcPr>
                </a:tc>
                <a:tc>
                  <a:txBody>
                    <a:bodyPr/>
                    <a:lstStyle/>
                    <a:p>
                      <a:pPr algn="l" fontAlgn="b"/>
                      <a:endParaRPr lang="en-US" sz="700" b="0" i="0" u="none" strike="noStrike" dirty="0">
                        <a:solidFill>
                          <a:srgbClr val="000000"/>
                        </a:solidFill>
                        <a:effectLst/>
                        <a:latin typeface="Aptos Narrow" panose="020B0004020202020204" pitchFamily="34" charset="0"/>
                      </a:endParaRPr>
                    </a:p>
                  </a:txBody>
                  <a:tcPr marL="0" marR="0" marT="0" marB="0" anchor="b">
                    <a:lnL>
                      <a:noFill/>
                    </a:lnL>
                    <a:lnR>
                      <a:noFill/>
                    </a:lnR>
                    <a:lnT>
                      <a:noFill/>
                    </a:lnT>
                    <a:lnB>
                      <a:noFill/>
                    </a:lnB>
                    <a:noFill/>
                  </a:tcPr>
                </a:tc>
                <a:tc>
                  <a:txBody>
                    <a:bodyPr/>
                    <a:lstStyle/>
                    <a:p>
                      <a:pPr algn="l" fontAlgn="b"/>
                      <a:endParaRPr lang="en-US" sz="700" b="0" i="0" u="none" strike="noStrike" dirty="0">
                        <a:solidFill>
                          <a:srgbClr val="000000"/>
                        </a:solidFill>
                        <a:effectLst/>
                        <a:latin typeface="Aptos Narrow" panose="020B0004020202020204" pitchFamily="34" charset="0"/>
                      </a:endParaRPr>
                    </a:p>
                  </a:txBody>
                  <a:tcPr marL="0" marR="0" marT="0" marB="0" anchor="b">
                    <a:lnL>
                      <a:noFill/>
                    </a:lnL>
                    <a:lnR>
                      <a:noFill/>
                    </a:lnR>
                    <a:lnT>
                      <a:noFill/>
                    </a:lnT>
                    <a:lnB>
                      <a:noFill/>
                    </a:lnB>
                    <a:noFill/>
                  </a:tcPr>
                </a:tc>
                <a:tc>
                  <a:txBody>
                    <a:bodyPr/>
                    <a:lstStyle/>
                    <a:p>
                      <a:pPr algn="l" fontAlgn="b"/>
                      <a:endParaRPr lang="en-US" sz="700" b="0" i="0" u="none" strike="noStrike" dirty="0">
                        <a:solidFill>
                          <a:srgbClr val="000000"/>
                        </a:solidFill>
                        <a:effectLst/>
                        <a:latin typeface="Aptos Narrow" panose="020B0004020202020204" pitchFamily="34" charset="0"/>
                      </a:endParaRPr>
                    </a:p>
                  </a:txBody>
                  <a:tcPr marL="0" marR="0" marT="0" marB="0" anchor="b">
                    <a:lnL>
                      <a:noFill/>
                    </a:lnL>
                    <a:lnR>
                      <a:noFill/>
                    </a:lnR>
                    <a:lnT>
                      <a:noFill/>
                    </a:lnT>
                    <a:lnB>
                      <a:noFill/>
                    </a:lnB>
                    <a:noFill/>
                  </a:tcPr>
                </a:tc>
                <a:tc>
                  <a:txBody>
                    <a:bodyPr/>
                    <a:lstStyle/>
                    <a:p>
                      <a:pPr algn="l" fontAlgn="b"/>
                      <a:endParaRPr lang="en-US" sz="700" b="0" i="0" u="none" strike="noStrike" dirty="0">
                        <a:solidFill>
                          <a:srgbClr val="000000"/>
                        </a:solidFill>
                        <a:effectLst/>
                        <a:latin typeface="Aptos Narrow" panose="020B0004020202020204" pitchFamily="34" charset="0"/>
                      </a:endParaRPr>
                    </a:p>
                  </a:txBody>
                  <a:tcPr marL="0" marR="0" marT="0" marB="0" anchor="b">
                    <a:lnL>
                      <a:noFill/>
                    </a:lnL>
                    <a:lnR>
                      <a:noFill/>
                    </a:lnR>
                    <a:lnT>
                      <a:noFill/>
                    </a:lnT>
                    <a:lnB>
                      <a:noFill/>
                    </a:lnB>
                    <a:noFill/>
                  </a:tcPr>
                </a:tc>
                <a:tc>
                  <a:txBody>
                    <a:bodyPr/>
                    <a:lstStyle/>
                    <a:p>
                      <a:pPr algn="l" fontAlgn="b"/>
                      <a:endParaRPr lang="en-US" sz="700" b="0" i="0" u="none" strike="noStrike" dirty="0">
                        <a:solidFill>
                          <a:srgbClr val="000000"/>
                        </a:solidFill>
                        <a:effectLst/>
                        <a:latin typeface="Aptos Narrow" panose="020B0004020202020204" pitchFamily="34" charset="0"/>
                      </a:endParaRPr>
                    </a:p>
                  </a:txBody>
                  <a:tcPr marL="0" marR="0" marT="0" marB="0" anchor="b">
                    <a:lnL>
                      <a:noFill/>
                    </a:lnL>
                    <a:lnR>
                      <a:noFill/>
                    </a:lnR>
                    <a:lnT>
                      <a:noFill/>
                    </a:lnT>
                    <a:lnB>
                      <a:noFill/>
                    </a:lnB>
                    <a:noFill/>
                  </a:tcPr>
                </a:tc>
                <a:tc>
                  <a:txBody>
                    <a:bodyPr/>
                    <a:lstStyle/>
                    <a:p>
                      <a:pPr algn="l" fontAlgn="b"/>
                      <a:endParaRPr lang="en-US" sz="700" b="0" i="0" u="none" strike="noStrike" dirty="0">
                        <a:solidFill>
                          <a:srgbClr val="000000"/>
                        </a:solidFill>
                        <a:effectLst/>
                        <a:latin typeface="Aptos Narrow" panose="020B0004020202020204" pitchFamily="34" charset="0"/>
                      </a:endParaRPr>
                    </a:p>
                  </a:txBody>
                  <a:tcPr marL="0" marR="0" marT="0" marB="0" anchor="b">
                    <a:lnL>
                      <a:noFill/>
                    </a:lnL>
                    <a:lnR>
                      <a:noFill/>
                    </a:lnR>
                    <a:lnT>
                      <a:noFill/>
                    </a:lnT>
                    <a:lnB>
                      <a:noFill/>
                    </a:lnB>
                    <a:noFill/>
                  </a:tcPr>
                </a:tc>
                <a:tc>
                  <a:txBody>
                    <a:bodyPr/>
                    <a:lstStyle/>
                    <a:p>
                      <a:pPr algn="l" fontAlgn="b"/>
                      <a:endParaRPr lang="en-US" sz="700" b="0" i="0" u="none" strike="noStrike" dirty="0">
                        <a:solidFill>
                          <a:srgbClr val="000000"/>
                        </a:solidFill>
                        <a:effectLst/>
                        <a:latin typeface="Aptos Narrow" panose="020B0004020202020204" pitchFamily="34" charset="0"/>
                      </a:endParaRPr>
                    </a:p>
                  </a:txBody>
                  <a:tcPr marL="0" marR="0" marT="0" marB="0" anchor="b">
                    <a:lnL>
                      <a:noFill/>
                    </a:lnL>
                    <a:lnR>
                      <a:noFill/>
                    </a:lnR>
                    <a:lnT>
                      <a:noFill/>
                    </a:lnT>
                    <a:lnB>
                      <a:noFill/>
                    </a:lnB>
                    <a:noFill/>
                  </a:tcPr>
                </a:tc>
                <a:extLst>
                  <a:ext uri="{0D108BD9-81ED-4DB2-BD59-A6C34878D82A}">
                    <a16:rowId xmlns:a16="http://schemas.microsoft.com/office/drawing/2014/main" val="3114717237"/>
                  </a:ext>
                </a:extLst>
              </a:tr>
              <a:tr h="731520">
                <a:tc>
                  <a:txBody>
                    <a:bodyPr/>
                    <a:lstStyle/>
                    <a:p>
                      <a:pPr algn="l" rtl="0" fontAlgn="ctr"/>
                      <a:r>
                        <a:rPr lang="fr-FR" sz="1200" b="0" i="0" u="none" strike="noStrike" dirty="0">
                          <a:solidFill>
                            <a:srgbClr val="FFFFFF"/>
                          </a:solidFill>
                          <a:effectLst/>
                          <a:latin typeface="Century Gothic" panose="020B0502020202020204" pitchFamily="34" charset="0"/>
                        </a:rPr>
                        <a:t>11. IMPACT SOCIAL</a:t>
                      </a:r>
                    </a:p>
                  </a:txBody>
                  <a:tcPr marL="52473" marR="0" marT="0" marB="0" anchor="ctr">
                    <a:lnL>
                      <a:noFill/>
                    </a:lnL>
                    <a:lnR>
                      <a:noFill/>
                    </a:lnR>
                    <a:lnT>
                      <a:noFill/>
                    </a:lnT>
                    <a:lnB>
                      <a:noFill/>
                    </a:lnB>
                    <a:solidFill>
                      <a:srgbClr val="375623"/>
                    </a:solidFill>
                  </a:tcPr>
                </a:tc>
                <a:tc gridSpan="7">
                  <a:txBody>
                    <a:bodyPr/>
                    <a:lstStyle/>
                    <a:p>
                      <a:pPr algn="l" rtl="0" fontAlgn="ctr"/>
                      <a:r>
                        <a:rPr lang="fr-FR" sz="900" b="0" i="0" u="none" strike="noStrike" dirty="0">
                          <a:solidFill>
                            <a:srgbClr val="FFFFFF"/>
                          </a:solidFill>
                          <a:effectLst/>
                          <a:latin typeface="Century Gothic" panose="020B0502020202020204" pitchFamily="34" charset="0"/>
                        </a:rPr>
                        <a:t>Notre objectif est de réduire les émissions de carbone en milieu urbain en optimisant l’accès à la recharge des véhicules électriques, afin d’accélérer la transition vers ce mode de transport.</a:t>
                      </a:r>
                    </a:p>
                    <a:p>
                      <a:pPr algn="l" rtl="0" fontAlgn="ctr"/>
                      <a:r>
                        <a:rPr lang="fr-FR" sz="900" b="0" i="0" u="none" strike="noStrike" dirty="0">
                          <a:solidFill>
                            <a:srgbClr val="FFFFFF"/>
                          </a:solidFill>
                          <a:effectLst/>
                          <a:latin typeface="Century Gothic" panose="020B0502020202020204" pitchFamily="34" charset="0"/>
                        </a:rPr>
                        <a:t>Nous mesurons notre impact en fonction du nombre de bornes de recharge que nous installons, de l’augmentation de l’utilisation des véhicules électriques dans les zones d’exploitation et de la réduction des gaz à effet de serre.</a:t>
                      </a:r>
                    </a:p>
                  </a:txBody>
                  <a:tcPr marL="52473" marR="0" marT="0" marB="0" anchor="ctr">
                    <a:lnL>
                      <a:noFill/>
                    </a:lnL>
                    <a:lnR>
                      <a:noFill/>
                    </a:lnR>
                    <a:lnT>
                      <a:noFill/>
                    </a:lnT>
                    <a:lnB>
                      <a:noFill/>
                    </a:lnB>
                    <a:solidFill>
                      <a:srgbClr val="375623"/>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873166442"/>
                  </a:ext>
                </a:extLst>
              </a:tr>
            </a:tbl>
          </a:graphicData>
        </a:graphic>
      </p:graphicFrame>
      <p:sp>
        <p:nvSpPr>
          <p:cNvPr id="12" name="Arrow: Down 11">
            <a:extLst>
              <a:ext uri="{FF2B5EF4-FFF2-40B4-BE49-F238E27FC236}">
                <a16:creationId xmlns:a16="http://schemas.microsoft.com/office/drawing/2014/main" id="{8DD3E53D-1FE3-0470-F68B-0E9ADCE48B51}"/>
              </a:ext>
            </a:extLst>
          </p:cNvPr>
          <p:cNvSpPr/>
          <p:nvPr/>
        </p:nvSpPr>
        <p:spPr>
          <a:xfrm>
            <a:off x="614807" y="1785239"/>
            <a:ext cx="276225" cy="400050"/>
          </a:xfrm>
          <a:prstGeom prst="downArrow">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dirty="0"/>
          </a:p>
        </p:txBody>
      </p:sp>
      <p:sp>
        <p:nvSpPr>
          <p:cNvPr id="14" name="Arrow: Down 13">
            <a:extLst>
              <a:ext uri="{FF2B5EF4-FFF2-40B4-BE49-F238E27FC236}">
                <a16:creationId xmlns:a16="http://schemas.microsoft.com/office/drawing/2014/main" id="{3A1EEAD3-97D4-4D3E-A71F-CF3349B6A78D}"/>
              </a:ext>
            </a:extLst>
          </p:cNvPr>
          <p:cNvSpPr/>
          <p:nvPr/>
        </p:nvSpPr>
        <p:spPr>
          <a:xfrm rot="16200000">
            <a:off x="4035299" y="1902426"/>
            <a:ext cx="276225" cy="339725"/>
          </a:xfrm>
          <a:prstGeom prst="downArrow">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dirty="0"/>
          </a:p>
        </p:txBody>
      </p:sp>
      <p:sp>
        <p:nvSpPr>
          <p:cNvPr id="18" name="Arrow: Down 17">
            <a:extLst>
              <a:ext uri="{FF2B5EF4-FFF2-40B4-BE49-F238E27FC236}">
                <a16:creationId xmlns:a16="http://schemas.microsoft.com/office/drawing/2014/main" id="{13513D69-1F35-4832-8021-80C105D6199F}"/>
              </a:ext>
            </a:extLst>
          </p:cNvPr>
          <p:cNvSpPr/>
          <p:nvPr/>
        </p:nvSpPr>
        <p:spPr>
          <a:xfrm rot="16200000">
            <a:off x="8010794" y="1902425"/>
            <a:ext cx="276225" cy="339725"/>
          </a:xfrm>
          <a:prstGeom prst="downArrow">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dirty="0"/>
          </a:p>
        </p:txBody>
      </p:sp>
      <p:sp>
        <p:nvSpPr>
          <p:cNvPr id="27" name="Arrow: Down 26">
            <a:extLst>
              <a:ext uri="{FF2B5EF4-FFF2-40B4-BE49-F238E27FC236}">
                <a16:creationId xmlns:a16="http://schemas.microsoft.com/office/drawing/2014/main" id="{0568736E-948C-BB98-44D6-81CF9FBDE6B6}"/>
              </a:ext>
            </a:extLst>
          </p:cNvPr>
          <p:cNvSpPr/>
          <p:nvPr/>
        </p:nvSpPr>
        <p:spPr>
          <a:xfrm rot="16200000">
            <a:off x="4035299" y="3114074"/>
            <a:ext cx="276225" cy="339725"/>
          </a:xfrm>
          <a:prstGeom prst="downArrow">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dirty="0"/>
          </a:p>
        </p:txBody>
      </p:sp>
      <p:sp>
        <p:nvSpPr>
          <p:cNvPr id="28" name="Arrow: Down 27">
            <a:extLst>
              <a:ext uri="{FF2B5EF4-FFF2-40B4-BE49-F238E27FC236}">
                <a16:creationId xmlns:a16="http://schemas.microsoft.com/office/drawing/2014/main" id="{02980E60-8A49-DB6F-E1B0-1139B56599D4}"/>
              </a:ext>
            </a:extLst>
          </p:cNvPr>
          <p:cNvSpPr/>
          <p:nvPr/>
        </p:nvSpPr>
        <p:spPr>
          <a:xfrm rot="16200000">
            <a:off x="8010794" y="3114073"/>
            <a:ext cx="276225" cy="339725"/>
          </a:xfrm>
          <a:prstGeom prst="downArrow">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dirty="0"/>
          </a:p>
        </p:txBody>
      </p:sp>
      <p:sp>
        <p:nvSpPr>
          <p:cNvPr id="29" name="Arrow: Down 28">
            <a:extLst>
              <a:ext uri="{FF2B5EF4-FFF2-40B4-BE49-F238E27FC236}">
                <a16:creationId xmlns:a16="http://schemas.microsoft.com/office/drawing/2014/main" id="{46A8C1EF-F8A3-4A19-0E6A-6DA669707BD2}"/>
              </a:ext>
            </a:extLst>
          </p:cNvPr>
          <p:cNvSpPr/>
          <p:nvPr/>
        </p:nvSpPr>
        <p:spPr>
          <a:xfrm rot="16200000">
            <a:off x="4035299" y="4314633"/>
            <a:ext cx="276225" cy="339725"/>
          </a:xfrm>
          <a:prstGeom prst="downArrow">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dirty="0"/>
          </a:p>
        </p:txBody>
      </p:sp>
      <p:sp>
        <p:nvSpPr>
          <p:cNvPr id="30" name="Arrow: Down 29">
            <a:extLst>
              <a:ext uri="{FF2B5EF4-FFF2-40B4-BE49-F238E27FC236}">
                <a16:creationId xmlns:a16="http://schemas.microsoft.com/office/drawing/2014/main" id="{604268AE-92D6-B4E4-564E-A908D13C12BD}"/>
              </a:ext>
            </a:extLst>
          </p:cNvPr>
          <p:cNvSpPr/>
          <p:nvPr/>
        </p:nvSpPr>
        <p:spPr>
          <a:xfrm rot="16200000">
            <a:off x="8010794" y="4314632"/>
            <a:ext cx="276225" cy="339725"/>
          </a:xfrm>
          <a:prstGeom prst="downArrow">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dirty="0"/>
          </a:p>
        </p:txBody>
      </p:sp>
    </p:spTree>
    <p:extLst>
      <p:ext uri="{BB962C8B-B14F-4D97-AF65-F5344CB8AC3E}">
        <p14:creationId xmlns:p14="http://schemas.microsoft.com/office/powerpoint/2010/main" val="22578884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extLst>
              <p:ext uri="{D42A27DB-BD31-4B8C-83A1-F6EECF244321}">
                <p14:modId xmlns:p14="http://schemas.microsoft.com/office/powerpoint/2010/main" val="1624990342"/>
              </p:ext>
            </p:extLst>
          </p:nvPr>
        </p:nvGraphicFramePr>
        <p:xfrm>
          <a:off x="787790" y="1050352"/>
          <a:ext cx="10227213" cy="2468352"/>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468352">
                <a:tc>
                  <a:txBody>
                    <a:bodyPr/>
                    <a:lstStyle/>
                    <a:p>
                      <a:pPr marL="0" marR="0" algn="ctr" rtl="0">
                        <a:spcBef>
                          <a:spcPts val="0"/>
                        </a:spcBef>
                        <a:spcAft>
                          <a:spcPts val="0"/>
                        </a:spcAft>
                      </a:pPr>
                      <a:r>
                        <a:rPr lang="fr-FR" sz="1600" b="1">
                          <a:solidFill>
                            <a:schemeClr val="tx1"/>
                          </a:solidFill>
                          <a:effectLst/>
                          <a:latin typeface="Century Gothic" panose="020B0502020202020204" pitchFamily="34" charset="0"/>
                        </a:rPr>
                        <a:t>EXCLUSION DE RESPONSABILITÉ</a:t>
                      </a:r>
                    </a:p>
                    <a:p>
                      <a:pPr marL="0" marR="0" rtl="0">
                        <a:spcBef>
                          <a:spcPts val="0"/>
                        </a:spcBef>
                        <a:spcAft>
                          <a:spcPts val="0"/>
                        </a:spcAft>
                      </a:pPr>
                      <a:r>
                        <a:rPr lang="fr-FR" sz="1200" b="0">
                          <a:solidFill>
                            <a:schemeClr val="tx1"/>
                          </a:solidFill>
                          <a:effectLst/>
                          <a:latin typeface="Century Gothic" panose="020B0502020202020204" pitchFamily="34" charset="0"/>
                        </a:rPr>
                        <a:t> </a:t>
                      </a:r>
                    </a:p>
                    <a:p>
                      <a:pPr marL="0" marR="0" rtl="0">
                        <a:spcBef>
                          <a:spcPts val="0"/>
                        </a:spcBef>
                        <a:spcAft>
                          <a:spcPts val="0"/>
                        </a:spcAft>
                      </a:pPr>
                      <a:r>
                        <a:rPr lang="fr-FR" sz="1600" b="0">
                          <a:solidFill>
                            <a:schemeClr val="tx1"/>
                          </a:solidFill>
                          <a:effectLst/>
                          <a:latin typeface="Century Gothic" panose="020B0502020202020204" pitchFamily="34" charset="0"/>
                        </a:rPr>
                        <a:t>Tous les articles, modèles ou informations proposés par Smartsheet sur le site web sont fournis à titre de référence uniquement. Bien que nous nous efforcions de maintenir les informations à jour et exactes, nous ne faisons aucune déclaration, ni n’offrons aucune garantie, de quelque nature que ce soit, expresse ou implicite, quant à l’exhaustivité, l’exactitude, la fiabilité, la pertinence ou la disponibilité du site Web, ou des informations, articles, modèles ou graphiques liés, contenus sur le site. Toute la confiance que vous accordez à ces informations relève de votre propre responsabilité, à vos propres risques.</a:t>
                      </a:r>
                    </a:p>
                  </a:txBody>
                  <a:tcPr marL="36576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2929323684"/>
      </p:ext>
    </p:extLst>
  </p:cSld>
  <p:clrMapOvr>
    <a:masterClrMapping/>
  </p:clrMapOvr>
</p:sld>
</file>

<file path=ppt/theme/theme1.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C-Brand-Strategy-Presentation-Template_PowerPoint" id="{5072B8BC-F743-2846-A5C9-5085C99AD20D}" vid="{9A97CBCC-1D55-0744-816E-F1A204A0548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Тема Office</Template>
  <TotalTime>3</TotalTime>
  <Words>737</Words>
  <Application>Microsoft Office PowerPoint</Application>
  <PresentationFormat>Widescreen</PresentationFormat>
  <Paragraphs>43</Paragraphs>
  <Slides>3</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vt:i4>
      </vt:variant>
    </vt:vector>
  </HeadingPairs>
  <TitlesOfParts>
    <vt:vector size="9" baseType="lpstr">
      <vt:lpstr>Aptos Narrow</vt:lpstr>
      <vt:lpstr>Arial</vt:lpstr>
      <vt:lpstr>Calibri</vt:lpstr>
      <vt:lpstr>Calibri Light</vt:lpstr>
      <vt:lpstr>Century Gothic</vt:lpstr>
      <vt:lpstr>Тема Office</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Erica Waite</dc:creator>
  <cp:lastModifiedBy>Ricky Nan</cp:lastModifiedBy>
  <cp:revision>41</cp:revision>
  <dcterms:created xsi:type="dcterms:W3CDTF">2022-05-22T18:55:25Z</dcterms:created>
  <dcterms:modified xsi:type="dcterms:W3CDTF">2024-09-14T09:27:23Z</dcterms:modified>
</cp:coreProperties>
</file>