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6"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CCC22-21E6-4007-942F-E22890BF9EDD}" v="11" dt="2024-03-03T21:38:26.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50CCC22-21E6-4007-942F-E22890BF9EDD}"/>
    <pc:docChg chg="undo custSel addSld delSld modSld sldOrd">
      <pc:chgData name="Bess Dunlevy" userId="dd4b9a8537dbe9d0" providerId="LiveId" clId="{450CCC22-21E6-4007-942F-E22890BF9EDD}" dt="2024-03-03T21:38:52.336" v="198" actId="14100"/>
      <pc:docMkLst>
        <pc:docMk/>
      </pc:docMkLst>
      <pc:sldChg chg="addSp delSp modSp mod">
        <pc:chgData name="Bess Dunlevy" userId="dd4b9a8537dbe9d0" providerId="LiveId" clId="{450CCC22-21E6-4007-942F-E22890BF9EDD}" dt="2024-03-03T21:38:52.336" v="198" actId="14100"/>
        <pc:sldMkLst>
          <pc:docMk/>
          <pc:sldMk cId="1508588292" sldId="342"/>
        </pc:sldMkLst>
        <pc:spChg chg="add del mod">
          <ac:chgData name="Bess Dunlevy" userId="dd4b9a8537dbe9d0" providerId="LiveId" clId="{450CCC22-21E6-4007-942F-E22890BF9EDD}" dt="2024-03-03T21:32:37.881" v="54" actId="478"/>
          <ac:spMkLst>
            <pc:docMk/>
            <pc:sldMk cId="1508588292" sldId="342"/>
            <ac:spMk id="3" creationId="{5EC58E2C-4F0B-5989-427A-D78CE29AE142}"/>
          </ac:spMkLst>
        </pc:spChg>
        <pc:spChg chg="add mod">
          <ac:chgData name="Bess Dunlevy" userId="dd4b9a8537dbe9d0" providerId="LiveId" clId="{450CCC22-21E6-4007-942F-E22890BF9EDD}" dt="2024-03-03T21:37:14.259" v="185" actId="20577"/>
          <ac:spMkLst>
            <pc:docMk/>
            <pc:sldMk cId="1508588292" sldId="342"/>
            <ac:spMk id="5" creationId="{537CE91A-3773-7E64-FC5A-7EF0C5FADCEF}"/>
          </ac:spMkLst>
        </pc:spChg>
        <pc:spChg chg="add mod">
          <ac:chgData name="Bess Dunlevy" userId="dd4b9a8537dbe9d0" providerId="LiveId" clId="{450CCC22-21E6-4007-942F-E22890BF9EDD}" dt="2024-03-03T21:37:10.182" v="184" actId="20577"/>
          <ac:spMkLst>
            <pc:docMk/>
            <pc:sldMk cId="1508588292" sldId="342"/>
            <ac:spMk id="7" creationId="{5371E99F-C1F0-028F-6B45-F446D0B2F41C}"/>
          </ac:spMkLst>
        </pc:spChg>
        <pc:spChg chg="mod">
          <ac:chgData name="Bess Dunlevy" userId="dd4b9a8537dbe9d0" providerId="LiveId" clId="{450CCC22-21E6-4007-942F-E22890BF9EDD}" dt="2024-03-03T21:31:55.135" v="48" actId="20577"/>
          <ac:spMkLst>
            <pc:docMk/>
            <pc:sldMk cId="1508588292" sldId="342"/>
            <ac:spMk id="33" creationId="{143A449B-AAB7-994A-92CE-8F48E2CA7DF6}"/>
          </ac:spMkLst>
        </pc:spChg>
        <pc:picChg chg="del">
          <ac:chgData name="Bess Dunlevy" userId="dd4b9a8537dbe9d0" providerId="LiveId" clId="{450CCC22-21E6-4007-942F-E22890BF9EDD}" dt="2024-03-03T21:32:27.405" v="50" actId="478"/>
          <ac:picMkLst>
            <pc:docMk/>
            <pc:sldMk cId="1508588292" sldId="342"/>
            <ac:picMk id="6" creationId="{24DA46BC-CB2B-27AA-8C4A-B58AAAE21E49}"/>
          </ac:picMkLst>
        </pc:picChg>
        <pc:picChg chg="add del mod">
          <ac:chgData name="Bess Dunlevy" userId="dd4b9a8537dbe9d0" providerId="LiveId" clId="{450CCC22-21E6-4007-942F-E22890BF9EDD}" dt="2024-03-03T21:37:32.238" v="189" actId="478"/>
          <ac:picMkLst>
            <pc:docMk/>
            <pc:sldMk cId="1508588292" sldId="342"/>
            <ac:picMk id="9" creationId="{AD10EDC5-9F5D-E22B-D5B8-E3ED83732BA5}"/>
          </ac:picMkLst>
        </pc:picChg>
        <pc:picChg chg="add mod modCrop">
          <ac:chgData name="Bess Dunlevy" userId="dd4b9a8537dbe9d0" providerId="LiveId" clId="{450CCC22-21E6-4007-942F-E22890BF9EDD}" dt="2024-03-03T21:38:52.336" v="198" actId="14100"/>
          <ac:picMkLst>
            <pc:docMk/>
            <pc:sldMk cId="1508588292" sldId="342"/>
            <ac:picMk id="11" creationId="{5EF1D1EC-64DA-796A-5BFD-1803E2F0E430}"/>
          </ac:picMkLst>
        </pc:picChg>
      </pc:sldChg>
      <pc:sldChg chg="modSp del mod">
        <pc:chgData name="Bess Dunlevy" userId="dd4b9a8537dbe9d0" providerId="LiveId" clId="{450CCC22-21E6-4007-942F-E22890BF9EDD}" dt="2024-03-03T21:36:13.605" v="152" actId="47"/>
        <pc:sldMkLst>
          <pc:docMk/>
          <pc:sldMk cId="1955100154" sldId="365"/>
        </pc:sldMkLst>
        <pc:spChg chg="mod">
          <ac:chgData name="Bess Dunlevy" userId="dd4b9a8537dbe9d0" providerId="LiveId" clId="{450CCC22-21E6-4007-942F-E22890BF9EDD}" dt="2024-03-03T21:32:59.714" v="103" actId="20577"/>
          <ac:spMkLst>
            <pc:docMk/>
            <pc:sldMk cId="1955100154" sldId="365"/>
            <ac:spMk id="3" creationId="{CFED1AEF-41FF-4224-873E-6D4109FA5549}"/>
          </ac:spMkLst>
        </pc:spChg>
        <pc:spChg chg="mod">
          <ac:chgData name="Bess Dunlevy" userId="dd4b9a8537dbe9d0" providerId="LiveId" clId="{450CCC22-21E6-4007-942F-E22890BF9EDD}" dt="2024-03-03T21:32:44.173" v="56" actId="14100"/>
          <ac:spMkLst>
            <pc:docMk/>
            <pc:sldMk cId="1955100154" sldId="365"/>
            <ac:spMk id="5" creationId="{CA87F555-482B-A939-E233-56727B016064}"/>
          </ac:spMkLst>
        </pc:spChg>
      </pc:sldChg>
      <pc:sldChg chg="addSp modSp new mod ord">
        <pc:chgData name="Bess Dunlevy" userId="dd4b9a8537dbe9d0" providerId="LiveId" clId="{450CCC22-21E6-4007-942F-E22890BF9EDD}" dt="2024-03-03T21:37:03.005" v="164" actId="1076"/>
        <pc:sldMkLst>
          <pc:docMk/>
          <pc:sldMk cId="3861771654" sldId="366"/>
        </pc:sldMkLst>
        <pc:spChg chg="mod">
          <ac:chgData name="Bess Dunlevy" userId="dd4b9a8537dbe9d0" providerId="LiveId" clId="{450CCC22-21E6-4007-942F-E22890BF9EDD}" dt="2024-03-03T21:33:36.808" v="108"/>
          <ac:spMkLst>
            <pc:docMk/>
            <pc:sldMk cId="3861771654" sldId="366"/>
            <ac:spMk id="4" creationId="{49F621E3-7E30-A0C3-269F-0813DF4F0C32}"/>
          </ac:spMkLst>
        </pc:spChg>
        <pc:spChg chg="add mod">
          <ac:chgData name="Bess Dunlevy" userId="dd4b9a8537dbe9d0" providerId="LiveId" clId="{450CCC22-21E6-4007-942F-E22890BF9EDD}" dt="2024-03-03T21:35:00.941" v="136" actId="1076"/>
          <ac:spMkLst>
            <pc:docMk/>
            <pc:sldMk cId="3861771654" sldId="366"/>
            <ac:spMk id="9" creationId="{BBC952B2-D27E-CCCA-F583-55C302944C31}"/>
          </ac:spMkLst>
        </pc:spChg>
        <pc:spChg chg="add mod">
          <ac:chgData name="Bess Dunlevy" userId="dd4b9a8537dbe9d0" providerId="LiveId" clId="{450CCC22-21E6-4007-942F-E22890BF9EDD}" dt="2024-03-03T21:35:45.194" v="145" actId="255"/>
          <ac:spMkLst>
            <pc:docMk/>
            <pc:sldMk cId="3861771654" sldId="366"/>
            <ac:spMk id="11" creationId="{35B45F29-C4F2-8A8C-0808-4B5FAA85E97B}"/>
          </ac:spMkLst>
        </pc:spChg>
        <pc:spChg chg="add mod">
          <ac:chgData name="Bess Dunlevy" userId="dd4b9a8537dbe9d0" providerId="LiveId" clId="{450CCC22-21E6-4007-942F-E22890BF9EDD}" dt="2024-03-03T21:36:33.519" v="157" actId="1076"/>
          <ac:spMkLst>
            <pc:docMk/>
            <pc:sldMk cId="3861771654" sldId="366"/>
            <ac:spMk id="12" creationId="{8EAE298D-F48E-47C0-94C7-77D0A6F8BA7C}"/>
          </ac:spMkLst>
        </pc:spChg>
        <pc:spChg chg="add mod">
          <ac:chgData name="Bess Dunlevy" userId="dd4b9a8537dbe9d0" providerId="LiveId" clId="{450CCC22-21E6-4007-942F-E22890BF9EDD}" dt="2024-03-03T21:36:28.758" v="155" actId="1076"/>
          <ac:spMkLst>
            <pc:docMk/>
            <pc:sldMk cId="3861771654" sldId="366"/>
            <ac:spMk id="13" creationId="{645DF2D1-135E-4447-B37C-CA43B524A84C}"/>
          </ac:spMkLst>
        </pc:spChg>
        <pc:spChg chg="add mod">
          <ac:chgData name="Bess Dunlevy" userId="dd4b9a8537dbe9d0" providerId="LiveId" clId="{450CCC22-21E6-4007-942F-E22890BF9EDD}" dt="2024-03-03T21:34:50.692" v="134" actId="1076"/>
          <ac:spMkLst>
            <pc:docMk/>
            <pc:sldMk cId="3861771654" sldId="366"/>
            <ac:spMk id="14" creationId="{4001A4AB-A602-44DB-A8F1-2E594A639D14}"/>
          </ac:spMkLst>
        </pc:spChg>
        <pc:spChg chg="add mod">
          <ac:chgData name="Bess Dunlevy" userId="dd4b9a8537dbe9d0" providerId="LiveId" clId="{450CCC22-21E6-4007-942F-E22890BF9EDD}" dt="2024-03-03T21:36:52.764" v="162" actId="1076"/>
          <ac:spMkLst>
            <pc:docMk/>
            <pc:sldMk cId="3861771654" sldId="366"/>
            <ac:spMk id="15" creationId="{47C4DEFF-B537-40C4-B7CF-54B3AAD5C952}"/>
          </ac:spMkLst>
        </pc:spChg>
        <pc:spChg chg="add mod">
          <ac:chgData name="Bess Dunlevy" userId="dd4b9a8537dbe9d0" providerId="LiveId" clId="{450CCC22-21E6-4007-942F-E22890BF9EDD}" dt="2024-03-03T21:34:48.340" v="133" actId="1076"/>
          <ac:spMkLst>
            <pc:docMk/>
            <pc:sldMk cId="3861771654" sldId="366"/>
            <ac:spMk id="16" creationId="{A89B5AE1-9598-4A7C-ADB6-A163AF75EC38}"/>
          </ac:spMkLst>
        </pc:spChg>
        <pc:spChg chg="add mod">
          <ac:chgData name="Bess Dunlevy" userId="dd4b9a8537dbe9d0" providerId="LiveId" clId="{450CCC22-21E6-4007-942F-E22890BF9EDD}" dt="2024-03-03T21:34:30.613" v="127"/>
          <ac:spMkLst>
            <pc:docMk/>
            <pc:sldMk cId="3861771654" sldId="366"/>
            <ac:spMk id="18" creationId="{239CA805-05A9-6331-18FA-2AE0C0564B7D}"/>
          </ac:spMkLst>
        </pc:spChg>
        <pc:spChg chg="add mod">
          <ac:chgData name="Bess Dunlevy" userId="dd4b9a8537dbe9d0" providerId="LiveId" clId="{450CCC22-21E6-4007-942F-E22890BF9EDD}" dt="2024-03-03T21:35:10.113" v="139" actId="1076"/>
          <ac:spMkLst>
            <pc:docMk/>
            <pc:sldMk cId="3861771654" sldId="366"/>
            <ac:spMk id="21" creationId="{C314B403-4E27-6967-85DE-CDDD982FE133}"/>
          </ac:spMkLst>
        </pc:spChg>
        <pc:spChg chg="add mod">
          <ac:chgData name="Bess Dunlevy" userId="dd4b9a8537dbe9d0" providerId="LiveId" clId="{450CCC22-21E6-4007-942F-E22890BF9EDD}" dt="2024-03-03T21:35:19.416" v="141" actId="1076"/>
          <ac:spMkLst>
            <pc:docMk/>
            <pc:sldMk cId="3861771654" sldId="366"/>
            <ac:spMk id="22" creationId="{5BECAFD9-93D6-55DB-D0C6-907724283ABB}"/>
          </ac:spMkLst>
        </pc:spChg>
        <pc:spChg chg="add mod">
          <ac:chgData name="Bess Dunlevy" userId="dd4b9a8537dbe9d0" providerId="LiveId" clId="{450CCC22-21E6-4007-942F-E22890BF9EDD}" dt="2024-03-03T21:37:03.005" v="164" actId="1076"/>
          <ac:spMkLst>
            <pc:docMk/>
            <pc:sldMk cId="3861771654" sldId="366"/>
            <ac:spMk id="23" creationId="{81875568-4262-5BC3-B085-581D4F26FDDC}"/>
          </ac:spMkLst>
        </pc:spChg>
        <pc:grpChg chg="add mod">
          <ac:chgData name="Bess Dunlevy" userId="dd4b9a8537dbe9d0" providerId="LiveId" clId="{450CCC22-21E6-4007-942F-E22890BF9EDD}" dt="2024-03-03T21:33:46.965" v="110" actId="1076"/>
          <ac:grpSpMkLst>
            <pc:docMk/>
            <pc:sldMk cId="3861771654" sldId="366"/>
            <ac:grpSpMk id="3" creationId="{5019B1A3-6480-CB66-0758-231D4866A679}"/>
          </ac:grpSpMkLst>
        </pc:grpChg>
        <pc:grpChg chg="add mod">
          <ac:chgData name="Bess Dunlevy" userId="dd4b9a8537dbe9d0" providerId="LiveId" clId="{450CCC22-21E6-4007-942F-E22890BF9EDD}" dt="2024-03-03T21:34:34.019" v="128" actId="1076"/>
          <ac:grpSpMkLst>
            <pc:docMk/>
            <pc:sldMk cId="3861771654" sldId="366"/>
            <ac:grpSpMk id="17" creationId="{E4A41D3C-3098-76EF-EE02-11657F3628A1}"/>
          </ac:grpSpMkLst>
        </pc:grpChg>
        <pc:graphicFrameChg chg="add mod modGraphic">
          <ac:chgData name="Bess Dunlevy" userId="dd4b9a8537dbe9d0" providerId="LiveId" clId="{450CCC22-21E6-4007-942F-E22890BF9EDD}" dt="2024-03-03T21:35:41.390" v="144" actId="255"/>
          <ac:graphicFrameMkLst>
            <pc:docMk/>
            <pc:sldMk cId="3861771654" sldId="366"/>
            <ac:graphicFrameMk id="2" creationId="{956330ED-8968-CBC9-3CAE-E82E9C55EA4D}"/>
          </ac:graphicFrameMkLst>
        </pc:graphicFrameChg>
        <pc:graphicFrameChg chg="add mod">
          <ac:chgData name="Bess Dunlevy" userId="dd4b9a8537dbe9d0" providerId="LiveId" clId="{450CCC22-21E6-4007-942F-E22890BF9EDD}" dt="2024-03-03T21:33:52.322" v="111"/>
          <ac:graphicFrameMkLst>
            <pc:docMk/>
            <pc:sldMk cId="3861771654" sldId="366"/>
            <ac:graphicFrameMk id="6" creationId="{8C55EB13-1802-18E7-1A55-ABD310B808B3}"/>
          </ac:graphicFrameMkLst>
        </pc:graphicFrameChg>
        <pc:graphicFrameChg chg="add mod modGraphic">
          <ac:chgData name="Bess Dunlevy" userId="dd4b9a8537dbe9d0" providerId="LiveId" clId="{450CCC22-21E6-4007-942F-E22890BF9EDD}" dt="2024-03-03T21:36:46.860" v="160" actId="14100"/>
          <ac:graphicFrameMkLst>
            <pc:docMk/>
            <pc:sldMk cId="3861771654" sldId="366"/>
            <ac:graphicFrameMk id="7" creationId="{C2D5460C-BBC2-A2B6-0053-E7A1F30340E4}"/>
          </ac:graphicFrameMkLst>
        </pc:graphicFrameChg>
        <pc:picChg chg="mod">
          <ac:chgData name="Bess Dunlevy" userId="dd4b9a8537dbe9d0" providerId="LiveId" clId="{450CCC22-21E6-4007-942F-E22890BF9EDD}" dt="2024-03-03T21:33:36.808" v="108"/>
          <ac:picMkLst>
            <pc:docMk/>
            <pc:sldMk cId="3861771654" sldId="366"/>
            <ac:picMk id="5" creationId="{D4AA96C3-C48A-770D-2AD4-CAE0CFB9FF59}"/>
          </ac:picMkLst>
        </pc:picChg>
        <pc:picChg chg="add mod ord">
          <ac:chgData name="Bess Dunlevy" userId="dd4b9a8537dbe9d0" providerId="LiveId" clId="{450CCC22-21E6-4007-942F-E22890BF9EDD}" dt="2024-03-03T21:36:10.904" v="151" actId="167"/>
          <ac:picMkLst>
            <pc:docMk/>
            <pc:sldMk cId="3861771654" sldId="366"/>
            <ac:picMk id="10" creationId="{692EADD1-F8C7-C328-83D9-BEED4E85F761}"/>
          </ac:picMkLst>
        </pc:picChg>
        <pc:picChg chg="add mod">
          <ac:chgData name="Bess Dunlevy" userId="dd4b9a8537dbe9d0" providerId="LiveId" clId="{450CCC22-21E6-4007-942F-E22890BF9EDD}" dt="2024-03-03T21:34:30.613" v="127"/>
          <ac:picMkLst>
            <pc:docMk/>
            <pc:sldMk cId="3861771654" sldId="366"/>
            <ac:picMk id="19" creationId="{6958968D-6298-6849-A54B-0248F944EB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fr.smartsheet.com/try-it?trp=1809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e géométrique blanche abstrait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6548588" cy="830997"/>
          </a:xfrm>
          <a:prstGeom prst="rect">
            <a:avLst/>
          </a:prstGeom>
          <a:noFill/>
        </p:spPr>
        <p:txBody>
          <a:bodyPr wrap="square" rtlCol="0">
            <a:spAutoFit/>
          </a:bodyPr>
          <a:lstStyle/>
          <a:p>
            <a:pPr rtl="0"/>
            <a:r>
              <a:rPr lang="fr-FR" sz="2400" b="1">
                <a:solidFill>
                  <a:schemeClr val="tx1">
                    <a:lumMod val="65000"/>
                    <a:lumOff val="35000"/>
                  </a:schemeClr>
                </a:solidFill>
                <a:latin typeface="Century Gothic" panose="020B0502020202020204" pitchFamily="34" charset="0"/>
              </a:rPr>
              <a:t>MODÈLE DE MATRICE D’AFFAIRES POUR PROPOSITION DE VALEUR</a:t>
            </a:r>
          </a:p>
        </p:txBody>
      </p:sp>
      <p:sp>
        <p:nvSpPr>
          <p:cNvPr id="5" name="TextBox 4">
            <a:extLst>
              <a:ext uri="{FF2B5EF4-FFF2-40B4-BE49-F238E27FC236}">
                <a16:creationId xmlns:a16="http://schemas.microsoft.com/office/drawing/2014/main" id="{537CE91A-3773-7E64-FC5A-7EF0C5FADCEF}"/>
              </a:ext>
            </a:extLst>
          </p:cNvPr>
          <p:cNvSpPr txBox="1"/>
          <p:nvPr/>
        </p:nvSpPr>
        <p:spPr>
          <a:xfrm>
            <a:off x="175486" y="5036692"/>
            <a:ext cx="11838949" cy="523220"/>
          </a:xfrm>
          <a:prstGeom prst="rect">
            <a:avLst/>
          </a:prstGeom>
          <a:noFill/>
        </p:spPr>
        <p:txBody>
          <a:bodyPr wrap="square" rtlCol="0">
            <a:spAutoFit/>
          </a:bodyPr>
          <a:lstStyle/>
          <a:p>
            <a:pPr rtl="0"/>
            <a:r>
              <a:rPr lang="fr-FR" sz="2800">
                <a:solidFill>
                  <a:schemeClr val="tx1">
                    <a:lumMod val="65000"/>
                    <a:lumOff val="35000"/>
                  </a:schemeClr>
                </a:solidFill>
                <a:latin typeface="Century Gothic" panose="020B0502020202020204" pitchFamily="34" charset="0"/>
              </a:rPr>
              <a:t>MATRICE D’AFFAIRES POUR PROPOSITION DE VALEUR</a:t>
            </a:r>
          </a:p>
        </p:txBody>
      </p:sp>
      <p:sp>
        <p:nvSpPr>
          <p:cNvPr id="7" name="TextBox 6">
            <a:extLst>
              <a:ext uri="{FF2B5EF4-FFF2-40B4-BE49-F238E27FC236}">
                <a16:creationId xmlns:a16="http://schemas.microsoft.com/office/drawing/2014/main" id="{5371E99F-C1F0-028F-6B45-F446D0B2F41C}"/>
              </a:ext>
            </a:extLst>
          </p:cNvPr>
          <p:cNvSpPr txBox="1"/>
          <p:nvPr/>
        </p:nvSpPr>
        <p:spPr>
          <a:xfrm>
            <a:off x="205343" y="5559912"/>
            <a:ext cx="11781314" cy="830997"/>
          </a:xfrm>
          <a:prstGeom prst="rect">
            <a:avLst/>
          </a:prstGeom>
          <a:noFill/>
        </p:spPr>
        <p:txBody>
          <a:bodyPr wrap="square">
            <a:spAutoFit/>
          </a:bodyPr>
          <a:lstStyle/>
          <a:p>
            <a:pPr rtl="0"/>
            <a:r>
              <a:rPr lang="fr-FR" sz="1200" i="1">
                <a:latin typeface="Century Gothic" panose="020B0502020202020204" pitchFamily="34" charset="0"/>
              </a:rPr>
              <a:t>Sur la diapositive suivante, commencez par indiquer dans la section Produit tout ce que vous comprenez du produit. Concentrez-vous ensuite sur vos clients cibles, en utilisant des études de marché ou les commentaires des clients pour exprimer leurs souhaits, leurs besoins et leurs craintes. Enfin, décrivez le paysage concurrentiel en identifiant les produits similaires, vous aidant ainsi à positionner plus clairement votre proposition de valeur par rapport aux autres solutions. Ce processus vous permet de donner un aperçu de la manière dont votre produit répond aux demandes des clients d’une manière unique, en le distinguant d’autres produits similaires.</a:t>
            </a:r>
          </a:p>
        </p:txBody>
      </p:sp>
      <p:pic>
        <p:nvPicPr>
          <p:cNvPr id="11" name="Picture 10">
            <a:extLst>
              <a:ext uri="{FF2B5EF4-FFF2-40B4-BE49-F238E27FC236}">
                <a16:creationId xmlns:a16="http://schemas.microsoft.com/office/drawing/2014/main" id="{5EF1D1EC-64DA-796A-5BFD-1803E2F0E430}"/>
              </a:ext>
            </a:extLst>
          </p:cNvPr>
          <p:cNvPicPr>
            <a:picLocks noChangeAspect="1"/>
          </p:cNvPicPr>
          <p:nvPr/>
        </p:nvPicPr>
        <p:blipFill>
          <a:blip r:embed="rId3"/>
          <a:srcRect l="336" r="336"/>
          <a:stretch/>
        </p:blipFill>
        <p:spPr>
          <a:xfrm>
            <a:off x="5676181" y="1284147"/>
            <a:ext cx="6112966" cy="3391800"/>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E54A3AA6-84FC-1863-A96F-4F48329D5D32}"/>
              </a:ext>
            </a:extLst>
          </p:cNvPr>
          <p:cNvPicPr>
            <a:picLocks noChangeAspect="1"/>
          </p:cNvPicPr>
          <p:nvPr/>
        </p:nvPicPr>
        <p:blipFill>
          <a:blip r:embed="rId5"/>
          <a:srcRect/>
          <a:stretch/>
        </p:blipFill>
        <p:spPr>
          <a:xfrm>
            <a:off x="9138472" y="174144"/>
            <a:ext cx="2575820" cy="512318"/>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2EADD1-F8C7-C328-83D9-BEED4E85F7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679" b="14393"/>
          <a:stretch/>
        </p:blipFill>
        <p:spPr>
          <a:xfrm rot="1926547">
            <a:off x="6240813" y="1096150"/>
            <a:ext cx="5193896" cy="4744340"/>
          </a:xfrm>
          <a:prstGeom prst="rect">
            <a:avLst/>
          </a:prstGeom>
        </p:spPr>
      </p:pic>
      <p:graphicFrame>
        <p:nvGraphicFramePr>
          <p:cNvPr id="2" name="Table 1">
            <a:extLst>
              <a:ext uri="{FF2B5EF4-FFF2-40B4-BE49-F238E27FC236}">
                <a16:creationId xmlns:a16="http://schemas.microsoft.com/office/drawing/2014/main" id="{956330ED-8968-CBC9-3CAE-E82E9C55EA4D}"/>
              </a:ext>
            </a:extLst>
          </p:cNvPr>
          <p:cNvGraphicFramePr>
            <a:graphicFrameLocks noGrp="1"/>
          </p:cNvGraphicFramePr>
          <p:nvPr>
            <p:extLst>
              <p:ext uri="{D42A27DB-BD31-4B8C-83A1-F6EECF244321}">
                <p14:modId xmlns:p14="http://schemas.microsoft.com/office/powerpoint/2010/main" val="574187852"/>
              </p:ext>
            </p:extLst>
          </p:nvPr>
        </p:nvGraphicFramePr>
        <p:xfrm>
          <a:off x="454266" y="971610"/>
          <a:ext cx="4606622" cy="4351337"/>
        </p:xfrm>
        <a:graphic>
          <a:graphicData uri="http://schemas.openxmlformats.org/drawingml/2006/table">
            <a:tbl>
              <a:tblPr/>
              <a:tblGrid>
                <a:gridCol w="2303311">
                  <a:extLst>
                    <a:ext uri="{9D8B030D-6E8A-4147-A177-3AD203B41FA5}">
                      <a16:colId xmlns:a16="http://schemas.microsoft.com/office/drawing/2014/main" val="455570281"/>
                    </a:ext>
                  </a:extLst>
                </a:gridCol>
                <a:gridCol w="2303311">
                  <a:extLst>
                    <a:ext uri="{9D8B030D-6E8A-4147-A177-3AD203B41FA5}">
                      <a16:colId xmlns:a16="http://schemas.microsoft.com/office/drawing/2014/main" val="1200130437"/>
                    </a:ext>
                  </a:extLst>
                </a:gridCol>
              </a:tblGrid>
              <a:tr h="417475">
                <a:tc gridSpan="2">
                  <a:txBody>
                    <a:bodyPr/>
                    <a:lstStyle/>
                    <a:p>
                      <a:pPr algn="ctr" fontAlgn="b"/>
                      <a:endParaRPr lang="en-US" sz="1700" b="0" i="0" u="none" strike="noStrike" dirty="0">
                        <a:solidFill>
                          <a:srgbClr val="595959"/>
                        </a:solidFill>
                        <a:effectLst/>
                        <a:latin typeface="Century Gothic" panose="020B0502020202020204" pitchFamily="34" charset="0"/>
                      </a:endParaRPr>
                    </a:p>
                  </a:txBody>
                  <a:tcPr marL="0" marR="0" marT="0" marB="0" anchor="b">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3912151414"/>
                  </a:ext>
                </a:extLst>
              </a:tr>
              <a:tr h="287914">
                <a:tc>
                  <a:txBody>
                    <a:bodyPr/>
                    <a:lstStyle/>
                    <a:p>
                      <a:pPr algn="ctr" rtl="0" fontAlgn="ctr"/>
                      <a:r>
                        <a:rPr lang="fr-FR" sz="1200" b="1" i="0" u="none" strike="noStrike">
                          <a:solidFill>
                            <a:srgbClr val="595959"/>
                          </a:solidFill>
                          <a:effectLst/>
                          <a:latin typeface="Century Gothic" panose="020B0502020202020204" pitchFamily="34" charset="0"/>
                        </a:rPr>
                        <a:t>AVANTAGES</a:t>
                      </a:r>
                    </a:p>
                  </a:txBody>
                  <a:tcPr marL="0" marR="0" marT="0" marB="0" anchor="ctr">
                    <a:lnL>
                      <a:noFill/>
                    </a:lnL>
                    <a:lnR>
                      <a:noFill/>
                    </a:lnR>
                    <a:lnT>
                      <a:noFill/>
                    </a:lnT>
                    <a:lnB>
                      <a:noFill/>
                    </a:lnB>
                    <a:solidFill>
                      <a:srgbClr val="FFF2CC"/>
                    </a:solidFill>
                  </a:tcPr>
                </a:tc>
                <a:tc>
                  <a:txBody>
                    <a:bodyPr/>
                    <a:lstStyle/>
                    <a:p>
                      <a:pPr algn="ctr" rtl="0" fontAlgn="ctr"/>
                      <a:r>
                        <a:rPr lang="fr-FR" sz="1200" b="1" i="0" u="none" strike="noStrike">
                          <a:solidFill>
                            <a:srgbClr val="595959"/>
                          </a:solidFill>
                          <a:effectLst/>
                          <a:latin typeface="Century Gothic" panose="020B0502020202020204" pitchFamily="34" charset="0"/>
                        </a:rPr>
                        <a:t>EXPÉRIENCE</a:t>
                      </a:r>
                    </a:p>
                  </a:txBody>
                  <a:tcPr marL="0" marR="0" marT="0" marB="0" anchor="ctr">
                    <a:lnL>
                      <a:noFill/>
                    </a:lnL>
                    <a:lnR>
                      <a:noFill/>
                    </a:lnR>
                    <a:lnT>
                      <a:noFill/>
                    </a:lnT>
                    <a:lnB>
                      <a:noFill/>
                    </a:lnB>
                    <a:solidFill>
                      <a:srgbClr val="F4D8CC"/>
                    </a:solidFill>
                  </a:tcPr>
                </a:tc>
                <a:extLst>
                  <a:ext uri="{0D108BD9-81ED-4DB2-BD59-A6C34878D82A}">
                    <a16:rowId xmlns:a16="http://schemas.microsoft.com/office/drawing/2014/main" val="583939481"/>
                  </a:ext>
                </a:extLst>
              </a:tr>
              <a:tr h="1679017">
                <a:tc>
                  <a:txBody>
                    <a:bodyPr/>
                    <a:lstStyle/>
                    <a:p>
                      <a:pPr algn="l" rtl="0" fontAlgn="b"/>
                      <a:r>
                        <a:rPr lang="fr-FR" sz="1200" b="0" i="0" u="none" strike="noStrike">
                          <a:solidFill>
                            <a:srgbClr val="595959"/>
                          </a:solidFill>
                          <a:effectLst/>
                          <a:latin typeface="Century Gothic" panose="020B0502020202020204" pitchFamily="34" charset="0"/>
                        </a:rPr>
                        <a:t>Identifiez et répertoriez les principaux avantages de votre produit pour les clients.</a:t>
                      </a:r>
                    </a:p>
                  </a:txBody>
                  <a:tcPr marL="64781" marR="0" marT="0" marB="0" anchor="ctr">
                    <a:lnL>
                      <a:noFill/>
                    </a:lnL>
                    <a:lnR>
                      <a:noFill/>
                    </a:lnR>
                    <a:lnT>
                      <a:noFill/>
                    </a:lnT>
                    <a:lnB>
                      <a:noFill/>
                    </a:lnB>
                    <a:solidFill>
                      <a:srgbClr val="FFF2CC"/>
                    </a:solidFill>
                  </a:tcPr>
                </a:tc>
                <a:tc rowSpan="3">
                  <a:txBody>
                    <a:bodyPr/>
                    <a:lstStyle/>
                    <a:p>
                      <a:pPr algn="l" rtl="0" fontAlgn="ctr"/>
                      <a:r>
                        <a:rPr lang="fr-FR" sz="1200" b="0" i="0" u="none" strike="noStrike">
                          <a:solidFill>
                            <a:srgbClr val="595959"/>
                          </a:solidFill>
                          <a:effectLst/>
                          <a:latin typeface="Century Gothic" panose="020B0502020202020204" pitchFamily="34" charset="0"/>
                        </a:rPr>
                        <a:t>Décrivez l’expérience globale des clients lorsqu’ils utilisent votre produit, en mettant l’accent sur la plus-value émotionnelle ou pratique qu’il apporte.</a:t>
                      </a:r>
                    </a:p>
                  </a:txBody>
                  <a:tcPr marL="388684" marR="0" marT="0" marB="0" anchor="ctr">
                    <a:lnL>
                      <a:noFill/>
                    </a:lnL>
                    <a:lnR>
                      <a:noFill/>
                    </a:lnR>
                    <a:lnT>
                      <a:noFill/>
                    </a:lnT>
                    <a:lnB>
                      <a:noFill/>
                    </a:lnB>
                    <a:solidFill>
                      <a:srgbClr val="F4D8CC"/>
                    </a:solidFill>
                  </a:tcPr>
                </a:tc>
                <a:extLst>
                  <a:ext uri="{0D108BD9-81ED-4DB2-BD59-A6C34878D82A}">
                    <a16:rowId xmlns:a16="http://schemas.microsoft.com/office/drawing/2014/main" val="359383382"/>
                  </a:ext>
                </a:extLst>
              </a:tr>
              <a:tr h="287914">
                <a:tc>
                  <a:txBody>
                    <a:bodyPr/>
                    <a:lstStyle/>
                    <a:p>
                      <a:pPr algn="l" rtl="0" fontAlgn="ctr"/>
                      <a:r>
                        <a:rPr lang="fr-FR" sz="1200" b="1" i="0" u="none" strike="noStrike" dirty="0">
                          <a:solidFill>
                            <a:srgbClr val="595959"/>
                          </a:solidFill>
                          <a:effectLst/>
                          <a:latin typeface="Century Gothic" panose="020B0502020202020204" pitchFamily="34" charset="0"/>
                        </a:rPr>
                        <a:t>     CARACTÉRISTIQUES</a:t>
                      </a:r>
                    </a:p>
                  </a:txBody>
                  <a:tcPr marL="0" marR="0" marT="0" marB="0" anchor="ctr">
                    <a:lnL>
                      <a:noFill/>
                    </a:lnL>
                    <a:lnR>
                      <a:noFill/>
                    </a:lnR>
                    <a:lnT>
                      <a:noFill/>
                    </a:lnT>
                    <a:lnB>
                      <a:noFill/>
                    </a:lnB>
                    <a:solidFill>
                      <a:srgbClr val="FCE4D6"/>
                    </a:solidFill>
                  </a:tcPr>
                </a:tc>
                <a:tc vMerge="1">
                  <a:txBody>
                    <a:bodyPr/>
                    <a:lstStyle/>
                    <a:p>
                      <a:endParaRPr lang="en-US"/>
                    </a:p>
                  </a:txBody>
                  <a:tcPr/>
                </a:tc>
                <a:extLst>
                  <a:ext uri="{0D108BD9-81ED-4DB2-BD59-A6C34878D82A}">
                    <a16:rowId xmlns:a16="http://schemas.microsoft.com/office/drawing/2014/main" val="2832400066"/>
                  </a:ext>
                </a:extLst>
              </a:tr>
              <a:tr h="1679017">
                <a:tc>
                  <a:txBody>
                    <a:bodyPr/>
                    <a:lstStyle/>
                    <a:p>
                      <a:pPr algn="l" rtl="0" fontAlgn="ctr"/>
                      <a:r>
                        <a:rPr lang="fr-FR" sz="1200" b="0" i="0" u="none" strike="noStrike" dirty="0">
                          <a:solidFill>
                            <a:srgbClr val="595959"/>
                          </a:solidFill>
                          <a:effectLst/>
                          <a:latin typeface="Century Gothic" panose="020B0502020202020204" pitchFamily="34" charset="0"/>
                        </a:rPr>
                        <a:t>Précisez les attributs ou caractéristiques spécifiques de votre produit qui permettent d’en tirer ses avantages.</a:t>
                      </a:r>
                    </a:p>
                  </a:txBody>
                  <a:tcPr marL="64781" marR="0" marT="0" marB="0" anchor="ctr">
                    <a:lnL>
                      <a:noFill/>
                    </a:lnL>
                    <a:lnR>
                      <a:noFill/>
                    </a:lnR>
                    <a:lnT>
                      <a:noFill/>
                    </a:lnT>
                    <a:lnB>
                      <a:noFill/>
                    </a:lnB>
                    <a:solidFill>
                      <a:srgbClr val="FCE4D6"/>
                    </a:solidFill>
                  </a:tcPr>
                </a:tc>
                <a:tc vMerge="1">
                  <a:txBody>
                    <a:bodyPr/>
                    <a:lstStyle/>
                    <a:p>
                      <a:endParaRPr lang="en-US"/>
                    </a:p>
                  </a:txBody>
                  <a:tcPr/>
                </a:tc>
                <a:extLst>
                  <a:ext uri="{0D108BD9-81ED-4DB2-BD59-A6C34878D82A}">
                    <a16:rowId xmlns:a16="http://schemas.microsoft.com/office/drawing/2014/main" val="3328471934"/>
                  </a:ext>
                </a:extLst>
              </a:tr>
            </a:tbl>
          </a:graphicData>
        </a:graphic>
      </p:graphicFrame>
      <p:grpSp>
        <p:nvGrpSpPr>
          <p:cNvPr id="3" name="Group 2">
            <a:extLst>
              <a:ext uri="{FF2B5EF4-FFF2-40B4-BE49-F238E27FC236}">
                <a16:creationId xmlns:a16="http://schemas.microsoft.com/office/drawing/2014/main" id="{5019B1A3-6480-CB66-0758-231D4866A679}"/>
              </a:ext>
            </a:extLst>
          </p:cNvPr>
          <p:cNvGrpSpPr/>
          <p:nvPr/>
        </p:nvGrpSpPr>
        <p:grpSpPr>
          <a:xfrm>
            <a:off x="2196651" y="2971800"/>
            <a:ext cx="914400" cy="914400"/>
            <a:chOff x="0" y="0"/>
            <a:chExt cx="914400" cy="914400"/>
          </a:xfrm>
        </p:grpSpPr>
        <p:sp>
          <p:nvSpPr>
            <p:cNvPr id="4" name="Oval 3">
              <a:extLst>
                <a:ext uri="{FF2B5EF4-FFF2-40B4-BE49-F238E27FC236}">
                  <a16:creationId xmlns:a16="http://schemas.microsoft.com/office/drawing/2014/main" id="{49F621E3-7E30-A0C3-269F-0813DF4F0C32}"/>
                </a:ext>
              </a:extLst>
            </p:cNvPr>
            <p:cNvSpPr/>
            <p:nvPr/>
          </p:nvSpPr>
          <p:spPr>
            <a:xfrm>
              <a:off x="47625" y="57150"/>
              <a:ext cx="819150" cy="81915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pic>
          <p:nvPicPr>
            <p:cNvPr id="5" name="Graphic 19" descr="Dessin d’amélioration continue">
              <a:extLst>
                <a:ext uri="{FF2B5EF4-FFF2-40B4-BE49-F238E27FC236}">
                  <a16:creationId xmlns:a16="http://schemas.microsoft.com/office/drawing/2014/main" id="{D4AA96C3-C48A-770D-2AD4-CAE0CFB9FF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grpSp>
      <p:graphicFrame>
        <p:nvGraphicFramePr>
          <p:cNvPr id="7" name="Table 6">
            <a:extLst>
              <a:ext uri="{FF2B5EF4-FFF2-40B4-BE49-F238E27FC236}">
                <a16:creationId xmlns:a16="http://schemas.microsoft.com/office/drawing/2014/main" id="{C2D5460C-BBC2-A2B6-0053-E7A1F30340E4}"/>
              </a:ext>
            </a:extLst>
          </p:cNvPr>
          <p:cNvGraphicFramePr>
            <a:graphicFrameLocks noGrp="1"/>
          </p:cNvGraphicFramePr>
          <p:nvPr>
            <p:extLst>
              <p:ext uri="{D42A27DB-BD31-4B8C-83A1-F6EECF244321}">
                <p14:modId xmlns:p14="http://schemas.microsoft.com/office/powerpoint/2010/main" val="2092039893"/>
              </p:ext>
            </p:extLst>
          </p:nvPr>
        </p:nvGraphicFramePr>
        <p:xfrm>
          <a:off x="459808" y="5630597"/>
          <a:ext cx="10750938" cy="1129691"/>
        </p:xfrm>
        <a:graphic>
          <a:graphicData uri="http://schemas.openxmlformats.org/drawingml/2006/table">
            <a:tbl>
              <a:tblPr/>
              <a:tblGrid>
                <a:gridCol w="2619518">
                  <a:extLst>
                    <a:ext uri="{9D8B030D-6E8A-4147-A177-3AD203B41FA5}">
                      <a16:colId xmlns:a16="http://schemas.microsoft.com/office/drawing/2014/main" val="359442562"/>
                    </a:ext>
                  </a:extLst>
                </a:gridCol>
                <a:gridCol w="2619518">
                  <a:extLst>
                    <a:ext uri="{9D8B030D-6E8A-4147-A177-3AD203B41FA5}">
                      <a16:colId xmlns:a16="http://schemas.microsoft.com/office/drawing/2014/main" val="807775511"/>
                    </a:ext>
                  </a:extLst>
                </a:gridCol>
                <a:gridCol w="272866">
                  <a:extLst>
                    <a:ext uri="{9D8B030D-6E8A-4147-A177-3AD203B41FA5}">
                      <a16:colId xmlns:a16="http://schemas.microsoft.com/office/drawing/2014/main" val="1403076783"/>
                    </a:ext>
                  </a:extLst>
                </a:gridCol>
                <a:gridCol w="2619518">
                  <a:extLst>
                    <a:ext uri="{9D8B030D-6E8A-4147-A177-3AD203B41FA5}">
                      <a16:colId xmlns:a16="http://schemas.microsoft.com/office/drawing/2014/main" val="1681915153"/>
                    </a:ext>
                  </a:extLst>
                </a:gridCol>
                <a:gridCol w="2619518">
                  <a:extLst>
                    <a:ext uri="{9D8B030D-6E8A-4147-A177-3AD203B41FA5}">
                      <a16:colId xmlns:a16="http://schemas.microsoft.com/office/drawing/2014/main" val="28008275"/>
                    </a:ext>
                  </a:extLst>
                </a:gridCol>
              </a:tblGrid>
              <a:tr h="272880">
                <a:tc>
                  <a:txBody>
                    <a:bodyPr/>
                    <a:lstStyle/>
                    <a:p>
                      <a:pPr algn="l" rtl="0" fontAlgn="b"/>
                      <a:r>
                        <a:rPr lang="fr-FR" sz="1800" b="0" i="0" u="none" strike="noStrike">
                          <a:solidFill>
                            <a:srgbClr val="595959"/>
                          </a:solidFill>
                          <a:effectLst/>
                          <a:latin typeface="Century Gothic" panose="020B0502020202020204" pitchFamily="34" charset="0"/>
                        </a:rPr>
                        <a:t>PRODUITS SIMILAIRES</a:t>
                      </a: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extLst>
                  <a:ext uri="{0D108BD9-81ED-4DB2-BD59-A6C34878D82A}">
                    <a16:rowId xmlns:a16="http://schemas.microsoft.com/office/drawing/2014/main" val="2495307171"/>
                  </a:ext>
                </a:extLst>
              </a:tr>
              <a:tr h="847364">
                <a:tc gridSpan="5">
                  <a:txBody>
                    <a:bodyPr/>
                    <a:lstStyle/>
                    <a:p>
                      <a:pPr algn="l" rtl="0" fontAlgn="ctr"/>
                      <a:r>
                        <a:rPr lang="fr-FR" sz="1200" b="0" i="0" u="none" strike="noStrike">
                          <a:solidFill>
                            <a:srgbClr val="595959"/>
                          </a:solidFill>
                          <a:effectLst/>
                          <a:latin typeface="Century Gothic" panose="020B0502020202020204" pitchFamily="34" charset="0"/>
                        </a:rPr>
                        <a:t>Répertoriez les alternatives : détaillez les alternatives ou produits similaires existants que les clients pourraient envisager d’utiliser à la place de votre produit, y compris les produits de concurrents directs et d’autres solutions.</a:t>
                      </a:r>
                    </a:p>
                  </a:txBody>
                  <a:tcPr marL="72061" marR="8007" marT="8007" marB="0" anchor="ctr">
                    <a:lnL>
                      <a:noFill/>
                    </a:lnL>
                    <a:lnR>
                      <a:noFill/>
                    </a:lnR>
                    <a:lnT>
                      <a:noFill/>
                    </a:lnT>
                    <a:lnB>
                      <a:noFill/>
                    </a:lnB>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600430"/>
                  </a:ext>
                </a:extLst>
              </a:tr>
            </a:tbl>
          </a:graphicData>
        </a:graphic>
      </p:graphicFrame>
      <p:sp>
        <p:nvSpPr>
          <p:cNvPr id="9" name="TextBox 8">
            <a:extLst>
              <a:ext uri="{FF2B5EF4-FFF2-40B4-BE49-F238E27FC236}">
                <a16:creationId xmlns:a16="http://schemas.microsoft.com/office/drawing/2014/main" id="{BBC952B2-D27E-CCCA-F583-55C302944C31}"/>
              </a:ext>
            </a:extLst>
          </p:cNvPr>
          <p:cNvSpPr txBox="1"/>
          <p:nvPr/>
        </p:nvSpPr>
        <p:spPr>
          <a:xfrm>
            <a:off x="5736201" y="811851"/>
            <a:ext cx="6094562" cy="369332"/>
          </a:xfrm>
          <a:prstGeom prst="rect">
            <a:avLst/>
          </a:prstGeom>
          <a:noFill/>
        </p:spPr>
        <p:txBody>
          <a:bodyPr wrap="square">
            <a:spAutoFit/>
          </a:bodyPr>
          <a:lstStyle/>
          <a:p>
            <a:pPr algn="ctr" rtl="0" fontAlgn="b"/>
            <a:r>
              <a:rPr lang="fr-FR" sz="1800" b="0" i="0" u="none" strike="noStrike">
                <a:solidFill>
                  <a:srgbClr val="595959"/>
                </a:solidFill>
                <a:effectLst/>
                <a:latin typeface="Century Gothic" panose="020B0502020202020204" pitchFamily="34" charset="0"/>
              </a:rPr>
              <a:t>SECTION CLIENT</a:t>
            </a:r>
          </a:p>
        </p:txBody>
      </p:sp>
      <p:sp>
        <p:nvSpPr>
          <p:cNvPr id="11" name="TextBox 6">
            <a:extLst>
              <a:ext uri="{FF2B5EF4-FFF2-40B4-BE49-F238E27FC236}">
                <a16:creationId xmlns:a16="http://schemas.microsoft.com/office/drawing/2014/main" id="{35B45F29-C4F2-8A8C-0808-4B5FAA85E97B}"/>
              </a:ext>
            </a:extLst>
          </p:cNvPr>
          <p:cNvSpPr txBox="1"/>
          <p:nvPr/>
        </p:nvSpPr>
        <p:spPr>
          <a:xfrm>
            <a:off x="7538589" y="1633187"/>
            <a:ext cx="1381126" cy="3714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a:ln>
                  <a:noFill/>
                </a:ln>
                <a:solidFill>
                  <a:sysClr val="windowText" lastClr="000000">
                    <a:lumMod val="65000"/>
                    <a:lumOff val="35000"/>
                  </a:sysClr>
                </a:solidFill>
                <a:effectLst/>
                <a:uLnTx/>
                <a:uFillTx/>
                <a:latin typeface="Century Gothic" panose="020B0502020202020204" pitchFamily="34" charset="0"/>
                <a:ea typeface="+mn-ea"/>
                <a:cs typeface="+mn-cs"/>
              </a:rPr>
              <a:t>SOUHAITS</a:t>
            </a:r>
          </a:p>
        </p:txBody>
      </p:sp>
      <p:sp>
        <p:nvSpPr>
          <p:cNvPr id="12" name="TextBox 7">
            <a:extLst>
              <a:ext uri="{FF2B5EF4-FFF2-40B4-BE49-F238E27FC236}">
                <a16:creationId xmlns:a16="http://schemas.microsoft.com/office/drawing/2014/main" id="{8EAE298D-F48E-47C0-94C7-77D0A6F8BA7C}"/>
              </a:ext>
            </a:extLst>
          </p:cNvPr>
          <p:cNvSpPr txBox="1"/>
          <p:nvPr/>
        </p:nvSpPr>
        <p:spPr>
          <a:xfrm>
            <a:off x="9412845" y="2771136"/>
            <a:ext cx="1381126" cy="3143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a:ln>
                  <a:noFill/>
                </a:ln>
                <a:solidFill>
                  <a:sysClr val="windowText" lastClr="000000">
                    <a:lumMod val="65000"/>
                    <a:lumOff val="35000"/>
                  </a:sysClr>
                </a:solidFill>
                <a:effectLst/>
                <a:uLnTx/>
                <a:uFillTx/>
                <a:latin typeface="Century Gothic" panose="020B0502020202020204" pitchFamily="34" charset="0"/>
                <a:ea typeface="+mn-ea"/>
                <a:cs typeface="+mn-cs"/>
              </a:rPr>
              <a:t>CRAINTES</a:t>
            </a:r>
          </a:p>
        </p:txBody>
      </p:sp>
      <p:sp>
        <p:nvSpPr>
          <p:cNvPr id="13" name="TextBox 8">
            <a:extLst>
              <a:ext uri="{FF2B5EF4-FFF2-40B4-BE49-F238E27FC236}">
                <a16:creationId xmlns:a16="http://schemas.microsoft.com/office/drawing/2014/main" id="{645DF2D1-135E-4447-B37C-CA43B524A84C}"/>
              </a:ext>
            </a:extLst>
          </p:cNvPr>
          <p:cNvSpPr txBox="1"/>
          <p:nvPr/>
        </p:nvSpPr>
        <p:spPr>
          <a:xfrm>
            <a:off x="7172144" y="3752362"/>
            <a:ext cx="1285875" cy="3524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a:ln>
                  <a:noFill/>
                </a:ln>
                <a:solidFill>
                  <a:sysClr val="windowText" lastClr="000000">
                    <a:lumMod val="65000"/>
                    <a:lumOff val="35000"/>
                  </a:sysClr>
                </a:solidFill>
                <a:effectLst/>
                <a:uLnTx/>
                <a:uFillTx/>
                <a:latin typeface="Century Gothic" panose="020B0502020202020204" pitchFamily="34" charset="0"/>
                <a:ea typeface="+mn-ea"/>
                <a:cs typeface="+mn-cs"/>
              </a:rPr>
              <a:t>BESOINS</a:t>
            </a:r>
          </a:p>
        </p:txBody>
      </p:sp>
      <p:sp>
        <p:nvSpPr>
          <p:cNvPr id="14" name="TextBox 12">
            <a:extLst>
              <a:ext uri="{FF2B5EF4-FFF2-40B4-BE49-F238E27FC236}">
                <a16:creationId xmlns:a16="http://schemas.microsoft.com/office/drawing/2014/main" id="{4001A4AB-A602-44DB-A8F1-2E594A639D14}"/>
              </a:ext>
            </a:extLst>
          </p:cNvPr>
          <p:cNvSpPr txBox="1"/>
          <p:nvPr/>
        </p:nvSpPr>
        <p:spPr>
          <a:xfrm>
            <a:off x="7500489" y="2004662"/>
            <a:ext cx="1828799" cy="131444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a:ln>
                  <a:noFill/>
                </a:ln>
                <a:solidFill>
                  <a:sysClr val="windowText" lastClr="000000">
                    <a:lumMod val="65000"/>
                    <a:lumOff val="35000"/>
                  </a:sysClr>
                </a:solidFill>
                <a:effectLst/>
                <a:uLnTx/>
                <a:uFillTx/>
                <a:latin typeface="Century Gothic" panose="020B0502020202020204" pitchFamily="34" charset="0"/>
                <a:ea typeface="+mn-ea"/>
                <a:cs typeface="+mn-cs"/>
              </a:rPr>
              <a:t>Précisez ce que vos clients cibles désirent ou aspirent à obtenir avec des produits comme les vôtres.</a:t>
            </a:r>
          </a:p>
        </p:txBody>
      </p:sp>
      <p:sp>
        <p:nvSpPr>
          <p:cNvPr id="15" name="TextBox 14">
            <a:extLst>
              <a:ext uri="{FF2B5EF4-FFF2-40B4-BE49-F238E27FC236}">
                <a16:creationId xmlns:a16="http://schemas.microsoft.com/office/drawing/2014/main" id="{47C4DEFF-B537-40C4-B7CF-54B3AAD5C952}"/>
              </a:ext>
            </a:extLst>
          </p:cNvPr>
          <p:cNvSpPr txBox="1"/>
          <p:nvPr/>
        </p:nvSpPr>
        <p:spPr>
          <a:xfrm>
            <a:off x="9367047" y="3059568"/>
            <a:ext cx="1664446" cy="133350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a:ln>
                  <a:noFill/>
                </a:ln>
                <a:solidFill>
                  <a:sysClr val="windowText" lastClr="000000">
                    <a:lumMod val="65000"/>
                    <a:lumOff val="35000"/>
                  </a:sysClr>
                </a:solidFill>
                <a:effectLst/>
                <a:uLnTx/>
                <a:uFillTx/>
                <a:latin typeface="Century Gothic" panose="020B0502020202020204" pitchFamily="34" charset="0"/>
                <a:ea typeface="+mn-ea"/>
                <a:cs typeface="+mn-cs"/>
              </a:rPr>
              <a:t>Identifiez les potentielles préoccupations ou hésitations des clients concernant l’utilisation de votre produit ou d’offres similaires.</a:t>
            </a:r>
          </a:p>
        </p:txBody>
      </p:sp>
      <p:sp>
        <p:nvSpPr>
          <p:cNvPr id="16" name="TextBox 16">
            <a:extLst>
              <a:ext uri="{FF2B5EF4-FFF2-40B4-BE49-F238E27FC236}">
                <a16:creationId xmlns:a16="http://schemas.microsoft.com/office/drawing/2014/main" id="{A89B5AE1-9598-4A7C-ADB6-A163AF75EC38}"/>
              </a:ext>
            </a:extLst>
          </p:cNvPr>
          <p:cNvSpPr txBox="1"/>
          <p:nvPr/>
        </p:nvSpPr>
        <p:spPr>
          <a:xfrm>
            <a:off x="7165433" y="4112885"/>
            <a:ext cx="2163855" cy="10001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dirty="0">
                <a:ln>
                  <a:noFill/>
                </a:ln>
                <a:solidFill>
                  <a:sysClr val="windowText" lastClr="000000">
                    <a:lumMod val="65000"/>
                    <a:lumOff val="35000"/>
                  </a:sysClr>
                </a:solidFill>
                <a:effectLst/>
                <a:uLnTx/>
                <a:uFillTx/>
                <a:latin typeface="Century Gothic" panose="020B0502020202020204" pitchFamily="34" charset="0"/>
                <a:ea typeface="+mn-ea"/>
                <a:cs typeface="+mn-cs"/>
              </a:rPr>
              <a:t>Décrivez les besoins/</a:t>
            </a:r>
            <a:br>
              <a:rPr kumimoji="0" lang="fr-FR" sz="1200" b="0" i="0" u="none" strike="noStrike" kern="0" cap="none" spc="0" normalizeH="0" baseline="0" dirty="0">
                <a:ln>
                  <a:noFill/>
                </a:ln>
                <a:solidFill>
                  <a:sysClr val="windowText" lastClr="000000">
                    <a:lumMod val="65000"/>
                    <a:lumOff val="35000"/>
                  </a:sysClr>
                </a:solidFill>
                <a:effectLst/>
                <a:uLnTx/>
                <a:uFillTx/>
                <a:latin typeface="Century Gothic" panose="020B0502020202020204" pitchFamily="34" charset="0"/>
                <a:ea typeface="+mn-ea"/>
                <a:cs typeface="+mn-cs"/>
              </a:rPr>
            </a:br>
            <a:r>
              <a:rPr kumimoji="0" lang="fr-FR" sz="1200" b="0" i="0" u="none" strike="noStrike" kern="0" cap="none" spc="0" normalizeH="0" baseline="0" dirty="0">
                <a:ln>
                  <a:noFill/>
                </a:ln>
                <a:solidFill>
                  <a:sysClr val="windowText" lastClr="000000">
                    <a:lumMod val="65000"/>
                    <a:lumOff val="35000"/>
                  </a:sysClr>
                </a:solidFill>
                <a:effectLst/>
                <a:uLnTx/>
                <a:uFillTx/>
                <a:latin typeface="Century Gothic" panose="020B0502020202020204" pitchFamily="34" charset="0"/>
                <a:ea typeface="+mn-ea"/>
                <a:cs typeface="+mn-cs"/>
              </a:rPr>
              <a:t>problèmes essentiels de vos clients auxquels répond votre produit.</a:t>
            </a:r>
          </a:p>
        </p:txBody>
      </p:sp>
      <p:grpSp>
        <p:nvGrpSpPr>
          <p:cNvPr id="17" name="Group 16">
            <a:extLst>
              <a:ext uri="{FF2B5EF4-FFF2-40B4-BE49-F238E27FC236}">
                <a16:creationId xmlns:a16="http://schemas.microsoft.com/office/drawing/2014/main" id="{E4A41D3C-3098-76EF-EE02-11657F3628A1}"/>
              </a:ext>
            </a:extLst>
          </p:cNvPr>
          <p:cNvGrpSpPr/>
          <p:nvPr/>
        </p:nvGrpSpPr>
        <p:grpSpPr>
          <a:xfrm>
            <a:off x="8519932" y="3085461"/>
            <a:ext cx="819150" cy="819150"/>
            <a:chOff x="1647825" y="1409700"/>
            <a:chExt cx="819150" cy="819150"/>
          </a:xfrm>
        </p:grpSpPr>
        <p:sp>
          <p:nvSpPr>
            <p:cNvPr id="18" name="Oval 17">
              <a:extLst>
                <a:ext uri="{FF2B5EF4-FFF2-40B4-BE49-F238E27FC236}">
                  <a16:creationId xmlns:a16="http://schemas.microsoft.com/office/drawing/2014/main" id="{239CA805-05A9-6331-18FA-2AE0C0564B7D}"/>
                </a:ext>
              </a:extLst>
            </p:cNvPr>
            <p:cNvSpPr/>
            <p:nvPr/>
          </p:nvSpPr>
          <p:spPr>
            <a:xfrm>
              <a:off x="1647825" y="1409700"/>
              <a:ext cx="819150" cy="819150"/>
            </a:xfrm>
            <a:prstGeom prst="ellipse">
              <a:avLst/>
            </a:prstGeom>
            <a:solidFill>
              <a:sysClr val="windowText" lastClr="000000">
                <a:lumMod val="65000"/>
                <a:lumOff val="35000"/>
              </a:sysClr>
            </a:solidFill>
            <a:ln w="1905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Aptos Narrow" panose="02110004020202020204"/>
                <a:ea typeface="+mn-ea"/>
                <a:cs typeface="+mn-cs"/>
              </a:endParaRPr>
            </a:p>
          </p:txBody>
        </p:sp>
        <p:pic>
          <p:nvPicPr>
            <p:cNvPr id="19" name="Graphic 28" descr="Dessin de public cible">
              <a:extLst>
                <a:ext uri="{FF2B5EF4-FFF2-40B4-BE49-F238E27FC236}">
                  <a16:creationId xmlns:a16="http://schemas.microsoft.com/office/drawing/2014/main" id="{6958968D-6298-6849-A54B-0248F944EB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1650" y="1543050"/>
              <a:ext cx="571500" cy="571500"/>
            </a:xfrm>
            <a:prstGeom prst="rect">
              <a:avLst/>
            </a:prstGeom>
          </p:spPr>
        </p:pic>
      </p:grpSp>
      <p:sp>
        <p:nvSpPr>
          <p:cNvPr id="21" name="TextBox 20">
            <a:extLst>
              <a:ext uri="{FF2B5EF4-FFF2-40B4-BE49-F238E27FC236}">
                <a16:creationId xmlns:a16="http://schemas.microsoft.com/office/drawing/2014/main" id="{C314B403-4E27-6967-85DE-CDDD982FE133}"/>
              </a:ext>
            </a:extLst>
          </p:cNvPr>
          <p:cNvSpPr txBox="1"/>
          <p:nvPr/>
        </p:nvSpPr>
        <p:spPr>
          <a:xfrm>
            <a:off x="-317740" y="804322"/>
            <a:ext cx="6150634" cy="369332"/>
          </a:xfrm>
          <a:prstGeom prst="rect">
            <a:avLst/>
          </a:prstGeom>
          <a:noFill/>
        </p:spPr>
        <p:txBody>
          <a:bodyPr wrap="square">
            <a:spAutoFit/>
          </a:bodyPr>
          <a:lstStyle/>
          <a:p>
            <a:pPr algn="ctr" rtl="0" fontAlgn="b"/>
            <a:r>
              <a:rPr lang="fr-FR" sz="1800" b="0" i="0" u="none" strike="noStrike">
                <a:solidFill>
                  <a:srgbClr val="595959"/>
                </a:solidFill>
                <a:effectLst/>
                <a:latin typeface="Century Gothic" panose="020B0502020202020204" pitchFamily="34" charset="0"/>
              </a:rPr>
              <a:t>SECTION PRODUIT</a:t>
            </a:r>
          </a:p>
        </p:txBody>
      </p:sp>
      <p:sp>
        <p:nvSpPr>
          <p:cNvPr id="22" name="Isosceles Triangle 21">
            <a:extLst>
              <a:ext uri="{FF2B5EF4-FFF2-40B4-BE49-F238E27FC236}">
                <a16:creationId xmlns:a16="http://schemas.microsoft.com/office/drawing/2014/main" id="{5BECAFD9-93D6-55DB-D0C6-907724283ABB}"/>
              </a:ext>
            </a:extLst>
          </p:cNvPr>
          <p:cNvSpPr/>
          <p:nvPr/>
        </p:nvSpPr>
        <p:spPr>
          <a:xfrm rot="16200000">
            <a:off x="5607181" y="3250152"/>
            <a:ext cx="561975" cy="295275"/>
          </a:xfrm>
          <a:prstGeom prst="triangl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3" name="TextBox 22">
            <a:extLst>
              <a:ext uri="{FF2B5EF4-FFF2-40B4-BE49-F238E27FC236}">
                <a16:creationId xmlns:a16="http://schemas.microsoft.com/office/drawing/2014/main" id="{81875568-4262-5BC3-B085-581D4F26FDDC}"/>
              </a:ext>
            </a:extLst>
          </p:cNvPr>
          <p:cNvSpPr txBox="1"/>
          <p:nvPr/>
        </p:nvSpPr>
        <p:spPr>
          <a:xfrm>
            <a:off x="176525" y="85988"/>
            <a:ext cx="11838949" cy="523220"/>
          </a:xfrm>
          <a:prstGeom prst="rect">
            <a:avLst/>
          </a:prstGeom>
          <a:noFill/>
        </p:spPr>
        <p:txBody>
          <a:bodyPr wrap="square" rtlCol="0">
            <a:spAutoFit/>
          </a:bodyPr>
          <a:lstStyle/>
          <a:p>
            <a:pPr rtl="0"/>
            <a:r>
              <a:rPr lang="fr-FR" sz="2800">
                <a:solidFill>
                  <a:schemeClr val="tx1">
                    <a:lumMod val="65000"/>
                    <a:lumOff val="35000"/>
                  </a:schemeClr>
                </a:solidFill>
                <a:latin typeface="Century Gothic" panose="020B0502020202020204" pitchFamily="34" charset="0"/>
              </a:rPr>
              <a:t>MODÈLE DE MATRICE D’AFFAIRES POUR PROPOSITION DE VALEUR</a:t>
            </a:r>
          </a:p>
        </p:txBody>
      </p:sp>
    </p:spTree>
    <p:extLst>
      <p:ext uri="{BB962C8B-B14F-4D97-AF65-F5344CB8AC3E}">
        <p14:creationId xmlns:p14="http://schemas.microsoft.com/office/powerpoint/2010/main" val="386177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6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les informations à jour et exactes,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4</TotalTime>
  <Words>396</Words>
  <Application>Microsoft Office PowerPoint</Application>
  <PresentationFormat>Widescreen</PresentationFormat>
  <Paragraphs>24</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39</cp:revision>
  <dcterms:created xsi:type="dcterms:W3CDTF">2022-05-22T18:55:25Z</dcterms:created>
  <dcterms:modified xsi:type="dcterms:W3CDTF">2024-09-14T09:29:39Z</dcterms:modified>
</cp:coreProperties>
</file>