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6" r:id="rId2"/>
    <p:sldId id="345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F0E6"/>
    <a:srgbClr val="FF7F5D"/>
    <a:srgbClr val="BEE96D"/>
    <a:srgbClr val="75E3DD"/>
    <a:srgbClr val="0EB4B5"/>
    <a:srgbClr val="FF672A"/>
    <a:srgbClr val="F99509"/>
    <a:srgbClr val="53C5BA"/>
    <a:srgbClr val="896E09"/>
    <a:srgbClr val="506E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86447"/>
  </p:normalViewPr>
  <p:slideViewPr>
    <p:cSldViewPr snapToGrid="0" snapToObjects="1">
      <p:cViewPr varScale="1">
        <p:scale>
          <a:sx n="102" d="100"/>
          <a:sy n="102" d="100"/>
        </p:scale>
        <p:origin x="144" y="240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r.smartsheet.com/try-it?trp=1806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A5015BB4-D1AC-937E-11C7-BB1CC2810F78}"/>
              </a:ext>
            </a:extLst>
          </p:cNvPr>
          <p:cNvSpPr/>
          <p:nvPr/>
        </p:nvSpPr>
        <p:spPr>
          <a:xfrm>
            <a:off x="9297572" y="6284906"/>
            <a:ext cx="1192695" cy="27432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Critique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E46E22-4012-3998-F177-8B4D33955894}"/>
              </a:ext>
            </a:extLst>
          </p:cNvPr>
          <p:cNvSpPr txBox="1"/>
          <p:nvPr/>
        </p:nvSpPr>
        <p:spPr>
          <a:xfrm>
            <a:off x="198783" y="176378"/>
            <a:ext cx="6887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8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MODÈLE DE JOURNAL RAID DE BASE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9A52604-F34C-B74E-BA6F-94F1CCEF6F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8532739"/>
              </p:ext>
            </p:extLst>
          </p:nvPr>
        </p:nvGraphicFramePr>
        <p:xfrm>
          <a:off x="300446" y="1388659"/>
          <a:ext cx="11545005" cy="43425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3528">
                  <a:extLst>
                    <a:ext uri="{9D8B030D-6E8A-4147-A177-3AD203B41FA5}">
                      <a16:colId xmlns:a16="http://schemas.microsoft.com/office/drawing/2014/main" val="2943856448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542048111"/>
                    </a:ext>
                  </a:extLst>
                </a:gridCol>
                <a:gridCol w="2880360">
                  <a:extLst>
                    <a:ext uri="{9D8B030D-6E8A-4147-A177-3AD203B41FA5}">
                      <a16:colId xmlns:a16="http://schemas.microsoft.com/office/drawing/2014/main" val="960615560"/>
                    </a:ext>
                  </a:extLst>
                </a:gridCol>
                <a:gridCol w="3051313">
                  <a:extLst>
                    <a:ext uri="{9D8B030D-6E8A-4147-A177-3AD203B41FA5}">
                      <a16:colId xmlns:a16="http://schemas.microsoft.com/office/drawing/2014/main" val="3202824608"/>
                    </a:ext>
                  </a:extLst>
                </a:gridCol>
                <a:gridCol w="1908313">
                  <a:extLst>
                    <a:ext uri="{9D8B030D-6E8A-4147-A177-3AD203B41FA5}">
                      <a16:colId xmlns:a16="http://schemas.microsoft.com/office/drawing/2014/main" val="320016082"/>
                    </a:ext>
                  </a:extLst>
                </a:gridCol>
                <a:gridCol w="1375571">
                  <a:extLst>
                    <a:ext uri="{9D8B030D-6E8A-4147-A177-3AD203B41FA5}">
                      <a16:colId xmlns:a16="http://schemas.microsoft.com/office/drawing/2014/main" val="3214253016"/>
                    </a:ext>
                  </a:extLst>
                </a:gridCol>
              </a:tblGrid>
              <a:tr h="34075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N°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Catégorie RAID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Description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Impact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Propriétaire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Priorité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505323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101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034307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168081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016412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175368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76654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153394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442220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093727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907833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18463"/>
                  </a:ext>
                </a:extLst>
              </a:tr>
            </a:tbl>
          </a:graphicData>
        </a:graphic>
      </p:graphicFrame>
      <p:pic>
        <p:nvPicPr>
          <p:cNvPr id="4" name="Graphic 3">
            <a:extLst>
              <a:ext uri="{FF2B5EF4-FFF2-40B4-BE49-F238E27FC236}">
                <a16:creationId xmlns:a16="http://schemas.microsoft.com/office/drawing/2014/main" id="{2B2443E7-5A2C-4BFC-5FD7-F1EEA69BA07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00446" y="851690"/>
            <a:ext cx="7238095" cy="419048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FB385F07-D363-C7B0-99FD-27AD480A28BB}"/>
              </a:ext>
            </a:extLst>
          </p:cNvPr>
          <p:cNvSpPr/>
          <p:nvPr/>
        </p:nvSpPr>
        <p:spPr>
          <a:xfrm>
            <a:off x="300446" y="5893629"/>
            <a:ext cx="1192695" cy="274320"/>
          </a:xfrm>
          <a:prstGeom prst="roundRect">
            <a:avLst/>
          </a:prstGeom>
          <a:solidFill>
            <a:srgbClr val="75E3DD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Risque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6514B0CA-B8D6-7135-0E1D-5F17CAAB9996}"/>
              </a:ext>
            </a:extLst>
          </p:cNvPr>
          <p:cNvSpPr/>
          <p:nvPr/>
        </p:nvSpPr>
        <p:spPr>
          <a:xfrm>
            <a:off x="300446" y="6284906"/>
            <a:ext cx="1192695" cy="274320"/>
          </a:xfrm>
          <a:prstGeom prst="roundRect">
            <a:avLst/>
          </a:prstGeom>
          <a:solidFill>
            <a:srgbClr val="BEE96D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Hypothèse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D25C3467-D2FC-2841-7D7B-EA0CCCC58963}"/>
              </a:ext>
            </a:extLst>
          </p:cNvPr>
          <p:cNvSpPr/>
          <p:nvPr/>
        </p:nvSpPr>
        <p:spPr>
          <a:xfrm>
            <a:off x="1666108" y="5893629"/>
            <a:ext cx="1494342" cy="27432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Problème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FD07E387-F8E8-2775-8977-839E70E277BD}"/>
              </a:ext>
            </a:extLst>
          </p:cNvPr>
          <p:cNvSpPr/>
          <p:nvPr/>
        </p:nvSpPr>
        <p:spPr>
          <a:xfrm>
            <a:off x="1666108" y="6284906"/>
            <a:ext cx="1494342" cy="274320"/>
          </a:xfrm>
          <a:prstGeom prst="roundRect">
            <a:avLst/>
          </a:prstGeom>
          <a:solidFill>
            <a:srgbClr val="FF7F5D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Interdépendance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4BF1B0E0-B813-6957-EDC4-47B3ECCFBEAB}"/>
              </a:ext>
            </a:extLst>
          </p:cNvPr>
          <p:cNvSpPr/>
          <p:nvPr/>
        </p:nvSpPr>
        <p:spPr>
          <a:xfrm>
            <a:off x="7943784" y="5893629"/>
            <a:ext cx="1192695" cy="27432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Négligeable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7C3B79CE-A3FD-CA74-1DF4-29C31F9574CE}"/>
              </a:ext>
            </a:extLst>
          </p:cNvPr>
          <p:cNvSpPr/>
          <p:nvPr/>
        </p:nvSpPr>
        <p:spPr>
          <a:xfrm>
            <a:off x="9297571" y="5893629"/>
            <a:ext cx="1192695" cy="274320"/>
          </a:xfrm>
          <a:prstGeom prst="roundRect">
            <a:avLst/>
          </a:prstGeom>
          <a:solidFill>
            <a:srgbClr val="98F0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Faible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3C9CEF77-D4BC-410F-8D94-1F4E6D5EA3D4}"/>
              </a:ext>
            </a:extLst>
          </p:cNvPr>
          <p:cNvSpPr/>
          <p:nvPr/>
        </p:nvSpPr>
        <p:spPr>
          <a:xfrm>
            <a:off x="10648779" y="5893629"/>
            <a:ext cx="1192695" cy="27432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Moyenne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4228A952-C4EB-2D4D-678D-C1094DACB3F5}"/>
              </a:ext>
            </a:extLst>
          </p:cNvPr>
          <p:cNvSpPr/>
          <p:nvPr/>
        </p:nvSpPr>
        <p:spPr>
          <a:xfrm>
            <a:off x="7943784" y="6284906"/>
            <a:ext cx="1192695" cy="27432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Élevée</a:t>
            </a:r>
          </a:p>
        </p:txBody>
      </p:sp>
      <p:pic>
        <p:nvPicPr>
          <p:cNvPr id="3" name="Picture 2">
            <a:hlinkClick r:id="rId3"/>
            <a:extLst>
              <a:ext uri="{FF2B5EF4-FFF2-40B4-BE49-F238E27FC236}">
                <a16:creationId xmlns:a16="http://schemas.microsoft.com/office/drawing/2014/main" id="{C9AE7F03-57FC-7E90-8A76-1E368EF1A759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321353" y="266829"/>
            <a:ext cx="2520122" cy="50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177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C6E46E22-4012-3998-F177-8B4D33955894}"/>
              </a:ext>
            </a:extLst>
          </p:cNvPr>
          <p:cNvSpPr txBox="1"/>
          <p:nvPr/>
        </p:nvSpPr>
        <p:spPr>
          <a:xfrm>
            <a:off x="198783" y="176378"/>
            <a:ext cx="98063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MODÈLE DE JOURNAL RAID DE BASE - EXEMPLE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9A52604-F34C-B74E-BA6F-94F1CCEF6F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30613"/>
              </p:ext>
            </p:extLst>
          </p:nvPr>
        </p:nvGraphicFramePr>
        <p:xfrm>
          <a:off x="300446" y="1388659"/>
          <a:ext cx="11548872" cy="44022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3993">
                  <a:extLst>
                    <a:ext uri="{9D8B030D-6E8A-4147-A177-3AD203B41FA5}">
                      <a16:colId xmlns:a16="http://schemas.microsoft.com/office/drawing/2014/main" val="2943856448"/>
                    </a:ext>
                  </a:extLst>
                </a:gridCol>
                <a:gridCol w="1653817">
                  <a:extLst>
                    <a:ext uri="{9D8B030D-6E8A-4147-A177-3AD203B41FA5}">
                      <a16:colId xmlns:a16="http://schemas.microsoft.com/office/drawing/2014/main" val="542048111"/>
                    </a:ext>
                  </a:extLst>
                </a:gridCol>
                <a:gridCol w="2889401">
                  <a:extLst>
                    <a:ext uri="{9D8B030D-6E8A-4147-A177-3AD203B41FA5}">
                      <a16:colId xmlns:a16="http://schemas.microsoft.com/office/drawing/2014/main" val="960615560"/>
                    </a:ext>
                  </a:extLst>
                </a:gridCol>
                <a:gridCol w="2743547">
                  <a:extLst>
                    <a:ext uri="{9D8B030D-6E8A-4147-A177-3AD203B41FA5}">
                      <a16:colId xmlns:a16="http://schemas.microsoft.com/office/drawing/2014/main" val="3202824608"/>
                    </a:ext>
                  </a:extLst>
                </a:gridCol>
                <a:gridCol w="2221501">
                  <a:extLst>
                    <a:ext uri="{9D8B030D-6E8A-4147-A177-3AD203B41FA5}">
                      <a16:colId xmlns:a16="http://schemas.microsoft.com/office/drawing/2014/main" val="320016082"/>
                    </a:ext>
                  </a:extLst>
                </a:gridCol>
                <a:gridCol w="1356613">
                  <a:extLst>
                    <a:ext uri="{9D8B030D-6E8A-4147-A177-3AD203B41FA5}">
                      <a16:colId xmlns:a16="http://schemas.microsoft.com/office/drawing/2014/main" val="3214253016"/>
                    </a:ext>
                  </a:extLst>
                </a:gridCol>
              </a:tblGrid>
              <a:tr h="40038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N°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Catégorie RAID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Description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Impact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Propriétaire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Priorité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505323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101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La livraison du matériel est retardée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Arrêt de la production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Alexandra Mattson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034307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102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Panne de machines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Production retardée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Bruce Ferguson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168081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103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016412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104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175368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105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76654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106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153394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107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442220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108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093727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109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907833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110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18463"/>
                  </a:ext>
                </a:extLst>
              </a:tr>
            </a:tbl>
          </a:graphicData>
        </a:graphic>
      </p:graphicFrame>
      <p:pic>
        <p:nvPicPr>
          <p:cNvPr id="4" name="Graphic 3">
            <a:extLst>
              <a:ext uri="{FF2B5EF4-FFF2-40B4-BE49-F238E27FC236}">
                <a16:creationId xmlns:a16="http://schemas.microsoft.com/office/drawing/2014/main" id="{2B2443E7-5A2C-4BFC-5FD7-F1EEA69BA07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00446" y="851690"/>
            <a:ext cx="7238095" cy="419048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FB385F07-D363-C7B0-99FD-27AD480A28BB}"/>
              </a:ext>
            </a:extLst>
          </p:cNvPr>
          <p:cNvSpPr/>
          <p:nvPr/>
        </p:nvSpPr>
        <p:spPr>
          <a:xfrm>
            <a:off x="1053548" y="1852099"/>
            <a:ext cx="1476588" cy="274320"/>
          </a:xfrm>
          <a:prstGeom prst="roundRect">
            <a:avLst/>
          </a:prstGeom>
          <a:solidFill>
            <a:srgbClr val="75E3DD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Risque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6514B0CA-B8D6-7135-0E1D-5F17CAAB9996}"/>
              </a:ext>
            </a:extLst>
          </p:cNvPr>
          <p:cNvSpPr/>
          <p:nvPr/>
        </p:nvSpPr>
        <p:spPr>
          <a:xfrm>
            <a:off x="1053548" y="2250025"/>
            <a:ext cx="1476588" cy="274320"/>
          </a:xfrm>
          <a:prstGeom prst="roundRect">
            <a:avLst/>
          </a:prstGeom>
          <a:solidFill>
            <a:srgbClr val="BEE96D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Hypothèse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D25C3467-D2FC-2841-7D7B-EA0CCCC58963}"/>
              </a:ext>
            </a:extLst>
          </p:cNvPr>
          <p:cNvSpPr/>
          <p:nvPr/>
        </p:nvSpPr>
        <p:spPr>
          <a:xfrm>
            <a:off x="1053548" y="2647951"/>
            <a:ext cx="1476588" cy="27432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Problème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FD07E387-F8E8-2775-8977-839E70E277BD}"/>
              </a:ext>
            </a:extLst>
          </p:cNvPr>
          <p:cNvSpPr/>
          <p:nvPr/>
        </p:nvSpPr>
        <p:spPr>
          <a:xfrm>
            <a:off x="1053548" y="3045877"/>
            <a:ext cx="1476588" cy="274320"/>
          </a:xfrm>
          <a:prstGeom prst="roundRect">
            <a:avLst/>
          </a:prstGeom>
          <a:solidFill>
            <a:srgbClr val="FF7F5D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Interdépendance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4BF1B0E0-B813-6957-EDC4-47B3ECCFBEAB}"/>
              </a:ext>
            </a:extLst>
          </p:cNvPr>
          <p:cNvSpPr/>
          <p:nvPr/>
        </p:nvSpPr>
        <p:spPr>
          <a:xfrm>
            <a:off x="10577729" y="1852099"/>
            <a:ext cx="1192695" cy="27432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Négligeable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7C3B79CE-A3FD-CA74-1DF4-29C31F9574CE}"/>
              </a:ext>
            </a:extLst>
          </p:cNvPr>
          <p:cNvSpPr/>
          <p:nvPr/>
        </p:nvSpPr>
        <p:spPr>
          <a:xfrm>
            <a:off x="10577729" y="2250025"/>
            <a:ext cx="1192695" cy="274320"/>
          </a:xfrm>
          <a:prstGeom prst="roundRect">
            <a:avLst/>
          </a:prstGeom>
          <a:solidFill>
            <a:srgbClr val="98F0E6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Faible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3C9CEF77-D4BC-410F-8D94-1F4E6D5EA3D4}"/>
              </a:ext>
            </a:extLst>
          </p:cNvPr>
          <p:cNvSpPr/>
          <p:nvPr/>
        </p:nvSpPr>
        <p:spPr>
          <a:xfrm>
            <a:off x="10577729" y="2647951"/>
            <a:ext cx="1192695" cy="27432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Moyenne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4228A952-C4EB-2D4D-678D-C1094DACB3F5}"/>
              </a:ext>
            </a:extLst>
          </p:cNvPr>
          <p:cNvSpPr/>
          <p:nvPr/>
        </p:nvSpPr>
        <p:spPr>
          <a:xfrm>
            <a:off x="10577729" y="3045877"/>
            <a:ext cx="1192695" cy="27432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Élevée</a:t>
            </a: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A5015BB4-D1AC-937E-11C7-BB1CC2810F78}"/>
              </a:ext>
            </a:extLst>
          </p:cNvPr>
          <p:cNvSpPr/>
          <p:nvPr/>
        </p:nvSpPr>
        <p:spPr>
          <a:xfrm>
            <a:off x="10577729" y="3447168"/>
            <a:ext cx="1192695" cy="27432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Critique</a:t>
            </a:r>
          </a:p>
        </p:txBody>
      </p:sp>
    </p:spTree>
    <p:extLst>
      <p:ext uri="{BB962C8B-B14F-4D97-AF65-F5344CB8AC3E}">
        <p14:creationId xmlns:p14="http://schemas.microsoft.com/office/powerpoint/2010/main" val="1033320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Smartsheet sur le site web sont fournis à titre de référence uniquement. Bien que nous nous efforcions de maintenir l’information à jour et exacte,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Toute la confiance que vous accordez à ces informations relève de votre propre responsabilité, à vos propres risques.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1659</TotalTime>
  <Words>252</Words>
  <Application>Microsoft Office PowerPoint</Application>
  <PresentationFormat>Widescreen</PresentationFormat>
  <Paragraphs>111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33</cp:revision>
  <cp:lastPrinted>2020-08-31T22:23:58Z</cp:lastPrinted>
  <dcterms:created xsi:type="dcterms:W3CDTF">2021-07-07T23:54:57Z</dcterms:created>
  <dcterms:modified xsi:type="dcterms:W3CDTF">2024-10-15T10:26:44Z</dcterms:modified>
</cp:coreProperties>
</file>