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43" r:id="rId2"/>
    <p:sldId id="353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6F4"/>
    <a:srgbClr val="FFD966"/>
    <a:srgbClr val="C8F088"/>
    <a:srgbClr val="ADEBDC"/>
    <a:srgbClr val="28DACF"/>
    <a:srgbClr val="BEE3E0"/>
    <a:srgbClr val="F9F9F9"/>
    <a:srgbClr val="0D72D4"/>
    <a:srgbClr val="D6EEFD"/>
    <a:srgbClr val="EAF8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15" autoAdjust="0"/>
    <p:restoredTop sz="96058"/>
  </p:normalViewPr>
  <p:slideViewPr>
    <p:cSldViewPr snapToGrid="0" snapToObjects="1">
      <p:cViewPr>
        <p:scale>
          <a:sx n="100" d="100"/>
          <a:sy n="100" d="100"/>
        </p:scale>
        <p:origin x="1032" y="26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414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22611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10/18/2024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smartsheet.com/try-it?trp=18066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8" y="210312"/>
            <a:ext cx="9051593" cy="73866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PLAN DE BASE D’INTERACTION AVEC LES PARTIES PRENANTES - EXEMPLE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D221B0-7786-070A-A88B-04382A3AB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713304"/>
              </p:ext>
            </p:extLst>
          </p:nvPr>
        </p:nvGraphicFramePr>
        <p:xfrm>
          <a:off x="165559" y="1097280"/>
          <a:ext cx="4218182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3650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3414532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 DU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PROJET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Rénovation d’un parc urbain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A64307-81AD-924E-B338-45DB0C045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037658"/>
              </p:ext>
            </p:extLst>
          </p:nvPr>
        </p:nvGraphicFramePr>
        <p:xfrm>
          <a:off x="4383741" y="1097280"/>
          <a:ext cx="7491648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1636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6470012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DESCRIPTION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DU PROJET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Ce projet vise à revitaliser un parc urbain existant en améliorant ses installations ludiques, ses espaces verts, ses terrains de jeux, ses sentiers pédestres et son éclairage.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B1C0F4-D130-3FF2-7D9D-92714F900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5995183"/>
              </p:ext>
            </p:extLst>
          </p:nvPr>
        </p:nvGraphicFramePr>
        <p:xfrm>
          <a:off x="249647" y="2176272"/>
          <a:ext cx="11625741" cy="4383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4207">
                  <a:extLst>
                    <a:ext uri="{9D8B030D-6E8A-4147-A177-3AD203B41FA5}">
                      <a16:colId xmlns:a16="http://schemas.microsoft.com/office/drawing/2014/main" val="1870766234"/>
                    </a:ext>
                  </a:extLst>
                </a:gridCol>
                <a:gridCol w="2691699">
                  <a:extLst>
                    <a:ext uri="{9D8B030D-6E8A-4147-A177-3AD203B41FA5}">
                      <a16:colId xmlns:a16="http://schemas.microsoft.com/office/drawing/2014/main" val="3005387046"/>
                    </a:ext>
                  </a:extLst>
                </a:gridCol>
                <a:gridCol w="1478872">
                  <a:extLst>
                    <a:ext uri="{9D8B030D-6E8A-4147-A177-3AD203B41FA5}">
                      <a16:colId xmlns:a16="http://schemas.microsoft.com/office/drawing/2014/main" val="1980129178"/>
                    </a:ext>
                  </a:extLst>
                </a:gridCol>
                <a:gridCol w="2508424">
                  <a:extLst>
                    <a:ext uri="{9D8B030D-6E8A-4147-A177-3AD203B41FA5}">
                      <a16:colId xmlns:a16="http://schemas.microsoft.com/office/drawing/2014/main" val="2955866649"/>
                    </a:ext>
                  </a:extLst>
                </a:gridCol>
                <a:gridCol w="1748295">
                  <a:extLst>
                    <a:ext uri="{9D8B030D-6E8A-4147-A177-3AD203B41FA5}">
                      <a16:colId xmlns:a16="http://schemas.microsoft.com/office/drawing/2014/main" val="3233869296"/>
                    </a:ext>
                  </a:extLst>
                </a:gridCol>
                <a:gridCol w="1444244">
                  <a:extLst>
                    <a:ext uri="{9D8B030D-6E8A-4147-A177-3AD203B41FA5}">
                      <a16:colId xmlns:a16="http://schemas.microsoft.com/office/drawing/2014/main" val="4132924051"/>
                    </a:ext>
                  </a:extLst>
                </a:gridCol>
              </a:tblGrid>
              <a:tr h="54350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Domaine(s) d’intérêt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Phase(s) du projet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Approche de l’engagement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Méthode d’engagement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Fréquence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40542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Habitants de la ville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8DAC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Sécurité et accessibilité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Planification, Exécution, Clôture 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Inclusive : demandez leur avis et leurs commentaires.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Publications sur les réseaux sociaux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Hebdomadaire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752285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Groupes environnementaux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DEBD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Préservation des espaces verts et conception durable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Lancement, Planification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Consultative : recherchez leur expertise.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E-mails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Mensuelle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6520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Service dédié aux parcs et loisirs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8F08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Maintenance, Exploitation et Conformité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Lancement, Planification, Exécution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Axée sur le partenariat : veiller à assurer la viabilité à long terme du parc.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Appels téléphoniques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Toutes les deux semaines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690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Entrepreneurs en construction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Budget et assurance qualité 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Planification, Exécution, Clôture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Collaborative : travaillez en étroite collaboration pour assurer une exécution réussie.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Réunions en présentiel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Hebdomadaire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09745"/>
                  </a:ext>
                </a:extLst>
              </a:tr>
            </a:tbl>
          </a:graphicData>
        </a:graphic>
      </p:graphicFrame>
      <p:pic>
        <p:nvPicPr>
          <p:cNvPr id="2" name="Picture 1">
            <a:hlinkClick r:id="rId3"/>
            <a:extLst>
              <a:ext uri="{FF2B5EF4-FFF2-40B4-BE49-F238E27FC236}">
                <a16:creationId xmlns:a16="http://schemas.microsoft.com/office/drawing/2014/main" id="{08F50685-9F46-7AD7-5C4B-D4AD317EAB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7289" y="288033"/>
            <a:ext cx="2578100" cy="51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165558" y="236233"/>
            <a:ext cx="10904895" cy="4154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rtl="0"/>
            <a:r>
              <a:rPr lang="fr-FR" sz="2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PLAN DE BASE D’INTERACTION AVEC LES PARTIES PRENANTES 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1BD221B0-7786-070A-A88B-04382A3AB9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3563956"/>
              </p:ext>
            </p:extLst>
          </p:nvPr>
        </p:nvGraphicFramePr>
        <p:xfrm>
          <a:off x="165559" y="809285"/>
          <a:ext cx="4218182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3650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3414532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NOM DU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PROJET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9F9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FA64307-81AD-924E-B338-45DB0C0453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223660"/>
              </p:ext>
            </p:extLst>
          </p:nvPr>
        </p:nvGraphicFramePr>
        <p:xfrm>
          <a:off x="4383741" y="816367"/>
          <a:ext cx="7491648" cy="8619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1636">
                  <a:extLst>
                    <a:ext uri="{9D8B030D-6E8A-4147-A177-3AD203B41FA5}">
                      <a16:colId xmlns:a16="http://schemas.microsoft.com/office/drawing/2014/main" val="4132419924"/>
                    </a:ext>
                  </a:extLst>
                </a:gridCol>
                <a:gridCol w="6470012">
                  <a:extLst>
                    <a:ext uri="{9D8B030D-6E8A-4147-A177-3AD203B41FA5}">
                      <a16:colId xmlns:a16="http://schemas.microsoft.com/office/drawing/2014/main" val="3064632449"/>
                    </a:ext>
                  </a:extLst>
                </a:gridCol>
              </a:tblGrid>
              <a:tr h="861962">
                <a:tc>
                  <a:txBody>
                    <a:bodyPr/>
                    <a:lstStyle/>
                    <a:p>
                      <a:pPr marL="0" marR="46355" algn="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DESCRIPTION </a:t>
                      </a:r>
                      <a:br>
                        <a:rPr lang="en-US" sz="10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DU PROJET</a:t>
                      </a:r>
                    </a:p>
                  </a:txBody>
                  <a:tcPr marL="68580" marR="68580" marT="0" marB="0">
                    <a:lnL w="12700" cmpd="sng">
                      <a:noFill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66675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30638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3B1C0F4-D130-3FF2-7D9D-92714F900E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413090"/>
              </p:ext>
            </p:extLst>
          </p:nvPr>
        </p:nvGraphicFramePr>
        <p:xfrm>
          <a:off x="249647" y="1887175"/>
          <a:ext cx="11625741" cy="43839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54207">
                  <a:extLst>
                    <a:ext uri="{9D8B030D-6E8A-4147-A177-3AD203B41FA5}">
                      <a16:colId xmlns:a16="http://schemas.microsoft.com/office/drawing/2014/main" val="1870766234"/>
                    </a:ext>
                  </a:extLst>
                </a:gridCol>
                <a:gridCol w="2691699">
                  <a:extLst>
                    <a:ext uri="{9D8B030D-6E8A-4147-A177-3AD203B41FA5}">
                      <a16:colId xmlns:a16="http://schemas.microsoft.com/office/drawing/2014/main" val="3005387046"/>
                    </a:ext>
                  </a:extLst>
                </a:gridCol>
                <a:gridCol w="1478872">
                  <a:extLst>
                    <a:ext uri="{9D8B030D-6E8A-4147-A177-3AD203B41FA5}">
                      <a16:colId xmlns:a16="http://schemas.microsoft.com/office/drawing/2014/main" val="1980129178"/>
                    </a:ext>
                  </a:extLst>
                </a:gridCol>
                <a:gridCol w="2508424">
                  <a:extLst>
                    <a:ext uri="{9D8B030D-6E8A-4147-A177-3AD203B41FA5}">
                      <a16:colId xmlns:a16="http://schemas.microsoft.com/office/drawing/2014/main" val="2955866649"/>
                    </a:ext>
                  </a:extLst>
                </a:gridCol>
                <a:gridCol w="1748295">
                  <a:extLst>
                    <a:ext uri="{9D8B030D-6E8A-4147-A177-3AD203B41FA5}">
                      <a16:colId xmlns:a16="http://schemas.microsoft.com/office/drawing/2014/main" val="3233869296"/>
                    </a:ext>
                  </a:extLst>
                </a:gridCol>
                <a:gridCol w="1444244">
                  <a:extLst>
                    <a:ext uri="{9D8B030D-6E8A-4147-A177-3AD203B41FA5}">
                      <a16:colId xmlns:a16="http://schemas.microsoft.com/office/drawing/2014/main" val="4132924051"/>
                    </a:ext>
                  </a:extLst>
                </a:gridCol>
              </a:tblGrid>
              <a:tr h="543509"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Partie prenante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Domaine(s) d’intérêt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Phase(s) du projet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Approche de l’engagement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Méthode d’engagement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Fréquence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EE3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240542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4752285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046520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846906"/>
                  </a:ext>
                </a:extLst>
              </a:tr>
              <a:tr h="96012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F6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14097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48129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Toute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7053</TotalTime>
  <Words>342</Words>
  <Application>Microsoft Office PowerPoint</Application>
  <PresentationFormat>Widescreen</PresentationFormat>
  <Paragraphs>50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Times New Roman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89</cp:revision>
  <cp:lastPrinted>2020-08-31T22:23:58Z</cp:lastPrinted>
  <dcterms:created xsi:type="dcterms:W3CDTF">2021-07-07T23:54:57Z</dcterms:created>
  <dcterms:modified xsi:type="dcterms:W3CDTF">2024-10-18T06:35:29Z</dcterms:modified>
</cp:coreProperties>
</file>