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4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6F4"/>
    <a:srgbClr val="FFD966"/>
    <a:srgbClr val="C8F088"/>
    <a:srgbClr val="ADEBDC"/>
    <a:srgbClr val="28DACF"/>
    <a:srgbClr val="BEE3E0"/>
    <a:srgbClr val="F9F9F9"/>
    <a:srgbClr val="0D72D4"/>
    <a:srgbClr val="D6EEFD"/>
    <a:srgbClr val="EAF8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3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756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2611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414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06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206416"/>
            <a:ext cx="835227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PLAN DE BASE D’INTERACTION AVEC LES PARTIES PRENANTES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D221B0-7786-070A-A88B-04382A3AB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546419"/>
              </p:ext>
            </p:extLst>
          </p:nvPr>
        </p:nvGraphicFramePr>
        <p:xfrm>
          <a:off x="165559" y="1093372"/>
          <a:ext cx="4218182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3650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3414532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 DU 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PROJET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A64307-81AD-924E-B338-45DB0C045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224577"/>
              </p:ext>
            </p:extLst>
          </p:nvPr>
        </p:nvGraphicFramePr>
        <p:xfrm>
          <a:off x="4383741" y="1100454"/>
          <a:ext cx="7491648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1636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6470012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DESCRIPTION 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DU PROJET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B1C0F4-D130-3FF2-7D9D-92714F900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638686"/>
              </p:ext>
            </p:extLst>
          </p:nvPr>
        </p:nvGraphicFramePr>
        <p:xfrm>
          <a:off x="249647" y="2171262"/>
          <a:ext cx="11625741" cy="4383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4207">
                  <a:extLst>
                    <a:ext uri="{9D8B030D-6E8A-4147-A177-3AD203B41FA5}">
                      <a16:colId xmlns:a16="http://schemas.microsoft.com/office/drawing/2014/main" val="1870766234"/>
                    </a:ext>
                  </a:extLst>
                </a:gridCol>
                <a:gridCol w="2691699">
                  <a:extLst>
                    <a:ext uri="{9D8B030D-6E8A-4147-A177-3AD203B41FA5}">
                      <a16:colId xmlns:a16="http://schemas.microsoft.com/office/drawing/2014/main" val="3005387046"/>
                    </a:ext>
                  </a:extLst>
                </a:gridCol>
                <a:gridCol w="1478872">
                  <a:extLst>
                    <a:ext uri="{9D8B030D-6E8A-4147-A177-3AD203B41FA5}">
                      <a16:colId xmlns:a16="http://schemas.microsoft.com/office/drawing/2014/main" val="1980129178"/>
                    </a:ext>
                  </a:extLst>
                </a:gridCol>
                <a:gridCol w="2508424">
                  <a:extLst>
                    <a:ext uri="{9D8B030D-6E8A-4147-A177-3AD203B41FA5}">
                      <a16:colId xmlns:a16="http://schemas.microsoft.com/office/drawing/2014/main" val="2955866649"/>
                    </a:ext>
                  </a:extLst>
                </a:gridCol>
                <a:gridCol w="1748295">
                  <a:extLst>
                    <a:ext uri="{9D8B030D-6E8A-4147-A177-3AD203B41FA5}">
                      <a16:colId xmlns:a16="http://schemas.microsoft.com/office/drawing/2014/main" val="3233869296"/>
                    </a:ext>
                  </a:extLst>
                </a:gridCol>
                <a:gridCol w="1444244">
                  <a:extLst>
                    <a:ext uri="{9D8B030D-6E8A-4147-A177-3AD203B41FA5}">
                      <a16:colId xmlns:a16="http://schemas.microsoft.com/office/drawing/2014/main" val="4132924051"/>
                    </a:ext>
                  </a:extLst>
                </a:gridCol>
              </a:tblGrid>
              <a:tr h="54350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Partie prenante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Domaine(s) d’intérêt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Phase(s) du projet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Approche de l’engagement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Méthode d’engagement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Fréquence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40542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752285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6520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6906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09745"/>
                  </a:ext>
                </a:extLst>
              </a:tr>
            </a:tbl>
          </a:graphicData>
        </a:graphic>
      </p:graphicFrame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1D8C4620-78A3-7EEB-38E0-A5B7A43F00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7289" y="267615"/>
            <a:ext cx="2578100" cy="51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81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236233"/>
            <a:ext cx="11473066" cy="4154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2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PLAN DE BASE D’INTERACTION AVEC LES PARTIES PRENANTES - EXEMPLE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D221B0-7786-070A-A88B-04382A3AB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643874"/>
              </p:ext>
            </p:extLst>
          </p:nvPr>
        </p:nvGraphicFramePr>
        <p:xfrm>
          <a:off x="165559" y="809285"/>
          <a:ext cx="4218182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3650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3414532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 DU 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PROJET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Rénovation d’un parc urbain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A64307-81AD-924E-B338-45DB0C045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132224"/>
              </p:ext>
            </p:extLst>
          </p:nvPr>
        </p:nvGraphicFramePr>
        <p:xfrm>
          <a:off x="4383741" y="816367"/>
          <a:ext cx="7491648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1636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6470012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DESCRIPTION 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DU PROJET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 projet vise à revitaliser un parc urbain existant en améliorant ses installations ludiques, ses espaces verts, ses terrains de jeux, ses sentiers pédestres et son éclairage.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B1C0F4-D130-3FF2-7D9D-92714F900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831746"/>
              </p:ext>
            </p:extLst>
          </p:nvPr>
        </p:nvGraphicFramePr>
        <p:xfrm>
          <a:off x="249647" y="1887175"/>
          <a:ext cx="11625741" cy="4383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4207">
                  <a:extLst>
                    <a:ext uri="{9D8B030D-6E8A-4147-A177-3AD203B41FA5}">
                      <a16:colId xmlns:a16="http://schemas.microsoft.com/office/drawing/2014/main" val="1870766234"/>
                    </a:ext>
                  </a:extLst>
                </a:gridCol>
                <a:gridCol w="2691699">
                  <a:extLst>
                    <a:ext uri="{9D8B030D-6E8A-4147-A177-3AD203B41FA5}">
                      <a16:colId xmlns:a16="http://schemas.microsoft.com/office/drawing/2014/main" val="3005387046"/>
                    </a:ext>
                  </a:extLst>
                </a:gridCol>
                <a:gridCol w="1478872">
                  <a:extLst>
                    <a:ext uri="{9D8B030D-6E8A-4147-A177-3AD203B41FA5}">
                      <a16:colId xmlns:a16="http://schemas.microsoft.com/office/drawing/2014/main" val="1980129178"/>
                    </a:ext>
                  </a:extLst>
                </a:gridCol>
                <a:gridCol w="2508424">
                  <a:extLst>
                    <a:ext uri="{9D8B030D-6E8A-4147-A177-3AD203B41FA5}">
                      <a16:colId xmlns:a16="http://schemas.microsoft.com/office/drawing/2014/main" val="2955866649"/>
                    </a:ext>
                  </a:extLst>
                </a:gridCol>
                <a:gridCol w="1748295">
                  <a:extLst>
                    <a:ext uri="{9D8B030D-6E8A-4147-A177-3AD203B41FA5}">
                      <a16:colId xmlns:a16="http://schemas.microsoft.com/office/drawing/2014/main" val="3233869296"/>
                    </a:ext>
                  </a:extLst>
                </a:gridCol>
                <a:gridCol w="1444244">
                  <a:extLst>
                    <a:ext uri="{9D8B030D-6E8A-4147-A177-3AD203B41FA5}">
                      <a16:colId xmlns:a16="http://schemas.microsoft.com/office/drawing/2014/main" val="4132924051"/>
                    </a:ext>
                  </a:extLst>
                </a:gridCol>
              </a:tblGrid>
              <a:tr h="54350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Partie prenante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Domaine(s) d’intérêt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Phase(s) du projet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Approche de l’engagement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Méthode d’engagement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Fréquence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40542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Habitants de la ville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DA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Sécurité et accessibilité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Planification, Exécution, Clôture 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Inclusive : demandez leur avis et leurs commentaires.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Publications sur les réseaux sociaux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Hebdomadaire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752285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Groupes environnementaux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EB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Préservation des espaces verts et conception durable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Lancement, Planification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Consultative : recherchez leur expertise.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E-mails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Mensuelle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6520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Service dédié aux parcs et loisirs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Maintenance, Exploitation et Conformité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Lancement, Planification, Exécution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Axée sur le partenariat : veiller à assurer la viabilité à long terme du parc.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Appels téléphoniques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Toutes les deux semaines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6906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Entrepreneurs en construction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Budget et assurance qualité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Planification, Exécution, Clôture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Collaborative : travaillez en étroite collaboration pour assurer une exécution réussie.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Réunions en présentiel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Hebdomadaire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0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7049</TotalTime>
  <Words>342</Words>
  <Application>Microsoft Office PowerPoint</Application>
  <PresentationFormat>Widescreen</PresentationFormat>
  <Paragraphs>50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Times New Roman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89</cp:revision>
  <cp:lastPrinted>2020-08-31T22:23:58Z</cp:lastPrinted>
  <dcterms:created xsi:type="dcterms:W3CDTF">2021-07-07T23:54:57Z</dcterms:created>
  <dcterms:modified xsi:type="dcterms:W3CDTF">2024-10-18T06:33:46Z</dcterms:modified>
</cp:coreProperties>
</file>