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3" r:id="rId2"/>
    <p:sldId id="35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8C3"/>
    <a:srgbClr val="F7DBAB"/>
    <a:srgbClr val="FEF2DE"/>
    <a:srgbClr val="FFF9F1"/>
    <a:srgbClr val="01E5EC"/>
    <a:srgbClr val="FFB700"/>
    <a:srgbClr val="FF521F"/>
    <a:srgbClr val="CEE38D"/>
    <a:srgbClr val="FAD6F3"/>
    <a:srgbClr val="FFE6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54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726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414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6078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806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9" y="178358"/>
            <a:ext cx="9173750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PLAN D’INTERACTION STRATÉGIQUE - EXEMPLE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B8A9E72-D9BD-FF79-7DC1-F911300D7A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28356"/>
              </p:ext>
            </p:extLst>
          </p:nvPr>
        </p:nvGraphicFramePr>
        <p:xfrm>
          <a:off x="266781" y="905042"/>
          <a:ext cx="11612508" cy="5407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520">
                  <a:extLst>
                    <a:ext uri="{9D8B030D-6E8A-4147-A177-3AD203B41FA5}">
                      <a16:colId xmlns:a16="http://schemas.microsoft.com/office/drawing/2014/main" val="3327678090"/>
                    </a:ext>
                  </a:extLst>
                </a:gridCol>
                <a:gridCol w="1289785">
                  <a:extLst>
                    <a:ext uri="{9D8B030D-6E8A-4147-A177-3AD203B41FA5}">
                      <a16:colId xmlns:a16="http://schemas.microsoft.com/office/drawing/2014/main" val="374952208"/>
                    </a:ext>
                  </a:extLst>
                </a:gridCol>
                <a:gridCol w="885525">
                  <a:extLst>
                    <a:ext uri="{9D8B030D-6E8A-4147-A177-3AD203B41FA5}">
                      <a16:colId xmlns:a16="http://schemas.microsoft.com/office/drawing/2014/main" val="310769525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81227586"/>
                    </a:ext>
                  </a:extLst>
                </a:gridCol>
                <a:gridCol w="897126">
                  <a:extLst>
                    <a:ext uri="{9D8B030D-6E8A-4147-A177-3AD203B41FA5}">
                      <a16:colId xmlns:a16="http://schemas.microsoft.com/office/drawing/2014/main" val="3541210016"/>
                    </a:ext>
                  </a:extLst>
                </a:gridCol>
                <a:gridCol w="1847088">
                  <a:extLst>
                    <a:ext uri="{9D8B030D-6E8A-4147-A177-3AD203B41FA5}">
                      <a16:colId xmlns:a16="http://schemas.microsoft.com/office/drawing/2014/main" val="3365387261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3367415651"/>
                    </a:ext>
                  </a:extLst>
                </a:gridCol>
                <a:gridCol w="1259717">
                  <a:extLst>
                    <a:ext uri="{9D8B030D-6E8A-4147-A177-3AD203B41FA5}">
                      <a16:colId xmlns:a16="http://schemas.microsoft.com/office/drawing/2014/main" val="4269885613"/>
                    </a:ext>
                  </a:extLst>
                </a:gridCol>
                <a:gridCol w="1510171">
                  <a:extLst>
                    <a:ext uri="{9D8B030D-6E8A-4147-A177-3AD203B41FA5}">
                      <a16:colId xmlns:a16="http://schemas.microsoft.com/office/drawing/2014/main" val="901158326"/>
                    </a:ext>
                  </a:extLst>
                </a:gridCol>
              </a:tblGrid>
              <a:tr h="375551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fr-FR" sz="1600" u="none" strike="noStrike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</a:rPr>
                        <a:t>PARTIE PRENANTE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fr-FR" sz="1600" u="none" strike="noStrike">
                          <a:effectLst/>
                          <a:latin typeface="Century Gothic" panose="020B0502020202020204" pitchFamily="34" charset="0"/>
                        </a:rPr>
                        <a:t>PHASE DE PROJET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rtl="0" fontAlgn="ctr"/>
                      <a:r>
                        <a:rPr lang="fr-FR" sz="1600" u="none" strike="noStrike">
                          <a:effectLst/>
                          <a:latin typeface="Century Gothic" panose="020B0502020202020204" pitchFamily="34" charset="0"/>
                        </a:rPr>
                        <a:t>LANCEMENT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047124"/>
                  </a:ext>
                </a:extLst>
              </a:tr>
              <a:tr h="52577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RÔLE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NOM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CATÉGORIE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INTÉRÊT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INFLUENCE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ATTENTES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APPROCHE DE COMMUNICATION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FRÉQUENCE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PRÉOCCUPATIONS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13389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Sponsor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Christine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Interne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D6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Élevé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21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Élevé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21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Soutien financier et stratégique 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E-mail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Quotidienne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Retour sur investissement  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302645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Cheffe de projet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Melissa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Externe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E38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Élevé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21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Moyenne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Favoriser la réussite du projet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Téléphone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Deux fois par semaine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Coordination de l’équipe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16414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Chef de projet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Kovar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Moyenne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Faible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E5E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Assurer l’achèvement/la livraison du projet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E-mail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Hebdomadaire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2DE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Optimiser </a:t>
                      </a:r>
                      <a:b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l’efficacité </a:t>
                      </a:r>
                      <a:b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du projet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747105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Responsable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Roderick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Moyenne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Moyenne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Superviser l’exécution </a:t>
                      </a:r>
                      <a:b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des tâches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Visioconférence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Deux fois par mois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8C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Achèvement des tâches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770546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PMO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Suman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Moyenne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Faible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E5E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Assurer la gouvernance du projet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E-mail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Mensuelle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BA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Alignement du projet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129863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Équipe d’assistance informatique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Ormond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Faible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1E5E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Moyenne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Résoudre rapidement les problèmes techniques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E-mail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Deux fois par mois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E8C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Fonctionnalité du système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84716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C886669-0D47-FBF3-2BC3-F0B3D2AE5DE2}"/>
              </a:ext>
            </a:extLst>
          </p:cNvPr>
          <p:cNvSpPr txBox="1"/>
          <p:nvPr/>
        </p:nvSpPr>
        <p:spPr>
          <a:xfrm>
            <a:off x="165559" y="570700"/>
            <a:ext cx="4232821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fr-FR" sz="1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Diapositive vierge à la page 2.</a:t>
            </a:r>
          </a:p>
        </p:txBody>
      </p:sp>
      <p:pic>
        <p:nvPicPr>
          <p:cNvPr id="5" name="Picture 4">
            <a:hlinkClick r:id="rId3"/>
            <a:extLst>
              <a:ext uri="{FF2B5EF4-FFF2-40B4-BE49-F238E27FC236}">
                <a16:creationId xmlns:a16="http://schemas.microsoft.com/office/drawing/2014/main" id="{476A10CE-C432-C595-A5CD-1EE23EAA33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7289" y="196593"/>
            <a:ext cx="2578100" cy="511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9" y="178358"/>
            <a:ext cx="8352276" cy="4616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fr-FR" sz="2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PLAN D’INTERACTION STRATÉGIQUE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B8A9E72-D9BD-FF79-7DC1-F911300D7A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01117"/>
              </p:ext>
            </p:extLst>
          </p:nvPr>
        </p:nvGraphicFramePr>
        <p:xfrm>
          <a:off x="266781" y="905042"/>
          <a:ext cx="11613252" cy="5407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520">
                  <a:extLst>
                    <a:ext uri="{9D8B030D-6E8A-4147-A177-3AD203B41FA5}">
                      <a16:colId xmlns:a16="http://schemas.microsoft.com/office/drawing/2014/main" val="3327678090"/>
                    </a:ext>
                  </a:extLst>
                </a:gridCol>
                <a:gridCol w="1289785">
                  <a:extLst>
                    <a:ext uri="{9D8B030D-6E8A-4147-A177-3AD203B41FA5}">
                      <a16:colId xmlns:a16="http://schemas.microsoft.com/office/drawing/2014/main" val="374952208"/>
                    </a:ext>
                  </a:extLst>
                </a:gridCol>
                <a:gridCol w="885525">
                  <a:extLst>
                    <a:ext uri="{9D8B030D-6E8A-4147-A177-3AD203B41FA5}">
                      <a16:colId xmlns:a16="http://schemas.microsoft.com/office/drawing/2014/main" val="310769525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81227586"/>
                    </a:ext>
                  </a:extLst>
                </a:gridCol>
                <a:gridCol w="897126">
                  <a:extLst>
                    <a:ext uri="{9D8B030D-6E8A-4147-A177-3AD203B41FA5}">
                      <a16:colId xmlns:a16="http://schemas.microsoft.com/office/drawing/2014/main" val="3541210016"/>
                    </a:ext>
                  </a:extLst>
                </a:gridCol>
                <a:gridCol w="1847088">
                  <a:extLst>
                    <a:ext uri="{9D8B030D-6E8A-4147-A177-3AD203B41FA5}">
                      <a16:colId xmlns:a16="http://schemas.microsoft.com/office/drawing/2014/main" val="3365387261"/>
                    </a:ext>
                  </a:extLst>
                </a:gridCol>
                <a:gridCol w="1408176">
                  <a:extLst>
                    <a:ext uri="{9D8B030D-6E8A-4147-A177-3AD203B41FA5}">
                      <a16:colId xmlns:a16="http://schemas.microsoft.com/office/drawing/2014/main" val="3367415651"/>
                    </a:ext>
                  </a:extLst>
                </a:gridCol>
                <a:gridCol w="1261872">
                  <a:extLst>
                    <a:ext uri="{9D8B030D-6E8A-4147-A177-3AD203B41FA5}">
                      <a16:colId xmlns:a16="http://schemas.microsoft.com/office/drawing/2014/main" val="4269885613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901158326"/>
                    </a:ext>
                  </a:extLst>
                </a:gridCol>
              </a:tblGrid>
              <a:tr h="375551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fr-FR" sz="1600" u="none" strike="noStrike">
                          <a:solidFill>
                            <a:schemeClr val="tx2"/>
                          </a:solidFill>
                          <a:effectLst/>
                          <a:latin typeface="Century Gothic" panose="020B0502020202020204" pitchFamily="34" charset="0"/>
                        </a:rPr>
                        <a:t>PARTIE PRENANTE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fr-FR" sz="1600" u="none" strike="noStrike">
                          <a:effectLst/>
                          <a:latin typeface="Century Gothic" panose="020B0502020202020204" pitchFamily="34" charset="0"/>
                        </a:rPr>
                        <a:t>PHASE DE PROJET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rtl="0" fontAlgn="ctr"/>
                      <a:r>
                        <a:rPr lang="fr-FR" sz="1600" u="none" strike="noStrike">
                          <a:effectLst/>
                          <a:latin typeface="Century Gothic" panose="020B0502020202020204" pitchFamily="34" charset="0"/>
                        </a:rPr>
                        <a:t>LANCEMENT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047124"/>
                  </a:ext>
                </a:extLst>
              </a:tr>
              <a:tr h="525772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RÔLE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NOM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CATÉGORIE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INTÉRÊT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INFLUENCE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ATTENTES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APPROCHE DE COMMUNICATION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FRÉQUENCE</a:t>
                      </a: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PRÉOCCUPATIONS</a:t>
                      </a: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13389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302645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16414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747105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770546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129863"/>
                  </a:ext>
                </a:extLst>
              </a:tr>
              <a:tr h="751102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065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8E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D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1588" marR="9065" marT="906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847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499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7045</TotalTime>
  <Words>280</Words>
  <Application>Microsoft Office PowerPoint</Application>
  <PresentationFormat>Widescreen</PresentationFormat>
  <Paragraphs>87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93</cp:revision>
  <cp:lastPrinted>2020-08-31T22:23:58Z</cp:lastPrinted>
  <dcterms:created xsi:type="dcterms:W3CDTF">2021-07-07T23:54:57Z</dcterms:created>
  <dcterms:modified xsi:type="dcterms:W3CDTF">2024-10-18T06:32:21Z</dcterms:modified>
</cp:coreProperties>
</file>