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4469"/>
    <a:srgbClr val="2E75B6"/>
    <a:srgbClr val="E3EBEA"/>
    <a:srgbClr val="D4E1EF"/>
    <a:srgbClr val="D6EEE9"/>
    <a:srgbClr val="1E6864"/>
    <a:srgbClr val="719896"/>
    <a:srgbClr val="CEE5E0"/>
    <a:srgbClr val="C2CDDB"/>
    <a:srgbClr val="5470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60" autoAdjust="0"/>
    <p:restoredTop sz="96058"/>
  </p:normalViewPr>
  <p:slideViewPr>
    <p:cSldViewPr snapToGrid="0" snapToObjects="1">
      <p:cViewPr varScale="1">
        <p:scale>
          <a:sx n="108" d="100"/>
          <a:sy n="108" d="100"/>
        </p:scale>
        <p:origin x="156"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8850906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smartsheet.com/try-it?trp=18155"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630547" cy="1077218"/>
          </a:xfrm>
          <a:prstGeom prst="rect">
            <a:avLst/>
          </a:prstGeom>
          <a:noFill/>
          <a:effectLst/>
        </p:spPr>
        <p:txBody>
          <a:bodyPr wrap="square" rtlCol="0">
            <a:spAutoFit/>
          </a:bodyPr>
          <a:lstStyle/>
          <a:p>
            <a:pPr rtl="0"/>
            <a:r>
              <a:rPr lang="fr-FR" sz="3200" b="1" dirty="0">
                <a:solidFill>
                  <a:schemeClr val="bg1"/>
                </a:solidFill>
                <a:latin typeface="Century Gothic" panose="020B0502020202020204" pitchFamily="34" charset="0"/>
              </a:rPr>
              <a:t>Modèle de diagramme en arêtes de poisson à 6 branches</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642268" y="440925"/>
            <a:ext cx="3264288"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255396"/>
          </a:xfrm>
          <a:prstGeom prst="rect">
            <a:avLst/>
          </a:prstGeom>
          <a:noFill/>
        </p:spPr>
        <p:txBody>
          <a:bodyPr wrap="square" rtlCol="0">
            <a:spAutoFit/>
          </a:bodyPr>
          <a:lstStyle/>
          <a:p>
            <a:pPr algn="l" rtl="0">
              <a:lnSpc>
                <a:spcPct val="150000"/>
              </a:lnSpc>
              <a:spcBef>
                <a:spcPts val="0"/>
              </a:spcBef>
              <a:spcAft>
                <a:spcPts val="0"/>
              </a:spcAft>
            </a:pPr>
            <a:r>
              <a:rPr lang="fr-FR" sz="1300" b="1" i="0" u="none" strike="noStrike">
                <a:solidFill>
                  <a:schemeClr val="bg1"/>
                </a:solidFill>
                <a:effectLst/>
                <a:latin typeface="Century Gothic" panose="020B0502020202020204" pitchFamily="34" charset="0"/>
              </a:rPr>
              <a:t>Quand utiliser ce modèle :</a:t>
            </a:r>
            <a:r>
              <a:rPr lang="fr-FR" sz="1300" i="0" u="none" strike="noStrike">
                <a:solidFill>
                  <a:schemeClr val="bg1"/>
                </a:solidFill>
                <a:effectLst/>
                <a:latin typeface="Century Gothic" panose="020B0502020202020204" pitchFamily="34" charset="0"/>
              </a:rPr>
              <a:t> ce modèle en arêtes de poisson aide à présenter des données complexes dans un format facilement lisible. Vous pouvez décomposer un problème central en six catégories ou causes, résumer les détails importants et faire participer votre public à un dialogue structuré de résolution des problèmes. </a:t>
            </a:r>
          </a:p>
          <a:p>
            <a:pPr algn="l" rtl="0">
              <a:lnSpc>
                <a:spcPct val="150000"/>
              </a:lnSpc>
              <a:spcBef>
                <a:spcPts val="0"/>
              </a:spcBef>
              <a:spcAft>
                <a:spcPts val="0"/>
              </a:spcAft>
            </a:pPr>
            <a:r>
              <a:rPr lang="fr-FR" sz="1300" i="0" u="none" strike="noStrike">
                <a:solidFill>
                  <a:schemeClr val="bg1"/>
                </a:solidFill>
                <a:effectLst/>
                <a:latin typeface="Century Gothic" panose="020B0502020202020204" pitchFamily="34" charset="0"/>
              </a:rPr>
              <a:t>  </a:t>
            </a:r>
          </a:p>
          <a:p>
            <a:pPr algn="l" rtl="0">
              <a:lnSpc>
                <a:spcPct val="150000"/>
              </a:lnSpc>
              <a:spcBef>
                <a:spcPts val="0"/>
              </a:spcBef>
              <a:spcAft>
                <a:spcPts val="0"/>
              </a:spcAft>
            </a:pPr>
            <a:r>
              <a:rPr lang="fr-FR" sz="1300" b="1" i="0" u="none" strike="noStrike">
                <a:solidFill>
                  <a:schemeClr val="bg1"/>
                </a:solidFill>
                <a:effectLst/>
                <a:latin typeface="Century Gothic" panose="020B0502020202020204" pitchFamily="34" charset="0"/>
              </a:rPr>
              <a:t>Caractéristiques notables du modèle :</a:t>
            </a:r>
            <a:r>
              <a:rPr lang="fr-FR" sz="1300" i="0" u="none" strike="noStrike">
                <a:solidFill>
                  <a:schemeClr val="bg1"/>
                </a:solidFill>
                <a:effectLst/>
                <a:latin typeface="Century Gothic" panose="020B0502020202020204" pitchFamily="34" charset="0"/>
              </a:rPr>
              <a:t> sa conception épurée et aérée garantit que chaque bloc de texte reste lisible et distinct. Le format en six sections favorise une présentation de contenu organisée et détaillée. Chaque section laisse de l’espace pour développer des causes ou des catégories individuelles clairement reliées au problème principal.</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94581" y="1588371"/>
            <a:ext cx="6809463" cy="3830323"/>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24469"/>
        </a:solidFill>
        <a:effectLst/>
      </p:bgPr>
    </p:bg>
    <p:spTree>
      <p:nvGrpSpPr>
        <p:cNvPr id="1" name=""/>
        <p:cNvGrpSpPr/>
        <p:nvPr/>
      </p:nvGrpSpPr>
      <p:grpSpPr>
        <a:xfrm>
          <a:off x="0" y="0"/>
          <a:ext cx="0" cy="0"/>
          <a:chOff x="0" y="0"/>
          <a:chExt cx="0" cy="0"/>
        </a:xfrm>
      </p:grpSpPr>
      <p:grpSp>
        <p:nvGrpSpPr>
          <p:cNvPr id="47" name="Group 46">
            <a:extLst>
              <a:ext uri="{FF2B5EF4-FFF2-40B4-BE49-F238E27FC236}">
                <a16:creationId xmlns:a16="http://schemas.microsoft.com/office/drawing/2014/main" id="{A95073DB-7EE5-639F-2782-80341B94A690}"/>
              </a:ext>
            </a:extLst>
          </p:cNvPr>
          <p:cNvGrpSpPr/>
          <p:nvPr/>
        </p:nvGrpSpPr>
        <p:grpSpPr>
          <a:xfrm>
            <a:off x="59658" y="2286631"/>
            <a:ext cx="1530273" cy="2274258"/>
            <a:chOff x="1265195" y="770586"/>
            <a:chExt cx="3200400" cy="5577053"/>
          </a:xfrm>
          <a:solidFill>
            <a:srgbClr val="719896"/>
          </a:solidFill>
        </p:grpSpPr>
        <p:sp>
          <p:nvSpPr>
            <p:cNvPr id="48" name="Parallelogram 47">
              <a:extLst>
                <a:ext uri="{FF2B5EF4-FFF2-40B4-BE49-F238E27FC236}">
                  <a16:creationId xmlns:a16="http://schemas.microsoft.com/office/drawing/2014/main" id="{463EFF87-5CEA-3AFE-893C-7A5AD06353B6}"/>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53" name="Parallelogram 52">
              <a:extLst>
                <a:ext uri="{FF2B5EF4-FFF2-40B4-BE49-F238E27FC236}">
                  <a16:creationId xmlns:a16="http://schemas.microsoft.com/office/drawing/2014/main" id="{D490DD8B-4B7B-338D-8C92-BB29E605F924}"/>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fr-FR" sz="1600">
                <a:solidFill>
                  <a:srgbClr val="1E6864"/>
                </a:solidFill>
                <a:latin typeface="Century Gothic" panose="020B0502020202020204" pitchFamily="34" charset="0"/>
              </a:rPr>
              <a:t>Le format en six sections favorise une présentation de contenu organisée et détaillée.</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fr-FR" sz="1600">
                <a:solidFill>
                  <a:srgbClr val="1E6864"/>
                </a:solidFill>
                <a:latin typeface="Century Gothic" panose="020B0502020202020204" pitchFamily="34" charset="0"/>
              </a:rPr>
              <a:t>Chaque section laisse de l’espace pour développer des causes ou des catégories individuelles clairement reliées au problème principal.</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fr-FR" sz="1600">
                <a:solidFill>
                  <a:srgbClr val="1E6864"/>
                </a:solidFill>
                <a:latin typeface="Century Gothic" panose="020B0502020202020204" pitchFamily="34" charset="0"/>
              </a:rPr>
              <a:t>Sa conception épurée et aérée garantit que chaque bloc de texte reste lisible et distinct. </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fr-FR" sz="1600">
                <a:solidFill>
                  <a:srgbClr val="1E6864"/>
                </a:solidFill>
                <a:latin typeface="Century Gothic" panose="020B0502020202020204" pitchFamily="34" charset="0"/>
              </a:rPr>
              <a:t>...et interagir avec votre public en utilisant un dialogue structuré de résolution des problèmes. </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fr-FR" sz="1600">
                <a:solidFill>
                  <a:srgbClr val="1E6864"/>
                </a:solidFill>
                <a:latin typeface="Century Gothic" panose="020B0502020202020204" pitchFamily="34" charset="0"/>
              </a:rPr>
              <a:t>Vous pouvez décomposer un problème central en six catégories ou causes, résumer les détails importants, </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fr-FR" sz="1600">
                <a:solidFill>
                  <a:srgbClr val="1E6864"/>
                </a:solidFill>
                <a:latin typeface="Century Gothic" panose="020B0502020202020204" pitchFamily="34" charset="0"/>
              </a:rPr>
              <a:t>Ce modèle en arêtes de poisson aide à présenter des données complexes dans un format facilement lisible.</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100000">
                <a:srgbClr val="54708B"/>
              </a:gs>
              <a:gs pos="0">
                <a:srgbClr val="8499A0"/>
              </a:gs>
            </a:gsLst>
            <a:lin ang="0" scaled="0"/>
          </a:gradFill>
          <a:ln w="63500">
            <a:solidFill>
              <a:srgbClr val="224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rgbClr val="22446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200">
                <a:solidFill>
                  <a:schemeClr val="bg1"/>
                </a:solidFill>
                <a:latin typeface="Century Gothic" panose="020B0502020202020204" pitchFamily="34" charset="0"/>
              </a:rPr>
              <a:t>Texte</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1</a:t>
            </a:r>
          </a:p>
        </p:txBody>
      </p:sp>
      <p:grpSp>
        <p:nvGrpSpPr>
          <p:cNvPr id="44" name="Group 43">
            <a:extLst>
              <a:ext uri="{FF2B5EF4-FFF2-40B4-BE49-F238E27FC236}">
                <a16:creationId xmlns:a16="http://schemas.microsoft.com/office/drawing/2014/main" id="{3F4656B2-61E4-1701-AB86-C5744BC78AA9}"/>
              </a:ext>
            </a:extLst>
          </p:cNvPr>
          <p:cNvGrpSpPr/>
          <p:nvPr/>
        </p:nvGrpSpPr>
        <p:grpSpPr>
          <a:xfrm>
            <a:off x="154032" y="2286631"/>
            <a:ext cx="1511122" cy="2274258"/>
            <a:chOff x="1265789" y="770586"/>
            <a:chExt cx="3186723" cy="5577053"/>
          </a:xfrm>
          <a:solidFill>
            <a:srgbClr val="D6EEE9"/>
          </a:solidFill>
        </p:grpSpPr>
        <p:sp>
          <p:nvSpPr>
            <p:cNvPr id="42" name="Parallelogram 41">
              <a:extLst>
                <a:ext uri="{FF2B5EF4-FFF2-40B4-BE49-F238E27FC236}">
                  <a16:creationId xmlns:a16="http://schemas.microsoft.com/office/drawing/2014/main" id="{EC3B7D44-3D95-2747-FC79-DC45C7B5D7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3" name="Parallelogram 42">
              <a:extLst>
                <a:ext uri="{FF2B5EF4-FFF2-40B4-BE49-F238E27FC236}">
                  <a16:creationId xmlns:a16="http://schemas.microsoft.com/office/drawing/2014/main" id="{FF32996A-49F5-3954-B92A-B2B8728EB466}"/>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45" name="TextBox 44">
            <a:extLst>
              <a:ext uri="{FF2B5EF4-FFF2-40B4-BE49-F238E27FC236}">
                <a16:creationId xmlns:a16="http://schemas.microsoft.com/office/drawing/2014/main" id="{3E32EC39-3FEF-DAF6-A032-4EA433B58FAD}"/>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fr-FR" sz="1100">
                <a:solidFill>
                  <a:srgbClr val="1E6864"/>
                </a:solidFill>
                <a:latin typeface="Century Gothic" panose="020B0502020202020204" pitchFamily="34" charset="0"/>
              </a:rPr>
              <a:t>Texte</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69000">
              <a:schemeClr val="bg1"/>
            </a:gs>
            <a:gs pos="0">
              <a:srgbClr val="E3EBEA"/>
            </a:gs>
            <a:gs pos="30000">
              <a:schemeClr val="bg1"/>
            </a:gs>
            <a:gs pos="100000">
              <a:srgbClr val="E3EBEA"/>
            </a:gs>
          </a:gsLst>
          <a:lin ang="5400000" scaled="0"/>
        </a:gradFill>
        <a:effectLst/>
      </p:bgPr>
    </p:bg>
    <p:spTree>
      <p:nvGrpSpPr>
        <p:cNvPr id="1" name=""/>
        <p:cNvGrpSpPr/>
        <p:nvPr/>
      </p:nvGrpSpPr>
      <p:grpSpPr>
        <a:xfrm>
          <a:off x="0" y="0"/>
          <a:ext cx="0" cy="0"/>
          <a:chOff x="0" y="0"/>
          <a:chExt cx="0" cy="0"/>
        </a:xfrm>
      </p:grpSpPr>
      <p:sp>
        <p:nvSpPr>
          <p:cNvPr id="40" name="Parallelogram 39">
            <a:extLst>
              <a:ext uri="{FF2B5EF4-FFF2-40B4-BE49-F238E27FC236}">
                <a16:creationId xmlns:a16="http://schemas.microsoft.com/office/drawing/2014/main" id="{D41BF813-BDD4-2A79-CFE6-076418E494BF}"/>
              </a:ext>
            </a:extLst>
          </p:cNvPr>
          <p:cNvSpPr/>
          <p:nvPr/>
        </p:nvSpPr>
        <p:spPr>
          <a:xfrm>
            <a:off x="3706573" y="3419837"/>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fr-FR" sz="1600">
                <a:solidFill>
                  <a:srgbClr val="1E6864"/>
                </a:solidFill>
                <a:latin typeface="Century Gothic" panose="020B0502020202020204" pitchFamily="34" charset="0"/>
              </a:rPr>
              <a:t>Texte</a:t>
            </a:r>
          </a:p>
        </p:txBody>
      </p:sp>
      <p:sp>
        <p:nvSpPr>
          <p:cNvPr id="41" name="Parallelogram 40">
            <a:extLst>
              <a:ext uri="{FF2B5EF4-FFF2-40B4-BE49-F238E27FC236}">
                <a16:creationId xmlns:a16="http://schemas.microsoft.com/office/drawing/2014/main" id="{EDBEA5F6-35EB-2C51-0E8A-C4E9737F3709}"/>
              </a:ext>
            </a:extLst>
          </p:cNvPr>
          <p:cNvSpPr/>
          <p:nvPr/>
        </p:nvSpPr>
        <p:spPr>
          <a:xfrm>
            <a:off x="6313007" y="3417783"/>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fr-FR" sz="1600">
                <a:solidFill>
                  <a:srgbClr val="1E6864"/>
                </a:solidFill>
                <a:latin typeface="Century Gothic" panose="020B0502020202020204" pitchFamily="34" charset="0"/>
              </a:rPr>
              <a:t>Texte</a:t>
            </a:r>
          </a:p>
        </p:txBody>
      </p:sp>
      <p:sp>
        <p:nvSpPr>
          <p:cNvPr id="39" name="Parallelogram 38">
            <a:extLst>
              <a:ext uri="{FF2B5EF4-FFF2-40B4-BE49-F238E27FC236}">
                <a16:creationId xmlns:a16="http://schemas.microsoft.com/office/drawing/2014/main" id="{9B753639-0B67-49FA-237C-9E6B9808B732}"/>
              </a:ext>
            </a:extLst>
          </p:cNvPr>
          <p:cNvSpPr/>
          <p:nvPr/>
        </p:nvSpPr>
        <p:spPr>
          <a:xfrm>
            <a:off x="1093663" y="3421891"/>
            <a:ext cx="3172968" cy="2788920"/>
          </a:xfrm>
          <a:prstGeom prst="parallelogram">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pPr rtl="0"/>
            <a:r>
              <a:rPr lang="fr-FR" sz="1600">
                <a:solidFill>
                  <a:srgbClr val="1E6864"/>
                </a:solidFill>
                <a:latin typeface="Century Gothic" panose="020B0502020202020204" pitchFamily="34" charset="0"/>
              </a:rPr>
              <a:t>Texte</a:t>
            </a:r>
          </a:p>
        </p:txBody>
      </p:sp>
      <p:sp>
        <p:nvSpPr>
          <p:cNvPr id="27" name="Parallelogram 26">
            <a:extLst>
              <a:ext uri="{FF2B5EF4-FFF2-40B4-BE49-F238E27FC236}">
                <a16:creationId xmlns:a16="http://schemas.microsoft.com/office/drawing/2014/main" id="{FE325A68-A371-7F46-587E-8741D10682AD}"/>
              </a:ext>
            </a:extLst>
          </p:cNvPr>
          <p:cNvSpPr/>
          <p:nvPr/>
        </p:nvSpPr>
        <p:spPr>
          <a:xfrm flipH="1" flipV="1">
            <a:off x="6172742"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9" name="TextBox 28">
            <a:extLst>
              <a:ext uri="{FF2B5EF4-FFF2-40B4-BE49-F238E27FC236}">
                <a16:creationId xmlns:a16="http://schemas.microsoft.com/office/drawing/2014/main" id="{6931B849-8642-E124-C1F6-98DA17536C7F}"/>
              </a:ext>
            </a:extLst>
          </p:cNvPr>
          <p:cNvSpPr txBox="1"/>
          <p:nvPr/>
        </p:nvSpPr>
        <p:spPr>
          <a:xfrm rot="10800000" flipV="1">
            <a:off x="6325642" y="6314475"/>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6</a:t>
            </a:r>
          </a:p>
        </p:txBody>
      </p:sp>
      <p:sp>
        <p:nvSpPr>
          <p:cNvPr id="30" name="Parallelogram 29">
            <a:extLst>
              <a:ext uri="{FF2B5EF4-FFF2-40B4-BE49-F238E27FC236}">
                <a16:creationId xmlns:a16="http://schemas.microsoft.com/office/drawing/2014/main" id="{372A73C6-4FF3-350B-D816-15B662128FBB}"/>
              </a:ext>
            </a:extLst>
          </p:cNvPr>
          <p:cNvSpPr/>
          <p:nvPr/>
        </p:nvSpPr>
        <p:spPr>
          <a:xfrm flipH="1" flipV="1">
            <a:off x="3566308"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2" name="TextBox 31">
            <a:extLst>
              <a:ext uri="{FF2B5EF4-FFF2-40B4-BE49-F238E27FC236}">
                <a16:creationId xmlns:a16="http://schemas.microsoft.com/office/drawing/2014/main" id="{6474C273-37E5-0515-00A7-7C606738BADE}"/>
              </a:ext>
            </a:extLst>
          </p:cNvPr>
          <p:cNvSpPr txBox="1"/>
          <p:nvPr/>
        </p:nvSpPr>
        <p:spPr>
          <a:xfrm rot="10800000" flipV="1">
            <a:off x="3719208" y="6314475"/>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5</a:t>
            </a:r>
          </a:p>
        </p:txBody>
      </p:sp>
      <p:sp>
        <p:nvSpPr>
          <p:cNvPr id="33" name="Parallelogram 32">
            <a:extLst>
              <a:ext uri="{FF2B5EF4-FFF2-40B4-BE49-F238E27FC236}">
                <a16:creationId xmlns:a16="http://schemas.microsoft.com/office/drawing/2014/main" id="{3A6E2419-CD86-1463-37EF-C6FE5651E3D3}"/>
              </a:ext>
            </a:extLst>
          </p:cNvPr>
          <p:cNvSpPr/>
          <p:nvPr/>
        </p:nvSpPr>
        <p:spPr>
          <a:xfrm flipH="1" flipV="1">
            <a:off x="953036" y="6243996"/>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36" name="TextBox 35">
            <a:extLst>
              <a:ext uri="{FF2B5EF4-FFF2-40B4-BE49-F238E27FC236}">
                <a16:creationId xmlns:a16="http://schemas.microsoft.com/office/drawing/2014/main" id="{A0772EEF-A9F0-C608-9D52-34A7CA3D7DC4}"/>
              </a:ext>
            </a:extLst>
          </p:cNvPr>
          <p:cNvSpPr txBox="1"/>
          <p:nvPr/>
        </p:nvSpPr>
        <p:spPr>
          <a:xfrm rot="10800000" flipV="1">
            <a:off x="1105936" y="6314475"/>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4</a:t>
            </a:r>
          </a:p>
        </p:txBody>
      </p:sp>
      <p:sp>
        <p:nvSpPr>
          <p:cNvPr id="24" name="Parallelogram 23">
            <a:extLst>
              <a:ext uri="{FF2B5EF4-FFF2-40B4-BE49-F238E27FC236}">
                <a16:creationId xmlns:a16="http://schemas.microsoft.com/office/drawing/2014/main" id="{1DD0AB25-03DB-52F7-C595-56FC7727484B}"/>
              </a:ext>
            </a:extLst>
          </p:cNvPr>
          <p:cNvSpPr/>
          <p:nvPr/>
        </p:nvSpPr>
        <p:spPr>
          <a:xfrm flipH="1">
            <a:off x="6172742"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5" name="Parallelogram 24">
            <a:extLst>
              <a:ext uri="{FF2B5EF4-FFF2-40B4-BE49-F238E27FC236}">
                <a16:creationId xmlns:a16="http://schemas.microsoft.com/office/drawing/2014/main" id="{051678E0-688F-EF30-A2C4-840548296116}"/>
              </a:ext>
            </a:extLst>
          </p:cNvPr>
          <p:cNvSpPr/>
          <p:nvPr/>
        </p:nvSpPr>
        <p:spPr>
          <a:xfrm flipH="1">
            <a:off x="6313007"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fr-FR" sz="1600">
                <a:solidFill>
                  <a:srgbClr val="1E6864"/>
                </a:solidFill>
                <a:latin typeface="Century Gothic" panose="020B0502020202020204" pitchFamily="34" charset="0"/>
              </a:rPr>
              <a:t>Texte</a:t>
            </a:r>
          </a:p>
        </p:txBody>
      </p:sp>
      <p:sp>
        <p:nvSpPr>
          <p:cNvPr id="26" name="TextBox 25">
            <a:extLst>
              <a:ext uri="{FF2B5EF4-FFF2-40B4-BE49-F238E27FC236}">
                <a16:creationId xmlns:a16="http://schemas.microsoft.com/office/drawing/2014/main" id="{6F5213CA-DE3A-0813-38E3-31C973E50A6B}"/>
              </a:ext>
            </a:extLst>
          </p:cNvPr>
          <p:cNvSpPr txBox="1"/>
          <p:nvPr/>
        </p:nvSpPr>
        <p:spPr>
          <a:xfrm>
            <a:off x="6371362" y="195988"/>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3</a:t>
            </a:r>
          </a:p>
        </p:txBody>
      </p:sp>
      <p:sp>
        <p:nvSpPr>
          <p:cNvPr id="21" name="Parallelogram 20">
            <a:extLst>
              <a:ext uri="{FF2B5EF4-FFF2-40B4-BE49-F238E27FC236}">
                <a16:creationId xmlns:a16="http://schemas.microsoft.com/office/drawing/2014/main" id="{FA3962D9-1D76-D730-FB72-C899AC4E7D5F}"/>
              </a:ext>
            </a:extLst>
          </p:cNvPr>
          <p:cNvSpPr/>
          <p:nvPr/>
        </p:nvSpPr>
        <p:spPr>
          <a:xfrm flipH="1">
            <a:off x="3566308"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22" name="Parallelogram 21">
            <a:extLst>
              <a:ext uri="{FF2B5EF4-FFF2-40B4-BE49-F238E27FC236}">
                <a16:creationId xmlns:a16="http://schemas.microsoft.com/office/drawing/2014/main" id="{EA2420A3-F25B-4556-440A-DE9C9781BD17}"/>
              </a:ext>
            </a:extLst>
          </p:cNvPr>
          <p:cNvSpPr/>
          <p:nvPr/>
        </p:nvSpPr>
        <p:spPr>
          <a:xfrm flipH="1">
            <a:off x="3706573"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fr-FR" sz="1600">
                <a:solidFill>
                  <a:srgbClr val="1E6864"/>
                </a:solidFill>
                <a:latin typeface="Century Gothic" panose="020B0502020202020204" pitchFamily="34" charset="0"/>
              </a:rPr>
              <a:t>Texte</a:t>
            </a:r>
          </a:p>
        </p:txBody>
      </p:sp>
      <p:sp>
        <p:nvSpPr>
          <p:cNvPr id="23" name="TextBox 22">
            <a:extLst>
              <a:ext uri="{FF2B5EF4-FFF2-40B4-BE49-F238E27FC236}">
                <a16:creationId xmlns:a16="http://schemas.microsoft.com/office/drawing/2014/main" id="{71420F66-C89A-5E8A-FAFE-A38360683BA0}"/>
              </a:ext>
            </a:extLst>
          </p:cNvPr>
          <p:cNvSpPr txBox="1"/>
          <p:nvPr/>
        </p:nvSpPr>
        <p:spPr>
          <a:xfrm>
            <a:off x="3764928" y="195988"/>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2</a:t>
            </a:r>
          </a:p>
        </p:txBody>
      </p:sp>
      <p:sp>
        <p:nvSpPr>
          <p:cNvPr id="20" name="Parallelogram 19">
            <a:extLst>
              <a:ext uri="{FF2B5EF4-FFF2-40B4-BE49-F238E27FC236}">
                <a16:creationId xmlns:a16="http://schemas.microsoft.com/office/drawing/2014/main" id="{5FE785E0-47F2-84F5-B28F-5C01889E19FC}"/>
              </a:ext>
            </a:extLst>
          </p:cNvPr>
          <p:cNvSpPr/>
          <p:nvPr/>
        </p:nvSpPr>
        <p:spPr>
          <a:xfrm flipH="1">
            <a:off x="953036" y="115909"/>
            <a:ext cx="2607362" cy="458335"/>
          </a:xfrm>
          <a:prstGeom prst="parallelogram">
            <a:avLst>
              <a:gd name="adj" fmla="val 25889"/>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sp>
        <p:nvSpPr>
          <p:cNvPr id="17" name="Parallelogram 16">
            <a:extLst>
              <a:ext uri="{FF2B5EF4-FFF2-40B4-BE49-F238E27FC236}">
                <a16:creationId xmlns:a16="http://schemas.microsoft.com/office/drawing/2014/main" id="{8E978574-82FB-97A4-F05B-E0A5D84785F0}"/>
              </a:ext>
            </a:extLst>
          </p:cNvPr>
          <p:cNvSpPr/>
          <p:nvPr/>
        </p:nvSpPr>
        <p:spPr>
          <a:xfrm flipH="1">
            <a:off x="1093301" y="618186"/>
            <a:ext cx="3200400" cy="2790934"/>
          </a:xfrm>
          <a:prstGeom prst="parallelogram">
            <a:avLst>
              <a:gd name="adj" fmla="val 25889"/>
            </a:avLst>
          </a:prstGeom>
          <a:solidFill>
            <a:srgbClr val="CEE5E0"/>
          </a:solid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pPr rtl="0"/>
            <a:r>
              <a:rPr lang="fr-FR" sz="1600">
                <a:solidFill>
                  <a:srgbClr val="1E6864"/>
                </a:solidFill>
                <a:latin typeface="Century Gothic" panose="020B0502020202020204" pitchFamily="34" charset="0"/>
              </a:rPr>
              <a:t>Texte</a:t>
            </a:r>
          </a:p>
        </p:txBody>
      </p:sp>
      <p:sp>
        <p:nvSpPr>
          <p:cNvPr id="6" name="Rounded Rectangle 5">
            <a:extLst>
              <a:ext uri="{FF2B5EF4-FFF2-40B4-BE49-F238E27FC236}">
                <a16:creationId xmlns:a16="http://schemas.microsoft.com/office/drawing/2014/main" id="{7B6859D5-09CB-6BBA-3ABC-C3F978496DEF}"/>
              </a:ext>
            </a:extLst>
          </p:cNvPr>
          <p:cNvSpPr/>
          <p:nvPr/>
        </p:nvSpPr>
        <p:spPr>
          <a:xfrm>
            <a:off x="1501746" y="3313659"/>
            <a:ext cx="8686800"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35000">
                <a:srgbClr val="54708B"/>
              </a:gs>
              <a:gs pos="0">
                <a:srgbClr val="8499A0"/>
              </a:gs>
              <a:gs pos="89000">
                <a:srgbClr val="1E4266"/>
              </a:gs>
            </a:gsLst>
            <a:lin ang="0" scaled="0"/>
          </a:gra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Diamond 45">
            <a:extLst>
              <a:ext uri="{FF2B5EF4-FFF2-40B4-BE49-F238E27FC236}">
                <a16:creationId xmlns:a16="http://schemas.microsoft.com/office/drawing/2014/main" id="{31865D6C-68D8-F46D-7437-C74067D92EFE}"/>
              </a:ext>
            </a:extLst>
          </p:cNvPr>
          <p:cNvSpPr/>
          <p:nvPr/>
        </p:nvSpPr>
        <p:spPr>
          <a:xfrm>
            <a:off x="9135614" y="1883311"/>
            <a:ext cx="3056386" cy="3056386"/>
          </a:xfrm>
          <a:prstGeom prst="diamond">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sz="2200" dirty="0">
              <a:solidFill>
                <a:schemeClr val="bg1"/>
              </a:solidFill>
              <a:latin typeface="Century Gothic" panose="020B0502020202020204" pitchFamily="34" charset="0"/>
            </a:endParaRPr>
          </a:p>
        </p:txBody>
      </p:sp>
      <p:sp>
        <p:nvSpPr>
          <p:cNvPr id="16" name="Diamond 15">
            <a:extLst>
              <a:ext uri="{FF2B5EF4-FFF2-40B4-BE49-F238E27FC236}">
                <a16:creationId xmlns:a16="http://schemas.microsoft.com/office/drawing/2014/main" id="{14E5D7A4-E873-7409-C52A-FCFC22CA2E8B}"/>
              </a:ext>
            </a:extLst>
          </p:cNvPr>
          <p:cNvSpPr/>
          <p:nvPr/>
        </p:nvSpPr>
        <p:spPr>
          <a:xfrm>
            <a:off x="9213574" y="1971707"/>
            <a:ext cx="2892287" cy="2892287"/>
          </a:xfrm>
          <a:prstGeom prst="diamond">
            <a:avLst/>
          </a:prstGeom>
          <a:solidFill>
            <a:srgbClr val="71989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rtl="0"/>
            <a:r>
              <a:rPr lang="fr-FR" sz="2200">
                <a:solidFill>
                  <a:schemeClr val="bg1"/>
                </a:solidFill>
                <a:latin typeface="Century Gothic" panose="020B0502020202020204" pitchFamily="34" charset="0"/>
              </a:rPr>
              <a:t>Texte</a:t>
            </a:r>
          </a:p>
        </p:txBody>
      </p:sp>
      <p:sp>
        <p:nvSpPr>
          <p:cNvPr id="19" name="TextBox 18">
            <a:extLst>
              <a:ext uri="{FF2B5EF4-FFF2-40B4-BE49-F238E27FC236}">
                <a16:creationId xmlns:a16="http://schemas.microsoft.com/office/drawing/2014/main" id="{2D69972C-7F53-9D13-C04C-F39C1DC943BB}"/>
              </a:ext>
            </a:extLst>
          </p:cNvPr>
          <p:cNvSpPr txBox="1"/>
          <p:nvPr/>
        </p:nvSpPr>
        <p:spPr>
          <a:xfrm>
            <a:off x="1151656" y="195988"/>
            <a:ext cx="2331720" cy="307777"/>
          </a:xfrm>
          <a:prstGeom prst="rect">
            <a:avLst/>
          </a:prstGeom>
          <a:noFill/>
        </p:spPr>
        <p:txBody>
          <a:bodyPr wrap="square" lIns="0" tIns="0" rIns="91440" bIns="0" rtlCol="0" anchor="ctr" anchorCtr="0">
            <a:spAutoFit/>
          </a:bodyPr>
          <a:lstStyle/>
          <a:p>
            <a:pPr rtl="0"/>
            <a:r>
              <a:rPr lang="fr-FR">
                <a:solidFill>
                  <a:schemeClr val="bg1"/>
                </a:solidFill>
                <a:latin typeface="Century Gothic" panose="020B0502020202020204" pitchFamily="34" charset="0"/>
              </a:rPr>
              <a:t> </a:t>
            </a:r>
            <a:r>
              <a:rPr lang="fr-FR" sz="2000">
                <a:solidFill>
                  <a:schemeClr val="bg1"/>
                </a:solidFill>
                <a:latin typeface="Century Gothic" panose="020B0502020202020204" pitchFamily="34" charset="0"/>
              </a:rPr>
              <a:t>CATÉGORIE 1</a:t>
            </a:r>
          </a:p>
        </p:txBody>
      </p:sp>
      <p:grpSp>
        <p:nvGrpSpPr>
          <p:cNvPr id="2" name="Group 1">
            <a:extLst>
              <a:ext uri="{FF2B5EF4-FFF2-40B4-BE49-F238E27FC236}">
                <a16:creationId xmlns:a16="http://schemas.microsoft.com/office/drawing/2014/main" id="{E7DCD835-6F77-E5FC-4248-702134417453}"/>
              </a:ext>
            </a:extLst>
          </p:cNvPr>
          <p:cNvGrpSpPr/>
          <p:nvPr/>
        </p:nvGrpSpPr>
        <p:grpSpPr>
          <a:xfrm>
            <a:off x="59658" y="2286631"/>
            <a:ext cx="1530273" cy="2274258"/>
            <a:chOff x="1265195" y="770586"/>
            <a:chExt cx="3200400" cy="5577053"/>
          </a:xfrm>
          <a:solidFill>
            <a:srgbClr val="719896"/>
          </a:solidFill>
        </p:grpSpPr>
        <p:sp>
          <p:nvSpPr>
            <p:cNvPr id="3" name="Parallelogram 2">
              <a:extLst>
                <a:ext uri="{FF2B5EF4-FFF2-40B4-BE49-F238E27FC236}">
                  <a16:creationId xmlns:a16="http://schemas.microsoft.com/office/drawing/2014/main" id="{937E8242-DF29-AD92-D015-30329C310923}"/>
                </a:ext>
              </a:extLst>
            </p:cNvPr>
            <p:cNvSpPr/>
            <p:nvPr/>
          </p:nvSpPr>
          <p:spPr>
            <a:xfrm>
              <a:off x="1285571" y="3558720"/>
              <a:ext cx="3172968"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4" name="Parallelogram 3">
              <a:extLst>
                <a:ext uri="{FF2B5EF4-FFF2-40B4-BE49-F238E27FC236}">
                  <a16:creationId xmlns:a16="http://schemas.microsoft.com/office/drawing/2014/main" id="{4052E409-4D87-DA6A-853C-9424227344F9}"/>
                </a:ext>
              </a:extLst>
            </p:cNvPr>
            <p:cNvSpPr/>
            <p:nvPr/>
          </p:nvSpPr>
          <p:spPr>
            <a:xfrm flipH="1">
              <a:off x="1265195" y="770586"/>
              <a:ext cx="3200400"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grpSp>
        <p:nvGrpSpPr>
          <p:cNvPr id="5" name="Group 4">
            <a:extLst>
              <a:ext uri="{FF2B5EF4-FFF2-40B4-BE49-F238E27FC236}">
                <a16:creationId xmlns:a16="http://schemas.microsoft.com/office/drawing/2014/main" id="{37C1B4DF-8AB6-AE6E-AEF5-D826C82B8242}"/>
              </a:ext>
            </a:extLst>
          </p:cNvPr>
          <p:cNvGrpSpPr/>
          <p:nvPr/>
        </p:nvGrpSpPr>
        <p:grpSpPr>
          <a:xfrm>
            <a:off x="154032" y="2286631"/>
            <a:ext cx="1511122" cy="2274258"/>
            <a:chOff x="1265789" y="770586"/>
            <a:chExt cx="3186723" cy="5577053"/>
          </a:xfrm>
          <a:solidFill>
            <a:srgbClr val="D6EEE9"/>
          </a:solidFill>
        </p:grpSpPr>
        <p:sp>
          <p:nvSpPr>
            <p:cNvPr id="7" name="Parallelogram 6">
              <a:extLst>
                <a:ext uri="{FF2B5EF4-FFF2-40B4-BE49-F238E27FC236}">
                  <a16:creationId xmlns:a16="http://schemas.microsoft.com/office/drawing/2014/main" id="{B3C3733F-174C-4C83-EE6C-62C6DA6EF1B5}"/>
                </a:ext>
              </a:extLst>
            </p:cNvPr>
            <p:cNvSpPr/>
            <p:nvPr/>
          </p:nvSpPr>
          <p:spPr>
            <a:xfrm>
              <a:off x="1279542" y="3558720"/>
              <a:ext cx="3172970" cy="2788919"/>
            </a:xfrm>
            <a:prstGeom prst="parallelogram">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lIns="137160" tIns="0" rtlCol="0" anchor="t" anchorCtr="0"/>
            <a:lstStyle/>
            <a:p>
              <a:endParaRPr lang="en-US" sz="1600" dirty="0">
                <a:solidFill>
                  <a:schemeClr val="tx1"/>
                </a:solidFill>
                <a:latin typeface="Century Gothic" panose="020B0502020202020204" pitchFamily="34" charset="0"/>
              </a:endParaRPr>
            </a:p>
          </p:txBody>
        </p:sp>
        <p:sp>
          <p:nvSpPr>
            <p:cNvPr id="8" name="Parallelogram 7">
              <a:extLst>
                <a:ext uri="{FF2B5EF4-FFF2-40B4-BE49-F238E27FC236}">
                  <a16:creationId xmlns:a16="http://schemas.microsoft.com/office/drawing/2014/main" id="{AF859A22-9A34-45F8-1421-8E0E28834274}"/>
                </a:ext>
              </a:extLst>
            </p:cNvPr>
            <p:cNvSpPr/>
            <p:nvPr/>
          </p:nvSpPr>
          <p:spPr>
            <a:xfrm flipH="1">
              <a:off x="1265789" y="770586"/>
              <a:ext cx="3181742" cy="2790935"/>
            </a:xfrm>
            <a:prstGeom prst="parallelogram">
              <a:avLst>
                <a:gd name="adj" fmla="val 25889"/>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tIns="0" rtlCol="0" anchor="t" anchorCtr="0"/>
            <a:lstStyle/>
            <a:p>
              <a:endParaRPr lang="en-US" sz="1600" dirty="0">
                <a:solidFill>
                  <a:schemeClr val="tx1"/>
                </a:solidFill>
                <a:latin typeface="Century Gothic" panose="020B0502020202020204" pitchFamily="34" charset="0"/>
              </a:endParaRPr>
            </a:p>
          </p:txBody>
        </p:sp>
      </p:grpSp>
      <p:sp>
        <p:nvSpPr>
          <p:cNvPr id="9" name="TextBox 8">
            <a:extLst>
              <a:ext uri="{FF2B5EF4-FFF2-40B4-BE49-F238E27FC236}">
                <a16:creationId xmlns:a16="http://schemas.microsoft.com/office/drawing/2014/main" id="{7D67B6E7-AC29-4A23-B43F-FECC263DAB1B}"/>
              </a:ext>
            </a:extLst>
          </p:cNvPr>
          <p:cNvSpPr txBox="1"/>
          <p:nvPr/>
        </p:nvSpPr>
        <p:spPr>
          <a:xfrm>
            <a:off x="506347" y="3328641"/>
            <a:ext cx="1083584" cy="169277"/>
          </a:xfrm>
          <a:prstGeom prst="rect">
            <a:avLst/>
          </a:prstGeom>
          <a:noFill/>
        </p:spPr>
        <p:txBody>
          <a:bodyPr wrap="square" lIns="0" tIns="0" rIns="91440" bIns="0" rtlCol="0" anchor="ctr" anchorCtr="0">
            <a:spAutoFit/>
          </a:bodyPr>
          <a:lstStyle/>
          <a:p>
            <a:pPr algn="ctr" rtl="0"/>
            <a:r>
              <a:rPr lang="fr-FR" sz="1100">
                <a:solidFill>
                  <a:srgbClr val="1E6864"/>
                </a:solidFill>
                <a:latin typeface="Century Gothic" panose="020B0502020202020204" pitchFamily="34" charset="0"/>
              </a:rPr>
              <a:t>Texte</a:t>
            </a:r>
          </a:p>
        </p:txBody>
      </p:sp>
    </p:spTree>
    <p:extLst>
      <p:ext uri="{BB962C8B-B14F-4D97-AF65-F5344CB8AC3E}">
        <p14:creationId xmlns:p14="http://schemas.microsoft.com/office/powerpoint/2010/main" val="28860705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12710</TotalTime>
  <Words>383</Words>
  <Application>Microsoft Office PowerPoint</Application>
  <PresentationFormat>Widescreen</PresentationFormat>
  <Paragraphs>39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197</cp:revision>
  <cp:lastPrinted>2024-02-20T23:48:17Z</cp:lastPrinted>
  <dcterms:created xsi:type="dcterms:W3CDTF">2021-07-07T23:54:57Z</dcterms:created>
  <dcterms:modified xsi:type="dcterms:W3CDTF">2024-10-27T13:49:34Z</dcterms:modified>
</cp:coreProperties>
</file>