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D6F1FB"/>
    <a:srgbClr val="AFFAFF"/>
    <a:srgbClr val="FFD63F"/>
    <a:srgbClr val="FFEA86"/>
    <a:srgbClr val="FFBEA0"/>
    <a:srgbClr val="FFC574"/>
    <a:srgbClr val="E0F6C0"/>
    <a:srgbClr val="EEFFCA"/>
    <a:srgbClr val="C1DA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79" autoAdjust="0"/>
    <p:restoredTop sz="96058"/>
  </p:normalViewPr>
  <p:slideViewPr>
    <p:cSldViewPr snapToGrid="0" snapToObjects="1">
      <p:cViewPr varScale="1">
        <p:scale>
          <a:sx n="108" d="100"/>
          <a:sy n="108" d="100"/>
        </p:scale>
        <p:origin x="504"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fr.smartsheet.com/try-it?trp=18155"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820954" cy="1077218"/>
          </a:xfrm>
          <a:prstGeom prst="rect">
            <a:avLst/>
          </a:prstGeom>
          <a:noFill/>
          <a:effectLst/>
        </p:spPr>
        <p:txBody>
          <a:bodyPr wrap="square" rtlCol="0">
            <a:spAutoFit/>
          </a:bodyPr>
          <a:lstStyle/>
          <a:p>
            <a:pPr rtl="0"/>
            <a:r>
              <a:rPr lang="fr-FR" sz="3200" b="1" dirty="0">
                <a:solidFill>
                  <a:schemeClr val="tx1">
                    <a:lumMod val="65000"/>
                    <a:lumOff val="35000"/>
                  </a:schemeClr>
                </a:solidFill>
                <a:latin typeface="Century Gothic" panose="020B0502020202020204" pitchFamily="34" charset="0"/>
              </a:rPr>
              <a:t>Modèle de diagramme en arêtes de poisson avec lignes en gras</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255396"/>
          </a:xfrm>
          <a:prstGeom prst="rect">
            <a:avLst/>
          </a:prstGeom>
          <a:noFill/>
        </p:spPr>
        <p:txBody>
          <a:bodyPr wrap="square" rtlCol="0">
            <a:spAutoFit/>
          </a:bodyPr>
          <a:lstStyle/>
          <a:p>
            <a:pPr algn="l" rtl="0">
              <a:lnSpc>
                <a:spcPct val="150000"/>
              </a:lnSpc>
              <a:spcBef>
                <a:spcPts val="0"/>
              </a:spcBef>
              <a:spcAft>
                <a:spcPts val="0"/>
              </a:spcAft>
            </a:pPr>
            <a:r>
              <a:rPr lang="fr-FR" sz="1300" b="1" i="0" u="none" strike="noStrike">
                <a:solidFill>
                  <a:srgbClr val="000000"/>
                </a:solidFill>
                <a:effectLst/>
                <a:latin typeface="Century Gothic" panose="020B0502020202020204" pitchFamily="34" charset="0"/>
              </a:rPr>
              <a:t>Quand utiliser ce modèle :</a:t>
            </a:r>
            <a:r>
              <a:rPr lang="fr-FR" sz="1300" i="0" u="none" strike="noStrike">
                <a:solidFill>
                  <a:srgbClr val="000000"/>
                </a:solidFill>
                <a:effectLst/>
                <a:latin typeface="Century Gothic" panose="020B0502020202020204" pitchFamily="34" charset="0"/>
              </a:rPr>
              <a:t> utilisez ce modèle de diagramme en arêtes de poisson lors des sessions de planification stratégique qui nécessitent de clarifier les facteurs contribuant à un défi commercial. Réfléchissez avec les membres de l’équipe pour approfondir des éléments spécifiques d’un problème plus large et identifier les causes profondes des problèmes. </a:t>
            </a:r>
          </a:p>
          <a:p>
            <a:pPr algn="l" rtl="0">
              <a:lnSpc>
                <a:spcPct val="150000"/>
              </a:lnSpc>
              <a:spcBef>
                <a:spcPts val="0"/>
              </a:spcBef>
              <a:spcAft>
                <a:spcPts val="0"/>
              </a:spcAft>
            </a:pPr>
            <a:r>
              <a:rPr lang="fr-FR" sz="1300" i="0" u="none" strike="noStrike">
                <a:solidFill>
                  <a:srgbClr val="000000"/>
                </a:solidFill>
                <a:effectLst/>
                <a:latin typeface="Century Gothic" panose="020B0502020202020204" pitchFamily="34" charset="0"/>
              </a:rPr>
              <a:t>  </a:t>
            </a:r>
          </a:p>
          <a:p>
            <a:pPr algn="l" rtl="0">
              <a:lnSpc>
                <a:spcPct val="150000"/>
              </a:lnSpc>
              <a:spcBef>
                <a:spcPts val="0"/>
              </a:spcBef>
              <a:spcAft>
                <a:spcPts val="0"/>
              </a:spcAft>
            </a:pPr>
            <a:r>
              <a:rPr lang="fr-FR" sz="1300" b="1" i="0" u="none" strike="noStrike">
                <a:solidFill>
                  <a:srgbClr val="000000"/>
                </a:solidFill>
                <a:effectLst/>
                <a:latin typeface="Century Gothic" panose="020B0502020202020204" pitchFamily="34" charset="0"/>
              </a:rPr>
              <a:t>Caractéristiques notables du modèle :</a:t>
            </a:r>
            <a:r>
              <a:rPr lang="fr-FR" sz="1300" i="0" u="none" strike="noStrike">
                <a:solidFill>
                  <a:srgbClr val="000000"/>
                </a:solidFill>
                <a:effectLst/>
                <a:latin typeface="Century Gothic" panose="020B0502020202020204" pitchFamily="34" charset="0"/>
              </a:rPr>
              <a:t> ce modèle contient des lignes en gras qui séparent clairement différentes catégories ou causes et améliorent la lisibilité, préservant la concentration et l’implication des membres de l’équipe. La diapositive laisse suffisamment d’espace pour ajouter du texte afin que les équipes puissent articuler et cartographier les problèmes complexes.</a:t>
            </a:r>
          </a:p>
          <a:p>
            <a:pPr algn="l" rtl="0">
              <a:lnSpc>
                <a:spcPct val="150000"/>
              </a:lnSpc>
              <a:spcBef>
                <a:spcPts val="0"/>
              </a:spcBef>
              <a:spcAft>
                <a:spcPts val="0"/>
              </a:spcAft>
            </a:pP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88835" y="1585140"/>
            <a:ext cx="6820954" cy="3836786"/>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BE5A96AF-A8A0-7FC8-B4D1-7211C9276ADF}"/>
              </a:ext>
            </a:extLst>
          </p:cNvPr>
          <p:cNvPicPr>
            <a:picLocks noChangeAspect="1"/>
          </p:cNvPicPr>
          <p:nvPr/>
        </p:nvPicPr>
        <p:blipFill>
          <a:blip r:embed="rId5"/>
          <a:srcRect/>
          <a:stretch/>
        </p:blipFill>
        <p:spPr>
          <a:xfrm>
            <a:off x="8642268" y="503070"/>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 name="Rounded Rectangle 49">
            <a:extLst>
              <a:ext uri="{FF2B5EF4-FFF2-40B4-BE49-F238E27FC236}">
                <a16:creationId xmlns:a16="http://schemas.microsoft.com/office/drawing/2014/main" id="{94AD5568-9B71-5A1F-EC5F-900CA4FBA0B1}"/>
              </a:ext>
            </a:extLst>
          </p:cNvPr>
          <p:cNvSpPr/>
          <p:nvPr/>
        </p:nvSpPr>
        <p:spPr>
          <a:xfrm>
            <a:off x="6628074" y="5894354"/>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ounded Rectangle 50">
            <a:extLst>
              <a:ext uri="{FF2B5EF4-FFF2-40B4-BE49-F238E27FC236}">
                <a16:creationId xmlns:a16="http://schemas.microsoft.com/office/drawing/2014/main" id="{D4AF3CF3-B1FC-AA42-1F51-9075AA3BBB0D}"/>
              </a:ext>
            </a:extLst>
          </p:cNvPr>
          <p:cNvSpPr/>
          <p:nvPr/>
        </p:nvSpPr>
        <p:spPr>
          <a:xfrm>
            <a:off x="3455848" y="5894354"/>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ounded Rectangle 51">
            <a:extLst>
              <a:ext uri="{FF2B5EF4-FFF2-40B4-BE49-F238E27FC236}">
                <a16:creationId xmlns:a16="http://schemas.microsoft.com/office/drawing/2014/main" id="{609D9F56-016F-2173-33B6-940547BDCBF6}"/>
              </a:ext>
            </a:extLst>
          </p:cNvPr>
          <p:cNvSpPr/>
          <p:nvPr/>
        </p:nvSpPr>
        <p:spPr>
          <a:xfrm>
            <a:off x="283624" y="5894354"/>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ounded Rectangle 1">
            <a:extLst>
              <a:ext uri="{FF2B5EF4-FFF2-40B4-BE49-F238E27FC236}">
                <a16:creationId xmlns:a16="http://schemas.microsoft.com/office/drawing/2014/main" id="{A98AC425-58B2-924D-B31F-C5242E906AD2}"/>
              </a:ext>
            </a:extLst>
          </p:cNvPr>
          <p:cNvSpPr/>
          <p:nvPr/>
        </p:nvSpPr>
        <p:spPr>
          <a:xfrm>
            <a:off x="6628074" y="450872"/>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a:extLst>
              <a:ext uri="{FF2B5EF4-FFF2-40B4-BE49-F238E27FC236}">
                <a16:creationId xmlns:a16="http://schemas.microsoft.com/office/drawing/2014/main" id="{B85FD8F0-FEA1-1C70-6195-1837BB7A7D2E}"/>
              </a:ext>
            </a:extLst>
          </p:cNvPr>
          <p:cNvSpPr/>
          <p:nvPr/>
        </p:nvSpPr>
        <p:spPr>
          <a:xfrm>
            <a:off x="3455848" y="450872"/>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ounded Rectangle 31">
            <a:extLst>
              <a:ext uri="{FF2B5EF4-FFF2-40B4-BE49-F238E27FC236}">
                <a16:creationId xmlns:a16="http://schemas.microsoft.com/office/drawing/2014/main" id="{E8A3D416-6277-4E99-3A35-A1E2F19A156F}"/>
              </a:ext>
            </a:extLst>
          </p:cNvPr>
          <p:cNvSpPr/>
          <p:nvPr/>
        </p:nvSpPr>
        <p:spPr>
          <a:xfrm>
            <a:off x="283624" y="450872"/>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2" name="Straight Connector 81">
            <a:extLst>
              <a:ext uri="{FF2B5EF4-FFF2-40B4-BE49-F238E27FC236}">
                <a16:creationId xmlns:a16="http://schemas.microsoft.com/office/drawing/2014/main" id="{3E3777FC-9770-BF58-09B8-D81CD5106C7D}"/>
              </a:ext>
            </a:extLst>
          </p:cNvPr>
          <p:cNvCxnSpPr/>
          <p:nvPr/>
        </p:nvCxnSpPr>
        <p:spPr>
          <a:xfrm flipV="1">
            <a:off x="8563889" y="3662164"/>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E35E6780-DCEC-6B7B-775E-DF939074BB19}"/>
              </a:ext>
            </a:extLst>
          </p:cNvPr>
          <p:cNvCxnSpPr>
            <a:cxnSpLocks/>
          </p:cNvCxnSpPr>
          <p:nvPr/>
        </p:nvCxnSpPr>
        <p:spPr>
          <a:xfrm>
            <a:off x="8569678" y="879676"/>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0FB1894B-0EA3-9B20-E08D-1E513206FC98}"/>
              </a:ext>
            </a:extLst>
          </p:cNvPr>
          <p:cNvCxnSpPr>
            <a:cxnSpLocks/>
          </p:cNvCxnSpPr>
          <p:nvPr/>
        </p:nvCxnSpPr>
        <p:spPr>
          <a:xfrm>
            <a:off x="5397452" y="881210"/>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67210A83-5CAB-F204-B685-59396D886903}"/>
              </a:ext>
            </a:extLst>
          </p:cNvPr>
          <p:cNvCxnSpPr>
            <a:cxnSpLocks/>
          </p:cNvCxnSpPr>
          <p:nvPr/>
        </p:nvCxnSpPr>
        <p:spPr>
          <a:xfrm>
            <a:off x="2194853" y="879676"/>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F9D092A-0C8D-48F1-40B4-6AC9DF53FEC1}"/>
              </a:ext>
            </a:extLst>
          </p:cNvPr>
          <p:cNvCxnSpPr/>
          <p:nvPr/>
        </p:nvCxnSpPr>
        <p:spPr>
          <a:xfrm flipV="1">
            <a:off x="5391663" y="3660630"/>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3B4D86E6-9BD4-83D9-BC42-4769FD581DD0}"/>
              </a:ext>
            </a:extLst>
          </p:cNvPr>
          <p:cNvCxnSpPr/>
          <p:nvPr/>
        </p:nvCxnSpPr>
        <p:spPr>
          <a:xfrm flipV="1">
            <a:off x="2189064" y="3662164"/>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1213337" y="3313659"/>
            <a:ext cx="9970319" cy="214902"/>
          </a:xfrm>
          <a:prstGeom prst="roundRect">
            <a:avLst>
              <a:gd name="adj" fmla="val 50000"/>
            </a:avLst>
          </a:prstGeom>
          <a:gradFill>
            <a:gsLst>
              <a:gs pos="35000">
                <a:schemeClr val="tx1">
                  <a:lumMod val="65000"/>
                  <a:lumOff val="35000"/>
                </a:schemeClr>
              </a:gs>
              <a:gs pos="0">
                <a:schemeClr val="bg2">
                  <a:lumMod val="75000"/>
                </a:schemeClr>
              </a:gs>
              <a:gs pos="89000">
                <a:schemeClr val="bg2">
                  <a:lumMod val="10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ight Triangle 133">
            <a:extLst>
              <a:ext uri="{FF2B5EF4-FFF2-40B4-BE49-F238E27FC236}">
                <a16:creationId xmlns:a16="http://schemas.microsoft.com/office/drawing/2014/main" id="{8AF392FB-000D-3094-6972-9ADD72A12DDF}"/>
              </a:ext>
            </a:extLst>
          </p:cNvPr>
          <p:cNvSpPr/>
          <p:nvPr/>
        </p:nvSpPr>
        <p:spPr>
          <a:xfrm rot="13500000">
            <a:off x="-771896" y="2447802"/>
            <a:ext cx="1985223" cy="1991129"/>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4237" h="1779515">
                <a:moveTo>
                  <a:pt x="85143" y="1689094"/>
                </a:moveTo>
                <a:cubicBezTo>
                  <a:pt x="344795" y="1122385"/>
                  <a:pt x="-200130" y="877563"/>
                  <a:pt x="85143" y="0"/>
                </a:cubicBezTo>
                <a:cubicBezTo>
                  <a:pt x="298084" y="377082"/>
                  <a:pt x="723822" y="459520"/>
                  <a:pt x="723966" y="1131246"/>
                </a:cubicBezTo>
                <a:cubicBezTo>
                  <a:pt x="1188640" y="1088027"/>
                  <a:pt x="1424147" y="1503145"/>
                  <a:pt x="1774237" y="1689094"/>
                </a:cubicBezTo>
                <a:cubicBezTo>
                  <a:pt x="1079542" y="1937794"/>
                  <a:pt x="961876" y="1583052"/>
                  <a:pt x="85143" y="1689094"/>
                </a:cubicBezTo>
                <a:close/>
              </a:path>
            </a:pathLst>
          </a:custGeom>
          <a:gradFill>
            <a:gsLst>
              <a:gs pos="18000">
                <a:schemeClr val="bg2">
                  <a:lumMod val="25000"/>
                </a:schemeClr>
              </a:gs>
              <a:gs pos="80000">
                <a:schemeClr val="bg2">
                  <a:lumMod val="75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433859" y="2186711"/>
            <a:ext cx="2336573" cy="2373825"/>
            <a:chOff x="9905048" y="2422210"/>
            <a:chExt cx="1966453" cy="1997804"/>
          </a:xfrm>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9889373" y="2437885"/>
              <a:ext cx="1997804" cy="1966453"/>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814" h="2866120">
                  <a:moveTo>
                    <a:pt x="471664" y="2458802"/>
                  </a:moveTo>
                  <a:cubicBezTo>
                    <a:pt x="357166" y="2385749"/>
                    <a:pt x="174730" y="2490822"/>
                    <a:pt x="105824" y="2542641"/>
                  </a:cubicBezTo>
                  <a:cubicBezTo>
                    <a:pt x="-202440" y="2050465"/>
                    <a:pt x="201909" y="618068"/>
                    <a:pt x="813604" y="0"/>
                  </a:cubicBezTo>
                  <a:cubicBezTo>
                    <a:pt x="1404208" y="1243400"/>
                    <a:pt x="1761671" y="1495172"/>
                    <a:pt x="2911814" y="2098210"/>
                  </a:cubicBezTo>
                  <a:cubicBezTo>
                    <a:pt x="2183022" y="2806416"/>
                    <a:pt x="887096" y="2965922"/>
                    <a:pt x="376268" y="2813085"/>
                  </a:cubicBezTo>
                  <a:cubicBezTo>
                    <a:pt x="452956" y="2694443"/>
                    <a:pt x="495139" y="2601251"/>
                    <a:pt x="471664" y="2458802"/>
                  </a:cubicBezTo>
                  <a:close/>
                </a:path>
              </a:pathLst>
            </a:custGeom>
            <a:gradFill>
              <a:gsLst>
                <a:gs pos="96000">
                  <a:schemeClr val="bg2">
                    <a:lumMod val="25000"/>
                  </a:schemeClr>
                </a:gs>
                <a:gs pos="33000">
                  <a:schemeClr val="bg2">
                    <a:lumMod val="10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p:nvPr/>
          </p:nvSpPr>
          <p:spPr>
            <a:xfrm>
              <a:off x="10961141" y="2945608"/>
              <a:ext cx="285226" cy="28522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Rounded Rectangle 44">
            <a:extLst>
              <a:ext uri="{FF2B5EF4-FFF2-40B4-BE49-F238E27FC236}">
                <a16:creationId xmlns:a16="http://schemas.microsoft.com/office/drawing/2014/main" id="{51F1A4AE-7731-B4D5-4E6B-E970799ED27C}"/>
              </a:ext>
            </a:extLst>
          </p:cNvPr>
          <p:cNvSpPr/>
          <p:nvPr/>
        </p:nvSpPr>
        <p:spPr>
          <a:xfrm>
            <a:off x="6506496" y="298472"/>
            <a:ext cx="2963119" cy="509286"/>
          </a:xfrm>
          <a:prstGeom prst="roundRect">
            <a:avLst>
              <a:gd name="adj" fmla="val 50000"/>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1">
            <a:extLst>
              <a:ext uri="{FF2B5EF4-FFF2-40B4-BE49-F238E27FC236}">
                <a16:creationId xmlns:a16="http://schemas.microsoft.com/office/drawing/2014/main" id="{6F10979A-941C-9B54-650F-BB83575B7D57}"/>
              </a:ext>
            </a:extLst>
          </p:cNvPr>
          <p:cNvSpPr/>
          <p:nvPr/>
        </p:nvSpPr>
        <p:spPr>
          <a:xfrm>
            <a:off x="3334270" y="298472"/>
            <a:ext cx="2963119" cy="509286"/>
          </a:xfrm>
          <a:prstGeom prst="roundRect">
            <a:avLst>
              <a:gd name="adj" fmla="val 50000"/>
            </a:avLst>
          </a:prstGeom>
          <a:solidFill>
            <a:srgbClr val="FFEA8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a:extLst>
              <a:ext uri="{FF2B5EF4-FFF2-40B4-BE49-F238E27FC236}">
                <a16:creationId xmlns:a16="http://schemas.microsoft.com/office/drawing/2014/main" id="{62DB82EC-ED07-32E9-768D-4ADA67D46C20}"/>
              </a:ext>
            </a:extLst>
          </p:cNvPr>
          <p:cNvSpPr/>
          <p:nvPr/>
        </p:nvSpPr>
        <p:spPr>
          <a:xfrm>
            <a:off x="162046" y="298472"/>
            <a:ext cx="2963119" cy="509286"/>
          </a:xfrm>
          <a:prstGeom prst="roundRect">
            <a:avLst>
              <a:gd name="adj" fmla="val 50000"/>
            </a:avLst>
          </a:prstGeom>
          <a:solidFill>
            <a:srgbClr val="FFD6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37">
            <a:extLst>
              <a:ext uri="{FF2B5EF4-FFF2-40B4-BE49-F238E27FC236}">
                <a16:creationId xmlns:a16="http://schemas.microsoft.com/office/drawing/2014/main" id="{1B559353-1AEE-4A06-D3F2-38D4986FC1EA}"/>
              </a:ext>
            </a:extLst>
          </p:cNvPr>
          <p:cNvSpPr/>
          <p:nvPr/>
        </p:nvSpPr>
        <p:spPr>
          <a:xfrm flipV="1">
            <a:off x="162045" y="6039968"/>
            <a:ext cx="2963119" cy="509286"/>
          </a:xfrm>
          <a:prstGeom prst="roundRect">
            <a:avLst>
              <a:gd name="adj" fmla="val 50000"/>
            </a:avLst>
          </a:prstGeom>
          <a:solidFill>
            <a:srgbClr val="AFFA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ounded Rectangle 38">
            <a:extLst>
              <a:ext uri="{FF2B5EF4-FFF2-40B4-BE49-F238E27FC236}">
                <a16:creationId xmlns:a16="http://schemas.microsoft.com/office/drawing/2014/main" id="{6FA3427B-E334-30AF-C6F7-841836E05147}"/>
              </a:ext>
            </a:extLst>
          </p:cNvPr>
          <p:cNvSpPr/>
          <p:nvPr/>
        </p:nvSpPr>
        <p:spPr>
          <a:xfrm flipV="1">
            <a:off x="3334270" y="6039968"/>
            <a:ext cx="2963119" cy="509286"/>
          </a:xfrm>
          <a:prstGeom prst="roundRect">
            <a:avLst>
              <a:gd name="adj" fmla="val 50000"/>
            </a:avLst>
          </a:prstGeom>
          <a:solidFill>
            <a:srgbClr val="D6F1F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a:extLst>
              <a:ext uri="{FF2B5EF4-FFF2-40B4-BE49-F238E27FC236}">
                <a16:creationId xmlns:a16="http://schemas.microsoft.com/office/drawing/2014/main" id="{F32B9A55-2FBC-D031-DA6A-8485F0201CD5}"/>
              </a:ext>
            </a:extLst>
          </p:cNvPr>
          <p:cNvSpPr/>
          <p:nvPr/>
        </p:nvSpPr>
        <p:spPr>
          <a:xfrm flipV="1">
            <a:off x="6506494" y="6039968"/>
            <a:ext cx="2963119" cy="509286"/>
          </a:xfrm>
          <a:prstGeom prst="roundRect">
            <a:avLst>
              <a:gd name="adj" fmla="val 50000"/>
            </a:avLst>
          </a:prstGeom>
          <a:solidFill>
            <a:srgbClr val="C1DA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8C7BD71A-2412-3957-C52F-4260353E64C3}"/>
              </a:ext>
            </a:extLst>
          </p:cNvPr>
          <p:cNvSpPr txBox="1"/>
          <p:nvPr/>
        </p:nvSpPr>
        <p:spPr>
          <a:xfrm>
            <a:off x="6538324" y="1176199"/>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56" name="TextBox 55">
            <a:extLst>
              <a:ext uri="{FF2B5EF4-FFF2-40B4-BE49-F238E27FC236}">
                <a16:creationId xmlns:a16="http://schemas.microsoft.com/office/drawing/2014/main" id="{4C29924B-0EED-4458-F042-7533CB0C16C2}"/>
              </a:ext>
            </a:extLst>
          </p:cNvPr>
          <p:cNvSpPr txBox="1"/>
          <p:nvPr/>
        </p:nvSpPr>
        <p:spPr>
          <a:xfrm>
            <a:off x="7248717" y="1863319"/>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58" name="TextBox 57">
            <a:extLst>
              <a:ext uri="{FF2B5EF4-FFF2-40B4-BE49-F238E27FC236}">
                <a16:creationId xmlns:a16="http://schemas.microsoft.com/office/drawing/2014/main" id="{D0DAB3E5-7504-9A6D-4E14-3607870C11EB}"/>
              </a:ext>
            </a:extLst>
          </p:cNvPr>
          <p:cNvSpPr txBox="1"/>
          <p:nvPr/>
        </p:nvSpPr>
        <p:spPr>
          <a:xfrm>
            <a:off x="7956704" y="2579492"/>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37" name="TextBox 36">
            <a:extLst>
              <a:ext uri="{FF2B5EF4-FFF2-40B4-BE49-F238E27FC236}">
                <a16:creationId xmlns:a16="http://schemas.microsoft.com/office/drawing/2014/main" id="{8B67434E-2833-5FC7-9A7C-6D46C02CC30C}"/>
              </a:ext>
            </a:extLst>
          </p:cNvPr>
          <p:cNvSpPr txBox="1"/>
          <p:nvPr/>
        </p:nvSpPr>
        <p:spPr>
          <a:xfrm>
            <a:off x="295608" y="383838"/>
            <a:ext cx="2696900" cy="337331"/>
          </a:xfrm>
          <a:prstGeom prst="rect">
            <a:avLst/>
          </a:prstGeom>
          <a:noFill/>
        </p:spPr>
        <p:txBody>
          <a:bodyPr wrap="square" lIns="0" tIns="0" rIns="0" bIns="0" rtlCol="0">
            <a:spAutoFit/>
          </a:bodyPr>
          <a:lstStyle/>
          <a:p>
            <a:pPr rtl="0"/>
            <a:r>
              <a:rPr lang="fr-FR" sz="2200">
                <a:latin typeface="Century Gothic" panose="020B0502020202020204" pitchFamily="34" charset="0"/>
              </a:rPr>
              <a:t>TEXTE</a:t>
            </a:r>
          </a:p>
        </p:txBody>
      </p:sp>
      <p:sp>
        <p:nvSpPr>
          <p:cNvPr id="43" name="TextBox 42">
            <a:extLst>
              <a:ext uri="{FF2B5EF4-FFF2-40B4-BE49-F238E27FC236}">
                <a16:creationId xmlns:a16="http://schemas.microsoft.com/office/drawing/2014/main" id="{5133449A-446C-6F9C-C1B7-C0FFF70C83BB}"/>
              </a:ext>
            </a:extLst>
          </p:cNvPr>
          <p:cNvSpPr txBox="1"/>
          <p:nvPr/>
        </p:nvSpPr>
        <p:spPr>
          <a:xfrm>
            <a:off x="3467831" y="383838"/>
            <a:ext cx="2696901" cy="338554"/>
          </a:xfrm>
          <a:prstGeom prst="rect">
            <a:avLst/>
          </a:prstGeom>
          <a:noFill/>
        </p:spPr>
        <p:txBody>
          <a:bodyPr wrap="square" lIns="0" tIns="0" rIns="0" bIns="0" rtlCol="0">
            <a:spAutoFit/>
          </a:bodyPr>
          <a:lstStyle/>
          <a:p>
            <a:pPr rtl="0"/>
            <a:r>
              <a:rPr lang="fr-FR" sz="2200">
                <a:latin typeface="Century Gothic" panose="020B0502020202020204" pitchFamily="34" charset="0"/>
              </a:rPr>
              <a:t>TEXTE</a:t>
            </a:r>
          </a:p>
        </p:txBody>
      </p:sp>
      <p:sp>
        <p:nvSpPr>
          <p:cNvPr id="46" name="TextBox 45">
            <a:extLst>
              <a:ext uri="{FF2B5EF4-FFF2-40B4-BE49-F238E27FC236}">
                <a16:creationId xmlns:a16="http://schemas.microsoft.com/office/drawing/2014/main" id="{86304543-D712-4F30-9300-CCB3F3456E84}"/>
              </a:ext>
            </a:extLst>
          </p:cNvPr>
          <p:cNvSpPr txBox="1"/>
          <p:nvPr/>
        </p:nvSpPr>
        <p:spPr>
          <a:xfrm>
            <a:off x="6640057" y="383838"/>
            <a:ext cx="2696901" cy="338554"/>
          </a:xfrm>
          <a:prstGeom prst="rect">
            <a:avLst/>
          </a:prstGeom>
          <a:noFill/>
        </p:spPr>
        <p:txBody>
          <a:bodyPr wrap="square" lIns="0" tIns="0" rIns="0" bIns="0" rtlCol="0">
            <a:spAutoFit/>
          </a:bodyPr>
          <a:lstStyle/>
          <a:p>
            <a:pPr rtl="0"/>
            <a:r>
              <a:rPr lang="fr-FR" sz="2200">
                <a:latin typeface="Century Gothic" panose="020B0502020202020204" pitchFamily="34" charset="0"/>
              </a:rPr>
              <a:t>TEXTE</a:t>
            </a:r>
          </a:p>
        </p:txBody>
      </p:sp>
      <p:sp>
        <p:nvSpPr>
          <p:cNvPr id="41" name="TextBox 40">
            <a:extLst>
              <a:ext uri="{FF2B5EF4-FFF2-40B4-BE49-F238E27FC236}">
                <a16:creationId xmlns:a16="http://schemas.microsoft.com/office/drawing/2014/main" id="{97FD14BA-8341-4F57-F499-D472EA1B0A84}"/>
              </a:ext>
            </a:extLst>
          </p:cNvPr>
          <p:cNvSpPr txBox="1"/>
          <p:nvPr/>
        </p:nvSpPr>
        <p:spPr>
          <a:xfrm>
            <a:off x="295606" y="6125334"/>
            <a:ext cx="2696901" cy="338554"/>
          </a:xfrm>
          <a:prstGeom prst="rect">
            <a:avLst/>
          </a:prstGeom>
          <a:noFill/>
        </p:spPr>
        <p:txBody>
          <a:bodyPr wrap="square" lIns="0" tIns="0" rIns="0" bIns="0" rtlCol="0">
            <a:spAutoFit/>
          </a:bodyPr>
          <a:lstStyle/>
          <a:p>
            <a:pPr rtl="0"/>
            <a:r>
              <a:rPr lang="fr-FR" sz="2200">
                <a:latin typeface="Century Gothic" panose="020B0502020202020204" pitchFamily="34" charset="0"/>
              </a:rPr>
              <a:t>TEXTE</a:t>
            </a:r>
          </a:p>
        </p:txBody>
      </p:sp>
      <p:sp>
        <p:nvSpPr>
          <p:cNvPr id="44" name="TextBox 43">
            <a:extLst>
              <a:ext uri="{FF2B5EF4-FFF2-40B4-BE49-F238E27FC236}">
                <a16:creationId xmlns:a16="http://schemas.microsoft.com/office/drawing/2014/main" id="{1871F2F7-9F41-3352-4133-E656E307304E}"/>
              </a:ext>
            </a:extLst>
          </p:cNvPr>
          <p:cNvSpPr txBox="1"/>
          <p:nvPr/>
        </p:nvSpPr>
        <p:spPr>
          <a:xfrm>
            <a:off x="3467830" y="6125334"/>
            <a:ext cx="2696901" cy="338554"/>
          </a:xfrm>
          <a:prstGeom prst="rect">
            <a:avLst/>
          </a:prstGeom>
          <a:noFill/>
        </p:spPr>
        <p:txBody>
          <a:bodyPr wrap="square" lIns="0" tIns="0" rIns="0" bIns="0" rtlCol="0">
            <a:spAutoFit/>
          </a:bodyPr>
          <a:lstStyle/>
          <a:p>
            <a:pPr rtl="0"/>
            <a:r>
              <a:rPr lang="fr-FR" sz="2200">
                <a:latin typeface="Century Gothic" panose="020B0502020202020204" pitchFamily="34" charset="0"/>
              </a:rPr>
              <a:t>TEXTE</a:t>
            </a:r>
          </a:p>
        </p:txBody>
      </p:sp>
      <p:sp>
        <p:nvSpPr>
          <p:cNvPr id="47" name="TextBox 46">
            <a:extLst>
              <a:ext uri="{FF2B5EF4-FFF2-40B4-BE49-F238E27FC236}">
                <a16:creationId xmlns:a16="http://schemas.microsoft.com/office/drawing/2014/main" id="{71A5D1F6-0555-0C2B-165D-3CC88B0F9AC9}"/>
              </a:ext>
            </a:extLst>
          </p:cNvPr>
          <p:cNvSpPr txBox="1"/>
          <p:nvPr/>
        </p:nvSpPr>
        <p:spPr>
          <a:xfrm>
            <a:off x="6640056" y="6125334"/>
            <a:ext cx="2696901" cy="338554"/>
          </a:xfrm>
          <a:prstGeom prst="rect">
            <a:avLst/>
          </a:prstGeom>
          <a:noFill/>
        </p:spPr>
        <p:txBody>
          <a:bodyPr wrap="square" lIns="0" tIns="0" rIns="0" bIns="0" rtlCol="0">
            <a:spAutoFit/>
          </a:bodyPr>
          <a:lstStyle/>
          <a:p>
            <a:pPr rtl="0"/>
            <a:r>
              <a:rPr lang="fr-FR" sz="2200">
                <a:latin typeface="Century Gothic" panose="020B0502020202020204" pitchFamily="34" charset="0"/>
              </a:rPr>
              <a:t>TEXTE</a:t>
            </a:r>
          </a:p>
        </p:txBody>
      </p:sp>
      <p:sp>
        <p:nvSpPr>
          <p:cNvPr id="70" name="TextBox 69">
            <a:extLst>
              <a:ext uri="{FF2B5EF4-FFF2-40B4-BE49-F238E27FC236}">
                <a16:creationId xmlns:a16="http://schemas.microsoft.com/office/drawing/2014/main" id="{A3A18558-2690-884A-3199-47858BFDDAFF}"/>
              </a:ext>
            </a:extLst>
          </p:cNvPr>
          <p:cNvSpPr txBox="1"/>
          <p:nvPr/>
        </p:nvSpPr>
        <p:spPr>
          <a:xfrm>
            <a:off x="3366098" y="1177733"/>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71" name="TextBox 70">
            <a:extLst>
              <a:ext uri="{FF2B5EF4-FFF2-40B4-BE49-F238E27FC236}">
                <a16:creationId xmlns:a16="http://schemas.microsoft.com/office/drawing/2014/main" id="{D5725808-7267-5A3C-69B8-7384F5C4ADCD}"/>
              </a:ext>
            </a:extLst>
          </p:cNvPr>
          <p:cNvSpPr txBox="1"/>
          <p:nvPr/>
        </p:nvSpPr>
        <p:spPr>
          <a:xfrm>
            <a:off x="4076491" y="1864853"/>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72" name="TextBox 71">
            <a:extLst>
              <a:ext uri="{FF2B5EF4-FFF2-40B4-BE49-F238E27FC236}">
                <a16:creationId xmlns:a16="http://schemas.microsoft.com/office/drawing/2014/main" id="{76E49127-AC1B-311F-3A81-070189FD1A62}"/>
              </a:ext>
            </a:extLst>
          </p:cNvPr>
          <p:cNvSpPr txBox="1"/>
          <p:nvPr/>
        </p:nvSpPr>
        <p:spPr>
          <a:xfrm>
            <a:off x="4784478" y="2581026"/>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77" name="TextBox 76">
            <a:extLst>
              <a:ext uri="{FF2B5EF4-FFF2-40B4-BE49-F238E27FC236}">
                <a16:creationId xmlns:a16="http://schemas.microsoft.com/office/drawing/2014/main" id="{EF35F95C-CF2B-DCD3-0808-38AA745DCE8F}"/>
              </a:ext>
            </a:extLst>
          </p:cNvPr>
          <p:cNvSpPr txBox="1"/>
          <p:nvPr/>
        </p:nvSpPr>
        <p:spPr>
          <a:xfrm>
            <a:off x="163499" y="1176199"/>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78" name="TextBox 77">
            <a:extLst>
              <a:ext uri="{FF2B5EF4-FFF2-40B4-BE49-F238E27FC236}">
                <a16:creationId xmlns:a16="http://schemas.microsoft.com/office/drawing/2014/main" id="{CB1200BB-8112-1900-F861-59A9A1EEE78C}"/>
              </a:ext>
            </a:extLst>
          </p:cNvPr>
          <p:cNvSpPr txBox="1"/>
          <p:nvPr/>
        </p:nvSpPr>
        <p:spPr>
          <a:xfrm>
            <a:off x="873892" y="1863319"/>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79" name="TextBox 78">
            <a:extLst>
              <a:ext uri="{FF2B5EF4-FFF2-40B4-BE49-F238E27FC236}">
                <a16:creationId xmlns:a16="http://schemas.microsoft.com/office/drawing/2014/main" id="{996A07B3-319B-FDC4-E939-BB5AAD107B42}"/>
              </a:ext>
            </a:extLst>
          </p:cNvPr>
          <p:cNvSpPr txBox="1"/>
          <p:nvPr/>
        </p:nvSpPr>
        <p:spPr>
          <a:xfrm>
            <a:off x="1581879" y="2579492"/>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86" name="TextBox 85">
            <a:extLst>
              <a:ext uri="{FF2B5EF4-FFF2-40B4-BE49-F238E27FC236}">
                <a16:creationId xmlns:a16="http://schemas.microsoft.com/office/drawing/2014/main" id="{AABCC653-5E0D-1548-A5E0-000A3CC364A3}"/>
              </a:ext>
            </a:extLst>
          </p:cNvPr>
          <p:cNvSpPr txBox="1"/>
          <p:nvPr/>
        </p:nvSpPr>
        <p:spPr>
          <a:xfrm rot="10800000" flipV="1">
            <a:off x="6532535" y="5434357"/>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87" name="TextBox 86">
            <a:extLst>
              <a:ext uri="{FF2B5EF4-FFF2-40B4-BE49-F238E27FC236}">
                <a16:creationId xmlns:a16="http://schemas.microsoft.com/office/drawing/2014/main" id="{1D4F84B0-1D1B-E4CA-CA21-25C43B291C0C}"/>
              </a:ext>
            </a:extLst>
          </p:cNvPr>
          <p:cNvSpPr txBox="1"/>
          <p:nvPr/>
        </p:nvSpPr>
        <p:spPr>
          <a:xfrm rot="10800000" flipV="1">
            <a:off x="7242928" y="4747237"/>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7950915" y="4031064"/>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93" name="TextBox 92">
            <a:extLst>
              <a:ext uri="{FF2B5EF4-FFF2-40B4-BE49-F238E27FC236}">
                <a16:creationId xmlns:a16="http://schemas.microsoft.com/office/drawing/2014/main" id="{258D869E-E066-6C0E-5DD2-98482F016054}"/>
              </a:ext>
            </a:extLst>
          </p:cNvPr>
          <p:cNvSpPr txBox="1"/>
          <p:nvPr/>
        </p:nvSpPr>
        <p:spPr>
          <a:xfrm rot="10800000" flipV="1">
            <a:off x="3360309" y="5432823"/>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94" name="TextBox 93">
            <a:extLst>
              <a:ext uri="{FF2B5EF4-FFF2-40B4-BE49-F238E27FC236}">
                <a16:creationId xmlns:a16="http://schemas.microsoft.com/office/drawing/2014/main" id="{3589DB05-2E29-AA0A-C783-4451014399A7}"/>
              </a:ext>
            </a:extLst>
          </p:cNvPr>
          <p:cNvSpPr txBox="1"/>
          <p:nvPr/>
        </p:nvSpPr>
        <p:spPr>
          <a:xfrm rot="10800000" flipV="1">
            <a:off x="4070702" y="4745703"/>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95" name="TextBox 94">
            <a:extLst>
              <a:ext uri="{FF2B5EF4-FFF2-40B4-BE49-F238E27FC236}">
                <a16:creationId xmlns:a16="http://schemas.microsoft.com/office/drawing/2014/main" id="{A3AB1D6C-823F-D800-1546-2E95F29A457E}"/>
              </a:ext>
            </a:extLst>
          </p:cNvPr>
          <p:cNvSpPr txBox="1"/>
          <p:nvPr/>
        </p:nvSpPr>
        <p:spPr>
          <a:xfrm rot="10800000" flipV="1">
            <a:off x="4778689" y="4029530"/>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100" name="TextBox 99">
            <a:extLst>
              <a:ext uri="{FF2B5EF4-FFF2-40B4-BE49-F238E27FC236}">
                <a16:creationId xmlns:a16="http://schemas.microsoft.com/office/drawing/2014/main" id="{D4ECA409-E72F-9CBC-F272-61E8D9C63875}"/>
              </a:ext>
            </a:extLst>
          </p:cNvPr>
          <p:cNvSpPr txBox="1"/>
          <p:nvPr/>
        </p:nvSpPr>
        <p:spPr>
          <a:xfrm rot="10800000" flipV="1">
            <a:off x="157710" y="5434357"/>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101" name="TextBox 100">
            <a:extLst>
              <a:ext uri="{FF2B5EF4-FFF2-40B4-BE49-F238E27FC236}">
                <a16:creationId xmlns:a16="http://schemas.microsoft.com/office/drawing/2014/main" id="{BAF9985C-792B-0459-A44B-A98C2E2AC010}"/>
              </a:ext>
            </a:extLst>
          </p:cNvPr>
          <p:cNvSpPr txBox="1"/>
          <p:nvPr/>
        </p:nvSpPr>
        <p:spPr>
          <a:xfrm rot="10800000" flipV="1">
            <a:off x="868103" y="4747237"/>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1576090" y="4029530"/>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4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l’information à jour et exacte, nous ne faisons aucune déclaration, ni n’offrons aucune garantie, de quelque nature que ce soit, expresse ou implicite, quant à l’exhaustivité, l’exactitude, la fiabilité, la pertinence ou la disponibilité du site Web, ou des informations, articles, modèles ou graphiques liés, contenus sur le site. Toute la confiance que vous accordez à ces informations relève de votre propre responsabilité, à vos propres risques.</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12491</TotalTime>
  <Words>264</Words>
  <Application>Microsoft Office PowerPoint</Application>
  <PresentationFormat>Widescreen</PresentationFormat>
  <Paragraphs>34</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184</cp:revision>
  <cp:lastPrinted>2024-02-20T23:48:17Z</cp:lastPrinted>
  <dcterms:created xsi:type="dcterms:W3CDTF">2021-07-07T23:54:57Z</dcterms:created>
  <dcterms:modified xsi:type="dcterms:W3CDTF">2024-10-27T13:49:22Z</dcterms:modified>
</cp:coreProperties>
</file>