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408" r:id="rId2"/>
    <p:sldId id="416" r:id="rId3"/>
    <p:sldId id="353" r:id="rId4"/>
    <p:sldId id="41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D5BF"/>
    <a:srgbClr val="FBEBD4"/>
    <a:srgbClr val="ECF8C2"/>
    <a:srgbClr val="D1E45D"/>
    <a:srgbClr val="D2F8EE"/>
    <a:srgbClr val="F99F74"/>
    <a:srgbClr val="F88F2E"/>
    <a:srgbClr val="A1E4D7"/>
    <a:srgbClr val="CFE46E"/>
    <a:srgbClr val="C8E3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814" autoAdjust="0"/>
    <p:restoredTop sz="86447"/>
  </p:normalViewPr>
  <p:slideViewPr>
    <p:cSldViewPr snapToGrid="0" snapToObjects="1">
      <p:cViewPr varScale="1">
        <p:scale>
          <a:sx n="108" d="100"/>
          <a:sy n="108" d="100"/>
        </p:scale>
        <p:origin x="1272" y="78"/>
      </p:cViewPr>
      <p:guideLst/>
    </p:cSldViewPr>
  </p:slideViewPr>
  <p:outlineViewPr>
    <p:cViewPr>
      <p:scale>
        <a:sx n="33" d="100"/>
        <a:sy n="33" d="100"/>
      </p:scale>
      <p:origin x="0" y="0"/>
    </p:cViewPr>
    <p:sldLst>
      <p:sld r:id="rId1" collapse="1"/>
      <p:sld r:id="rId2" collapse="1"/>
      <p:sld r:id="rId3" collapse="1"/>
      <p:sld r:id="rId4"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slide" Target="slides/slide2.xml"/><Relationship Id="rId1" Type="http://schemas.openxmlformats.org/officeDocument/2006/relationships/slide" Target="slides/slide1.xml"/><Relationship Id="rId4"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675AE645-B51A-4C73-881F-800FA84BCF77}"/>
    <pc:docChg chg="modSld sldOrd">
      <pc:chgData name="Bess Dunlevy" userId="dd4b9a8537dbe9d0" providerId="LiveId" clId="{675AE645-B51A-4C73-881F-800FA84BCF77}" dt="2024-01-01T22:18:41.633" v="11"/>
      <pc:docMkLst>
        <pc:docMk/>
      </pc:docMkLst>
      <pc:sldChg chg="ord">
        <pc:chgData name="Bess Dunlevy" userId="dd4b9a8537dbe9d0" providerId="LiveId" clId="{675AE645-B51A-4C73-881F-800FA84BCF77}" dt="2024-01-01T22:18:41.633" v="11"/>
        <pc:sldMkLst>
          <pc:docMk/>
          <pc:sldMk cId="1179924037" sldId="353"/>
        </pc:sldMkLst>
      </pc:sldChg>
      <pc:sldChg chg="modSp mod">
        <pc:chgData name="Bess Dunlevy" userId="dd4b9a8537dbe9d0" providerId="LiveId" clId="{675AE645-B51A-4C73-881F-800FA84BCF77}" dt="2024-01-01T22:18:38.445" v="9" actId="20577"/>
        <pc:sldMkLst>
          <pc:docMk/>
          <pc:sldMk cId="2079832875" sldId="408"/>
        </pc:sldMkLst>
        <pc:spChg chg="mod">
          <ac:chgData name="Bess Dunlevy" userId="dd4b9a8537dbe9d0" providerId="LiveId" clId="{675AE645-B51A-4C73-881F-800FA84BCF77}" dt="2024-01-01T22:18:27.576" v="0" actId="20577"/>
          <ac:spMkLst>
            <pc:docMk/>
            <pc:sldMk cId="2079832875" sldId="408"/>
            <ac:spMk id="4" creationId="{533963B4-4E0A-77DE-5C4C-C56FE205B941}"/>
          </ac:spMkLst>
        </pc:spChg>
        <pc:spChg chg="mod">
          <ac:chgData name="Bess Dunlevy" userId="dd4b9a8537dbe9d0" providerId="LiveId" clId="{675AE645-B51A-4C73-881F-800FA84BCF77}" dt="2024-01-01T22:18:38.445" v="9" actId="20577"/>
          <ac:spMkLst>
            <pc:docMk/>
            <pc:sldMk cId="2079832875" sldId="408"/>
            <ac:spMk id="9" creationId="{CB9D49A6-86F7-B744-828A-D7C1D9D15D8C}"/>
          </ac:spMkLst>
        </pc:spChg>
        <pc:spChg chg="mod">
          <ac:chgData name="Bess Dunlevy" userId="dd4b9a8537dbe9d0" providerId="LiveId" clId="{675AE645-B51A-4C73-881F-800FA84BCF77}" dt="2024-01-01T22:18:30.952" v="4" actId="20577"/>
          <ac:spMkLst>
            <pc:docMk/>
            <pc:sldMk cId="2079832875" sldId="408"/>
            <ac:spMk id="12" creationId="{206FE2BB-C43D-8813-5601-D09E0AF87853}"/>
          </ac:spMkLst>
        </pc:spChg>
        <pc:graphicFrameChg chg="modGraphic">
          <ac:chgData name="Bess Dunlevy" userId="dd4b9a8537dbe9d0" providerId="LiveId" clId="{675AE645-B51A-4C73-881F-800FA84BCF77}" dt="2024-01-01T22:18:35.478" v="8" actId="20577"/>
          <ac:graphicFrameMkLst>
            <pc:docMk/>
            <pc:sldMk cId="2079832875" sldId="408"/>
            <ac:graphicFrameMk id="13" creationId="{3CDDA1B3-7873-CAA0-940C-9B363A2EB1BD}"/>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12/8/2024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2125660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40275558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24644231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914717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gs>
            <a:gs pos="87000">
              <a:schemeClr val="bg1">
                <a:lumMod val="9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12/8/2024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fr.smartsheet.com/try-it?trp=18143"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rtl="0"/>
            <a:r>
              <a:rPr lang="fr-FR" b="1">
                <a:solidFill>
                  <a:schemeClr val="bg1"/>
                </a:solidFill>
                <a:latin typeface="Century Gothic" panose="020B0502020202020204" pitchFamily="34" charset="0"/>
                <a:ea typeface="Arial" charset="0"/>
                <a:cs typeface="Arial" charset="0"/>
              </a:rPr>
              <a:t>RAPPORT DE PROJET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rtl="0"/>
            <a:r>
              <a:rPr lang="fr-FR">
                <a:solidFill>
                  <a:schemeClr val="bg1"/>
                </a:solidFill>
                <a:latin typeface="Century Gothic" panose="020B0502020202020204" pitchFamily="34" charset="0"/>
              </a:rPr>
              <a:t>PRÉSENTATION DU MODÈLE DE LA MATRICE D’ÉVALUATION DES RISQUES DE CONFORMITÉ</a:t>
            </a:r>
          </a:p>
        </p:txBody>
      </p:sp>
      <p:pic>
        <p:nvPicPr>
          <p:cNvPr id="2" name="Picture 1">
            <a:hlinkClick r:id="rId3"/>
            <a:extLst>
              <a:ext uri="{FF2B5EF4-FFF2-40B4-BE49-F238E27FC236}">
                <a16:creationId xmlns:a16="http://schemas.microsoft.com/office/drawing/2014/main" id="{CCDD0F85-5309-8854-91CB-140148D9F376}"/>
              </a:ext>
            </a:extLst>
          </p:cNvPr>
          <p:cNvPicPr>
            <a:picLocks noChangeAspect="1"/>
          </p:cNvPicPr>
          <p:nvPr/>
        </p:nvPicPr>
        <p:blipFill>
          <a:blip r:embed="rId4"/>
          <a:srcRect/>
          <a:stretch/>
        </p:blipFill>
        <p:spPr>
          <a:xfrm>
            <a:off x="8648238" y="291588"/>
            <a:ext cx="3276541" cy="651688"/>
          </a:xfrm>
          <a:prstGeom prst="rect">
            <a:avLst/>
          </a:prstGeom>
        </p:spPr>
      </p:pic>
      <p:sp>
        <p:nvSpPr>
          <p:cNvPr id="4" name="TextBox 3">
            <a:extLst>
              <a:ext uri="{FF2B5EF4-FFF2-40B4-BE49-F238E27FC236}">
                <a16:creationId xmlns:a16="http://schemas.microsoft.com/office/drawing/2014/main" id="{533963B4-4E0A-77DE-5C4C-C56FE205B941}"/>
              </a:ext>
            </a:extLst>
          </p:cNvPr>
          <p:cNvSpPr txBox="1"/>
          <p:nvPr/>
        </p:nvSpPr>
        <p:spPr>
          <a:xfrm>
            <a:off x="300447" y="253847"/>
            <a:ext cx="5674225" cy="1708160"/>
          </a:xfrm>
          <a:prstGeom prst="rect">
            <a:avLst/>
          </a:prstGeom>
          <a:noFill/>
        </p:spPr>
        <p:txBody>
          <a:bodyPr wrap="square" rtlCol="0">
            <a:spAutoFit/>
          </a:bodyPr>
          <a:lstStyle/>
          <a:p>
            <a:pPr rtl="0"/>
            <a:r>
              <a:rPr lang="fr-FR" sz="3500" b="1" dirty="0">
                <a:solidFill>
                  <a:schemeClr val="tx1">
                    <a:lumMod val="65000"/>
                    <a:lumOff val="35000"/>
                  </a:schemeClr>
                </a:solidFill>
                <a:latin typeface="Century Gothic" panose="020B0502020202020204" pitchFamily="34" charset="0"/>
              </a:rPr>
              <a:t>MODÈLE DE MATRICE D’ÉVALUATION DES RISQUES DE CONFORMITÉ</a:t>
            </a:r>
          </a:p>
        </p:txBody>
      </p:sp>
      <p:graphicFrame>
        <p:nvGraphicFramePr>
          <p:cNvPr id="13" name="Table 12">
            <a:extLst>
              <a:ext uri="{FF2B5EF4-FFF2-40B4-BE49-F238E27FC236}">
                <a16:creationId xmlns:a16="http://schemas.microsoft.com/office/drawing/2014/main" id="{3CDDA1B3-7873-CAA0-940C-9B363A2EB1BD}"/>
              </a:ext>
            </a:extLst>
          </p:cNvPr>
          <p:cNvGraphicFramePr>
            <a:graphicFrameLocks noGrp="1"/>
          </p:cNvGraphicFramePr>
          <p:nvPr>
            <p:extLst>
              <p:ext uri="{D42A27DB-BD31-4B8C-83A1-F6EECF244321}">
                <p14:modId xmlns:p14="http://schemas.microsoft.com/office/powerpoint/2010/main" val="2230146811"/>
              </p:ext>
            </p:extLst>
          </p:nvPr>
        </p:nvGraphicFramePr>
        <p:xfrm>
          <a:off x="474605" y="5178380"/>
          <a:ext cx="11412595" cy="1007737"/>
        </p:xfrm>
        <a:graphic>
          <a:graphicData uri="http://schemas.openxmlformats.org/drawingml/2006/table">
            <a:tbl>
              <a:tblPr/>
              <a:tblGrid>
                <a:gridCol w="5043992">
                  <a:extLst>
                    <a:ext uri="{9D8B030D-6E8A-4147-A177-3AD203B41FA5}">
                      <a16:colId xmlns:a16="http://schemas.microsoft.com/office/drawing/2014/main" val="1531615838"/>
                    </a:ext>
                  </a:extLst>
                </a:gridCol>
                <a:gridCol w="6368603">
                  <a:extLst>
                    <a:ext uri="{9D8B030D-6E8A-4147-A177-3AD203B41FA5}">
                      <a16:colId xmlns:a16="http://schemas.microsoft.com/office/drawing/2014/main" val="947185427"/>
                    </a:ext>
                  </a:extLst>
                </a:gridCol>
              </a:tblGrid>
              <a:tr h="547570">
                <a:tc>
                  <a:txBody>
                    <a:bodyPr/>
                    <a:lstStyle/>
                    <a:p>
                      <a:pPr algn="r" rtl="0" fontAlgn="ctr"/>
                      <a:r>
                        <a:rPr lang="fr-FR" sz="900" b="0" i="0" u="none" strike="noStrike">
                          <a:solidFill>
                            <a:srgbClr val="000000"/>
                          </a:solidFill>
                          <a:effectLst/>
                          <a:latin typeface="Century Gothic" panose="020B0502020202020204" pitchFamily="34" charset="0"/>
                        </a:rPr>
                        <a:t>NOM, TITRE DE L’ÉVALUATEUR</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rtl="0" fontAlgn="ctr"/>
                      <a:r>
                        <a:rPr lang="fr-FR" sz="1400" b="0" i="0" u="none" strike="noStrike">
                          <a:solidFill>
                            <a:schemeClr val="accent5">
                              <a:lumMod val="75000"/>
                            </a:schemeClr>
                          </a:solidFill>
                          <a:effectLst/>
                          <a:latin typeface="Century Gothic" panose="020B0502020202020204" pitchFamily="34" charset="0"/>
                        </a:rPr>
                        <a:t>NOM</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196125378"/>
                  </a:ext>
                </a:extLst>
              </a:tr>
              <a:tr h="460167">
                <a:tc>
                  <a:txBody>
                    <a:bodyPr/>
                    <a:lstStyle/>
                    <a:p>
                      <a:pPr algn="r" rtl="0" fontAlgn="ctr"/>
                      <a:r>
                        <a:rPr lang="fr-FR" sz="900" b="0" i="0" u="none" strike="noStrike">
                          <a:solidFill>
                            <a:srgbClr val="000000"/>
                          </a:solidFill>
                          <a:effectLst/>
                          <a:latin typeface="Century Gothic" panose="020B0502020202020204" pitchFamily="34" charset="0"/>
                        </a:rPr>
                        <a:t>DATE DE L’ÉVALUATION</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rtl="0" fontAlgn="ctr"/>
                      <a:r>
                        <a:rPr lang="fr-FR" sz="1400" b="0" i="0" u="none" strike="noStrike">
                          <a:solidFill>
                            <a:schemeClr val="accent5">
                              <a:lumMod val="75000"/>
                            </a:schemeClr>
                          </a:solidFill>
                          <a:effectLst/>
                          <a:latin typeface="Century Gothic" panose="020B0502020202020204" pitchFamily="34" charset="0"/>
                        </a:rPr>
                        <a:t>JJ/MM/AA</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107351565"/>
                  </a:ext>
                </a:extLst>
              </a:tr>
            </a:tbl>
          </a:graphicData>
        </a:graphic>
      </p:graphicFrame>
      <p:sp>
        <p:nvSpPr>
          <p:cNvPr id="12" name="TextBox 11">
            <a:extLst>
              <a:ext uri="{FF2B5EF4-FFF2-40B4-BE49-F238E27FC236}">
                <a16:creationId xmlns:a16="http://schemas.microsoft.com/office/drawing/2014/main" id="{206FE2BB-C43D-8813-5601-D09E0AF87853}"/>
              </a:ext>
            </a:extLst>
          </p:cNvPr>
          <p:cNvSpPr txBox="1"/>
          <p:nvPr/>
        </p:nvSpPr>
        <p:spPr>
          <a:xfrm>
            <a:off x="350616" y="2890896"/>
            <a:ext cx="6844948" cy="738664"/>
          </a:xfrm>
          <a:prstGeom prst="rect">
            <a:avLst/>
          </a:prstGeom>
          <a:noFill/>
        </p:spPr>
        <p:txBody>
          <a:bodyPr wrap="square" rtlCol="0">
            <a:spAutoFit/>
          </a:bodyPr>
          <a:lstStyle/>
          <a:p>
            <a:pPr rtl="0"/>
            <a:r>
              <a:rPr lang="fr-FR" sz="4200">
                <a:solidFill>
                  <a:schemeClr val="accent5">
                    <a:lumMod val="75000"/>
                  </a:schemeClr>
                </a:solidFill>
                <a:latin typeface="Century Gothic" panose="020B0502020202020204" pitchFamily="34" charset="0"/>
              </a:rPr>
              <a:t>NOM DU PROJET</a:t>
            </a:r>
          </a:p>
        </p:txBody>
      </p:sp>
      <p:graphicFrame>
        <p:nvGraphicFramePr>
          <p:cNvPr id="10" name="Table 9">
            <a:extLst>
              <a:ext uri="{FF2B5EF4-FFF2-40B4-BE49-F238E27FC236}">
                <a16:creationId xmlns:a16="http://schemas.microsoft.com/office/drawing/2014/main" id="{697E2981-4593-3C6A-E775-AD7C10F4F6FC}"/>
              </a:ext>
            </a:extLst>
          </p:cNvPr>
          <p:cNvGraphicFramePr>
            <a:graphicFrameLocks noGrp="1"/>
          </p:cNvGraphicFramePr>
          <p:nvPr>
            <p:extLst>
              <p:ext uri="{D42A27DB-BD31-4B8C-83A1-F6EECF244321}">
                <p14:modId xmlns:p14="http://schemas.microsoft.com/office/powerpoint/2010/main" val="1540328998"/>
              </p:ext>
            </p:extLst>
          </p:nvPr>
        </p:nvGraphicFramePr>
        <p:xfrm>
          <a:off x="5042251" y="2407289"/>
          <a:ext cx="6844949" cy="2397308"/>
        </p:xfrm>
        <a:graphic>
          <a:graphicData uri="http://schemas.openxmlformats.org/drawingml/2006/table">
            <a:tbl>
              <a:tblPr/>
              <a:tblGrid>
                <a:gridCol w="433525">
                  <a:extLst>
                    <a:ext uri="{9D8B030D-6E8A-4147-A177-3AD203B41FA5}">
                      <a16:colId xmlns:a16="http://schemas.microsoft.com/office/drawing/2014/main" val="2086811508"/>
                    </a:ext>
                  </a:extLst>
                </a:gridCol>
                <a:gridCol w="743485">
                  <a:extLst>
                    <a:ext uri="{9D8B030D-6E8A-4147-A177-3AD203B41FA5}">
                      <a16:colId xmlns:a16="http://schemas.microsoft.com/office/drawing/2014/main" val="2344828372"/>
                    </a:ext>
                  </a:extLst>
                </a:gridCol>
                <a:gridCol w="743485">
                  <a:extLst>
                    <a:ext uri="{9D8B030D-6E8A-4147-A177-3AD203B41FA5}">
                      <a16:colId xmlns:a16="http://schemas.microsoft.com/office/drawing/2014/main" val="979717048"/>
                    </a:ext>
                  </a:extLst>
                </a:gridCol>
                <a:gridCol w="743485">
                  <a:extLst>
                    <a:ext uri="{9D8B030D-6E8A-4147-A177-3AD203B41FA5}">
                      <a16:colId xmlns:a16="http://schemas.microsoft.com/office/drawing/2014/main" val="827486462"/>
                    </a:ext>
                  </a:extLst>
                </a:gridCol>
                <a:gridCol w="231772">
                  <a:extLst>
                    <a:ext uri="{9D8B030D-6E8A-4147-A177-3AD203B41FA5}">
                      <a16:colId xmlns:a16="http://schemas.microsoft.com/office/drawing/2014/main" val="3951678311"/>
                    </a:ext>
                  </a:extLst>
                </a:gridCol>
                <a:gridCol w="743485">
                  <a:extLst>
                    <a:ext uri="{9D8B030D-6E8A-4147-A177-3AD203B41FA5}">
                      <a16:colId xmlns:a16="http://schemas.microsoft.com/office/drawing/2014/main" val="851830168"/>
                    </a:ext>
                  </a:extLst>
                </a:gridCol>
                <a:gridCol w="743485">
                  <a:extLst>
                    <a:ext uri="{9D8B030D-6E8A-4147-A177-3AD203B41FA5}">
                      <a16:colId xmlns:a16="http://schemas.microsoft.com/office/drawing/2014/main" val="1855793651"/>
                    </a:ext>
                  </a:extLst>
                </a:gridCol>
                <a:gridCol w="231772">
                  <a:extLst>
                    <a:ext uri="{9D8B030D-6E8A-4147-A177-3AD203B41FA5}">
                      <a16:colId xmlns:a16="http://schemas.microsoft.com/office/drawing/2014/main" val="2882538606"/>
                    </a:ext>
                  </a:extLst>
                </a:gridCol>
                <a:gridCol w="743485">
                  <a:extLst>
                    <a:ext uri="{9D8B030D-6E8A-4147-A177-3AD203B41FA5}">
                      <a16:colId xmlns:a16="http://schemas.microsoft.com/office/drawing/2014/main" val="1031004389"/>
                    </a:ext>
                  </a:extLst>
                </a:gridCol>
                <a:gridCol w="743485">
                  <a:extLst>
                    <a:ext uri="{9D8B030D-6E8A-4147-A177-3AD203B41FA5}">
                      <a16:colId xmlns:a16="http://schemas.microsoft.com/office/drawing/2014/main" val="428229816"/>
                    </a:ext>
                  </a:extLst>
                </a:gridCol>
                <a:gridCol w="743485">
                  <a:extLst>
                    <a:ext uri="{9D8B030D-6E8A-4147-A177-3AD203B41FA5}">
                      <a16:colId xmlns:a16="http://schemas.microsoft.com/office/drawing/2014/main" val="2510215678"/>
                    </a:ext>
                  </a:extLst>
                </a:gridCol>
              </a:tblGrid>
              <a:tr h="93020">
                <a:tc>
                  <a:txBody>
                    <a:bodyPr/>
                    <a:lstStyle/>
                    <a:p>
                      <a:pPr algn="l" fontAlgn="ctr"/>
                      <a:endParaRPr lang="en-US" sz="400" b="0" i="0" u="none" strike="noStrike">
                        <a:solidFill>
                          <a:srgbClr val="000000"/>
                        </a:solidFill>
                        <a:effectLst/>
                        <a:latin typeface="Century Gothic" panose="020B0502020202020204" pitchFamily="34" charset="0"/>
                      </a:endParaRPr>
                    </a:p>
                  </a:txBody>
                  <a:tcPr marL="28983" marR="3220" marT="3220" marB="0" anchor="ctr">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ctr"/>
                      <a:endParaRPr lang="en-US" sz="400" b="0" i="0" u="none" strike="noStrike">
                        <a:solidFill>
                          <a:srgbClr val="000000"/>
                        </a:solidFill>
                        <a:effectLst/>
                        <a:latin typeface="Century Gothic" panose="020B0502020202020204" pitchFamily="34" charset="0"/>
                      </a:endParaRPr>
                    </a:p>
                  </a:txBody>
                  <a:tcPr marL="28983" marR="3220" marT="3220" marB="0" anchor="ctr">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b"/>
                      <a:endParaRPr lang="en-US" sz="400" b="0" i="0" u="none" strike="noStrike">
                        <a:solidFill>
                          <a:srgbClr val="000000"/>
                        </a:solidFill>
                        <a:effectLst/>
                        <a:latin typeface="Century Gothic" panose="020B0502020202020204" pitchFamily="34" charset="0"/>
                      </a:endParaRPr>
                    </a:p>
                  </a:txBody>
                  <a:tcPr marL="3220" marR="3220" marT="3220" marB="0" anchor="b">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b"/>
                      <a:endParaRPr lang="en-US" sz="400" b="0" i="0" u="none" strike="noStrike">
                        <a:solidFill>
                          <a:srgbClr val="000000"/>
                        </a:solidFill>
                        <a:effectLst/>
                        <a:latin typeface="Century Gothic" panose="020B0502020202020204" pitchFamily="34" charset="0"/>
                      </a:endParaRPr>
                    </a:p>
                  </a:txBody>
                  <a:tcPr marL="3220" marR="3220" marT="3220" marB="0" anchor="b">
                    <a:lnL>
                      <a:noFill/>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tcPr>
                </a:tc>
                <a:tc gridSpan="5">
                  <a:txBody>
                    <a:bodyPr/>
                    <a:lstStyle/>
                    <a:p>
                      <a:pPr algn="ctr" rtl="0" fontAlgn="ctr"/>
                      <a:r>
                        <a:rPr lang="fr-FR" sz="500" b="0" i="0" u="none" strike="noStrike">
                          <a:solidFill>
                            <a:srgbClr val="000000"/>
                          </a:solidFill>
                          <a:effectLst/>
                          <a:latin typeface="Century Gothic" panose="020B0502020202020204" pitchFamily="34" charset="0"/>
                        </a:rPr>
                        <a:t>ÉVALUATION DES RISQUES</a:t>
                      </a:r>
                    </a:p>
                  </a:txBody>
                  <a:tcPr marL="3220" marR="3220" marT="3220" marB="0" anchor="ctr">
                    <a:lnL w="6350" cap="flat" cmpd="sng" algn="ctr">
                      <a:solidFill>
                        <a:srgbClr val="BFBFBF"/>
                      </a:solidFill>
                      <a:prstDash val="solid"/>
                      <a:round/>
                      <a:headEnd type="none" w="med" len="med"/>
                      <a:tailEnd type="none" w="med" len="med"/>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endParaRPr lang="en-US" sz="500" b="0" i="0" u="none" strike="noStrike">
                        <a:solidFill>
                          <a:srgbClr val="000000"/>
                        </a:solidFill>
                        <a:effectLst/>
                        <a:latin typeface="Century Gothic" panose="020B0502020202020204" pitchFamily="34" charset="0"/>
                      </a:endParaRPr>
                    </a:p>
                  </a:txBody>
                  <a:tcPr marL="28983" marR="3220" marT="3220" marB="0" anchor="ctr">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ctr"/>
                      <a:endParaRPr lang="en-US" sz="400" b="0" i="0" u="none" strike="noStrike">
                        <a:solidFill>
                          <a:srgbClr val="000000"/>
                        </a:solidFill>
                        <a:effectLst/>
                        <a:latin typeface="Century Gothic" panose="020B0502020202020204" pitchFamily="34" charset="0"/>
                      </a:endParaRPr>
                    </a:p>
                  </a:txBody>
                  <a:tcPr marL="28983" marR="3220" marT="3220" marB="0" anchor="ctr">
                    <a:lnL>
                      <a:noFill/>
                    </a:lnL>
                    <a:lnR>
                      <a:noFill/>
                    </a:lnR>
                    <a:lnT>
                      <a:noFill/>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73190695"/>
                  </a:ext>
                </a:extLst>
              </a:tr>
              <a:tr h="265176">
                <a:tc>
                  <a:txBody>
                    <a:bodyPr/>
                    <a:lstStyle/>
                    <a:p>
                      <a:pPr algn="l" rtl="0" fontAlgn="ctr"/>
                      <a:r>
                        <a:rPr lang="fr-FR" sz="400" b="0" i="0" u="none" strike="noStrike">
                          <a:solidFill>
                            <a:srgbClr val="000000"/>
                          </a:solidFill>
                          <a:effectLst/>
                          <a:latin typeface="Century Gothic" panose="020B0502020202020204" pitchFamily="34" charset="0"/>
                        </a:rPr>
                        <a:t>THÈME</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rtl="0" fontAlgn="ctr"/>
                      <a:r>
                        <a:rPr lang="fr-FR" sz="400" b="0" i="0" u="none" strike="noStrike">
                          <a:solidFill>
                            <a:srgbClr val="000000"/>
                          </a:solidFill>
                          <a:effectLst/>
                          <a:latin typeface="Century Gothic" panose="020B0502020202020204" pitchFamily="34" charset="0"/>
                        </a:rPr>
                        <a:t>RISQUE</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rtl="0" fontAlgn="ctr"/>
                      <a:r>
                        <a:rPr lang="fr-FR" sz="400" b="0" i="0" u="none" strike="noStrike" dirty="0">
                          <a:solidFill>
                            <a:srgbClr val="000000"/>
                          </a:solidFill>
                          <a:effectLst/>
                          <a:latin typeface="Century Gothic" panose="020B0502020202020204" pitchFamily="34" charset="0"/>
                        </a:rPr>
                        <a:t>EXIGENCES EN MATIÈRE D’ÉVALUATION DES RISQUES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rtl="0" fontAlgn="ctr"/>
                      <a:r>
                        <a:rPr lang="fr-FR" sz="400" b="0" i="0" u="none" strike="noStrike">
                          <a:solidFill>
                            <a:srgbClr val="000000"/>
                          </a:solidFill>
                          <a:effectLst/>
                          <a:latin typeface="Century Gothic" panose="020B0502020202020204" pitchFamily="34" charset="0"/>
                        </a:rPr>
                        <a:t>FRÉQUENCE DE L’ÉVALUATION DES RISQUES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gridSpan="2">
                  <a:txBody>
                    <a:bodyPr/>
                    <a:lstStyle/>
                    <a:p>
                      <a:pPr algn="l" rtl="0" fontAlgn="ctr"/>
                      <a:r>
                        <a:rPr lang="fr-FR" sz="400" b="0" i="0" u="none" strike="noStrike">
                          <a:solidFill>
                            <a:srgbClr val="000000"/>
                          </a:solidFill>
                          <a:effectLst/>
                          <a:latin typeface="Century Gothic" panose="020B0502020202020204" pitchFamily="34" charset="0"/>
                        </a:rPr>
                        <a:t>CONFIRMER SI LE RISQUE EST QUANTIFIÉ OU NON ET POURQUOI</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hMerge="1">
                  <a:txBody>
                    <a:bodyPr/>
                    <a:lstStyle/>
                    <a:p>
                      <a:endParaRPr lang="en-US"/>
                    </a:p>
                  </a:txBody>
                  <a:tcPr/>
                </a:tc>
                <a:tc>
                  <a:txBody>
                    <a:bodyPr/>
                    <a:lstStyle/>
                    <a:p>
                      <a:pPr algn="l" rtl="0" fontAlgn="ctr"/>
                      <a:r>
                        <a:rPr lang="fr-FR" sz="400" b="0" i="0" u="none" strike="noStrike">
                          <a:solidFill>
                            <a:srgbClr val="000000"/>
                          </a:solidFill>
                          <a:effectLst/>
                          <a:latin typeface="Century Gothic" panose="020B0502020202020204" pitchFamily="34" charset="0"/>
                        </a:rPr>
                        <a:t>MESURES RECOMMANDÉES UTILISÉES POUR MESURER LA CONFORMITÉ ET LES RISQUES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gridSpan="2">
                  <a:txBody>
                    <a:bodyPr/>
                    <a:lstStyle/>
                    <a:p>
                      <a:pPr algn="l" rtl="0" fontAlgn="ctr"/>
                      <a:r>
                        <a:rPr lang="fr-FR" sz="400" b="0" i="0" u="none" strike="noStrike">
                          <a:solidFill>
                            <a:srgbClr val="000000"/>
                          </a:solidFill>
                          <a:effectLst/>
                          <a:latin typeface="Century Gothic" panose="020B0502020202020204" pitchFamily="34" charset="0"/>
                        </a:rPr>
                        <a:t>CONFIRMER S’IL FAUT OU NON SURVEILLER LES CHANGEMENTS DE NIVEAU DE RISQUE AU FIL DU TEMPS ET POURQUOI</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hMerge="1">
                  <a:txBody>
                    <a:bodyPr/>
                    <a:lstStyle/>
                    <a:p>
                      <a:endParaRPr lang="en-US"/>
                    </a:p>
                  </a:txBody>
                  <a:tcPr/>
                </a:tc>
                <a:tc>
                  <a:txBody>
                    <a:bodyPr/>
                    <a:lstStyle/>
                    <a:p>
                      <a:pPr algn="l" rtl="0" fontAlgn="ctr"/>
                      <a:r>
                        <a:rPr lang="fr-FR" sz="400" b="0" i="0" u="none" strike="noStrike">
                          <a:solidFill>
                            <a:srgbClr val="000000"/>
                          </a:solidFill>
                          <a:effectLst/>
                          <a:latin typeface="Century Gothic" panose="020B0502020202020204" pitchFamily="34" charset="0"/>
                        </a:rPr>
                        <a:t>UTILISATION PRÉVUE DE LA CONFORMITÉ ET DE L’ÉVALUATION DES RISQUES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rtl="0" fontAlgn="ctr"/>
                      <a:r>
                        <a:rPr lang="fr-FR" sz="400" b="0" i="0" u="none" strike="noStrike">
                          <a:solidFill>
                            <a:srgbClr val="000000"/>
                          </a:solidFill>
                          <a:effectLst/>
                          <a:latin typeface="Century Gothic" panose="020B0502020202020204" pitchFamily="34" charset="0"/>
                        </a:rPr>
                        <a:t>OUTILS D’INFRASTRUCTURE UTILISÉS POUR LA CONFORMITÉ ET L’ÉVALUATION DES RISQUES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extLst>
                  <a:ext uri="{0D108BD9-81ED-4DB2-BD59-A6C34878D82A}">
                    <a16:rowId xmlns:a16="http://schemas.microsoft.com/office/drawing/2014/main" val="663424826"/>
                  </a:ext>
                </a:extLst>
              </a:tr>
              <a:tr h="384048">
                <a:tc>
                  <a:txBody>
                    <a:bodyPr/>
                    <a:lstStyle/>
                    <a:p>
                      <a:pPr algn="l" rtl="0" fontAlgn="ctr"/>
                      <a:r>
                        <a:rPr lang="fr-FR" sz="300" b="0" i="0" u="none" strike="noStrike" dirty="0">
                          <a:solidFill>
                            <a:srgbClr val="000000"/>
                          </a:solidFill>
                          <a:effectLst/>
                          <a:latin typeface="Century Gothic" panose="020B0502020202020204" pitchFamily="34" charset="0"/>
                        </a:rPr>
                        <a:t>NORMES DE SÉCURITÉ ÉLECTRIQUE</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300" b="0" i="0" u="none" strike="noStrike" dirty="0">
                          <a:solidFill>
                            <a:srgbClr val="000000"/>
                          </a:solidFill>
                          <a:effectLst/>
                          <a:latin typeface="Century Gothic" panose="020B0502020202020204" pitchFamily="34" charset="0"/>
                        </a:rPr>
                        <a:t>Le non-respect des normes de sécurité électrique peut entraîner des incendies, des chocs électriques ou d’autres risques qui pourraient nuire aux utilisateurs, endommager les biens et exposer l’entreprise à une responsabilité importante et à une publicité négative.</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300" b="0" i="0" u="none" strike="noStrike" dirty="0">
                          <a:solidFill>
                            <a:srgbClr val="000000"/>
                          </a:solidFill>
                          <a:effectLst/>
                          <a:latin typeface="Century Gothic" panose="020B0502020202020204" pitchFamily="34" charset="0"/>
                        </a:rPr>
                        <a:t>Évaluez l’intégrité, la mise à la terre et l’isolation de tous les composants électriques de l’entreprise.</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300" b="0" i="0" u="none" strike="noStrike" dirty="0">
                          <a:solidFill>
                            <a:srgbClr val="000000"/>
                          </a:solidFill>
                          <a:effectLst/>
                          <a:latin typeface="Century Gothic" panose="020B0502020202020204" pitchFamily="34" charset="0"/>
                        </a:rPr>
                        <a:t>Deux fois par an et après toute maintenance ou mise à niveau.</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fr-FR" sz="300" b="0" i="0" u="none" strike="noStrike">
                          <a:solidFill>
                            <a:srgbClr val="000000"/>
                          </a:solidFill>
                          <a:effectLst/>
                          <a:latin typeface="Century Gothic" panose="020B0502020202020204" pitchFamily="34" charset="0"/>
                        </a:rPr>
                        <a:t>OUI</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l" rtl="0" fontAlgn="ctr"/>
                      <a:r>
                        <a:rPr lang="fr-FR" sz="300" b="0" i="0" u="none" strike="noStrike" dirty="0">
                          <a:solidFill>
                            <a:srgbClr val="000000"/>
                          </a:solidFill>
                          <a:effectLst/>
                          <a:latin typeface="Century Gothic" panose="020B0502020202020204" pitchFamily="34" charset="0"/>
                        </a:rPr>
                        <a:t>Pour veiller à ce que les mesures de sécurité soient conformes aux normes de l’industrie.</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300" b="0" i="0" u="none" strike="noStrike" dirty="0">
                          <a:solidFill>
                            <a:srgbClr val="000000"/>
                          </a:solidFill>
                          <a:effectLst/>
                          <a:latin typeface="Century Gothic" panose="020B0502020202020204" pitchFamily="34" charset="0"/>
                        </a:rPr>
                        <a:t>Nombre d’incidents (incendies, chocs) ; taux de réussite des inspections.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fr-FR" sz="300" b="0" i="0" u="none" strike="noStrike" dirty="0">
                          <a:solidFill>
                            <a:srgbClr val="000000"/>
                          </a:solidFill>
                          <a:effectLst/>
                          <a:latin typeface="Century Gothic" panose="020B0502020202020204" pitchFamily="34" charset="0"/>
                        </a:rPr>
                        <a:t>OUI</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l" rtl="0" fontAlgn="ctr"/>
                      <a:r>
                        <a:rPr lang="fr-FR" sz="300" b="0" i="0" u="none" strike="noStrike" dirty="0">
                          <a:solidFill>
                            <a:srgbClr val="000000"/>
                          </a:solidFill>
                          <a:effectLst/>
                          <a:latin typeface="Century Gothic" panose="020B0502020202020204" pitchFamily="34" charset="0"/>
                        </a:rPr>
                        <a:t>Pour identifier l’usure potentielle ou les problèmes systémiques.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300" b="0" i="0" u="none" strike="noStrike">
                          <a:solidFill>
                            <a:srgbClr val="000000"/>
                          </a:solidFill>
                          <a:effectLst/>
                          <a:latin typeface="Century Gothic" panose="020B0502020202020204" pitchFamily="34" charset="0"/>
                        </a:rPr>
                        <a:t>Pour assurer la sécurité des utilisateurs et réduire la responsabilité.</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300" b="0" i="0" u="none" strike="noStrike">
                          <a:solidFill>
                            <a:srgbClr val="000000"/>
                          </a:solidFill>
                          <a:effectLst/>
                          <a:latin typeface="Century Gothic" panose="020B0502020202020204" pitchFamily="34" charset="0"/>
                        </a:rPr>
                        <a:t>Code national de l’électricité (NEC) ; normes de sécurité locales.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254061140"/>
                  </a:ext>
                </a:extLst>
              </a:tr>
              <a:tr h="384048">
                <a:tc>
                  <a:txBody>
                    <a:bodyPr/>
                    <a:lstStyle/>
                    <a:p>
                      <a:pPr algn="l" rtl="0" fontAlgn="ctr"/>
                      <a:r>
                        <a:rPr lang="fr-FR" sz="300" b="0" i="0" u="none" strike="noStrike">
                          <a:solidFill>
                            <a:srgbClr val="000000"/>
                          </a:solidFill>
                          <a:effectLst/>
                          <a:latin typeface="Century Gothic" panose="020B0502020202020204" pitchFamily="34" charset="0"/>
                        </a:rPr>
                        <a:t>NORMES D’INTERCONNEXION</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300" b="0" i="0" u="none" strike="noStrike" dirty="0">
                          <a:solidFill>
                            <a:srgbClr val="000000"/>
                          </a:solidFill>
                          <a:effectLst/>
                          <a:latin typeface="Century Gothic" panose="020B0502020202020204" pitchFamily="34" charset="0"/>
                        </a:rPr>
                        <a:t>Si les normes d’interconnexion ne sont pas respectées, il existe un risque d’instabilité du réseau. Cela peut entraîner des interruptions de service, des amendes éventuelles de la part des organismes de réglementation et des dommages à l’infrastructure du réseau.</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300" b="0" i="0" u="none" strike="noStrike">
                          <a:solidFill>
                            <a:srgbClr val="000000"/>
                          </a:solidFill>
                          <a:effectLst/>
                          <a:latin typeface="Century Gothic" panose="020B0502020202020204" pitchFamily="34" charset="0"/>
                        </a:rPr>
                        <a:t>Évaluez la qualité et la stabilité de la connectivité au réseau de l’entreprise.</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300" b="0" i="0" u="none" strike="noStrike">
                          <a:solidFill>
                            <a:srgbClr val="000000"/>
                          </a:solidFill>
                          <a:effectLst/>
                          <a:latin typeface="Century Gothic" panose="020B0502020202020204" pitchFamily="34" charset="0"/>
                        </a:rPr>
                        <a:t>Une fois par an.</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fr-FR" sz="300" b="0" i="0" u="none" strike="noStrike">
                          <a:solidFill>
                            <a:srgbClr val="000000"/>
                          </a:solidFill>
                          <a:effectLst/>
                          <a:latin typeface="Century Gothic" panose="020B0502020202020204" pitchFamily="34" charset="0"/>
                        </a:rPr>
                        <a:t>OUI</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l" rtl="0" fontAlgn="ctr"/>
                      <a:r>
                        <a:rPr lang="fr-FR" sz="300" b="0" i="0" u="none" strike="noStrike">
                          <a:solidFill>
                            <a:srgbClr val="000000"/>
                          </a:solidFill>
                          <a:effectLst/>
                          <a:latin typeface="Century Gothic" panose="020B0502020202020204" pitchFamily="34" charset="0"/>
                        </a:rPr>
                        <a:t>Pour assurer une intégration transparente avec le réseau.</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300" b="0" i="0" u="none" strike="noStrike">
                          <a:solidFill>
                            <a:srgbClr val="000000"/>
                          </a:solidFill>
                          <a:effectLst/>
                          <a:latin typeface="Century Gothic" panose="020B0502020202020204" pitchFamily="34" charset="0"/>
                        </a:rPr>
                        <a:t>Durée d’indisponibilité du réseau ; qualité des scores de connexion.</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fr-FR" sz="300" b="0" i="0" u="none" strike="noStrike">
                          <a:solidFill>
                            <a:srgbClr val="000000"/>
                          </a:solidFill>
                          <a:effectLst/>
                          <a:latin typeface="Century Gothic" panose="020B0502020202020204" pitchFamily="34" charset="0"/>
                        </a:rPr>
                        <a:t>OUI</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l" rtl="0" fontAlgn="ctr"/>
                      <a:r>
                        <a:rPr lang="fr-FR" sz="300" b="0" i="0" u="none" strike="noStrike">
                          <a:solidFill>
                            <a:srgbClr val="000000"/>
                          </a:solidFill>
                          <a:effectLst/>
                          <a:latin typeface="Century Gothic" panose="020B0502020202020204" pitchFamily="34" charset="0"/>
                        </a:rPr>
                        <a:t>Surtout en cas d’expansion ou lorsque le réseau subit des changements importants.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300" b="0" i="0" u="none" strike="noStrike">
                          <a:solidFill>
                            <a:srgbClr val="000000"/>
                          </a:solidFill>
                          <a:effectLst/>
                          <a:latin typeface="Century Gothic" panose="020B0502020202020204" pitchFamily="34" charset="0"/>
                        </a:rPr>
                        <a:t>Pour assurer un service stable et éviter les pénalités.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300" b="0" i="0" u="none" strike="noStrike">
                          <a:solidFill>
                            <a:srgbClr val="000000"/>
                          </a:solidFill>
                          <a:effectLst/>
                          <a:latin typeface="Century Gothic" panose="020B0502020202020204" pitchFamily="34" charset="0"/>
                        </a:rPr>
                        <a:t>Normes IEEE ; réglementations locales en matière de réseau.</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930230434"/>
                  </a:ext>
                </a:extLst>
              </a:tr>
              <a:tr h="438912">
                <a:tc>
                  <a:txBody>
                    <a:bodyPr/>
                    <a:lstStyle/>
                    <a:p>
                      <a:pPr algn="l" rtl="0" fontAlgn="ctr"/>
                      <a:r>
                        <a:rPr lang="fr-FR" sz="300" b="0" i="0" u="none" strike="noStrike">
                          <a:solidFill>
                            <a:srgbClr val="000000"/>
                          </a:solidFill>
                          <a:effectLst/>
                          <a:latin typeface="Century Gothic" panose="020B0502020202020204" pitchFamily="34" charset="0"/>
                        </a:rPr>
                        <a:t>ACCESSIBILITÉ ET CONFORMITÉ À L’ADA (AMERICANS WITH DISABILITIES ACT) (OU LÉGISLATION ÉQUIVALENTE DANS D’AUTRES JURIDICTIONS)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300" b="0" i="0" u="none" strike="noStrike" dirty="0">
                          <a:solidFill>
                            <a:srgbClr val="000000"/>
                          </a:solidFill>
                          <a:effectLst/>
                          <a:latin typeface="Century Gothic" panose="020B0502020202020204" pitchFamily="34" charset="0"/>
                        </a:rPr>
                        <a:t>Le fait de ne pas garantir l’accessibilité aux bornes de recharge peut entraîner des plaintes juridiques, des amendes potentielles et nuire à la réputation de l’entreprise en raison de son manque d’inclusivité.</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300" b="0" i="0" u="none" strike="noStrike">
                          <a:solidFill>
                            <a:srgbClr val="000000"/>
                          </a:solidFill>
                          <a:effectLst/>
                          <a:latin typeface="Century Gothic" panose="020B0502020202020204" pitchFamily="34" charset="0"/>
                        </a:rPr>
                        <a:t>Vérifiez que les stations de recharge sont faciles d’accès et conformes aux normes ADA.</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300" b="0" i="0" u="none" strike="noStrike">
                          <a:solidFill>
                            <a:srgbClr val="000000"/>
                          </a:solidFill>
                          <a:effectLst/>
                          <a:latin typeface="Century Gothic" panose="020B0502020202020204" pitchFamily="34" charset="0"/>
                        </a:rPr>
                        <a:t>Une fois par an et après tout changement structurel.</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fr-FR" sz="300" b="0" i="0" u="none" strike="noStrike">
                          <a:solidFill>
                            <a:srgbClr val="000000"/>
                          </a:solidFill>
                          <a:effectLst/>
                          <a:latin typeface="Century Gothic" panose="020B0502020202020204" pitchFamily="34" charset="0"/>
                        </a:rPr>
                        <a:t>NON</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5B37"/>
                    </a:solidFill>
                  </a:tcPr>
                </a:tc>
                <a:tc>
                  <a:txBody>
                    <a:bodyPr/>
                    <a:lstStyle/>
                    <a:p>
                      <a:pPr algn="l" rtl="0" fontAlgn="ctr"/>
                      <a:r>
                        <a:rPr lang="fr-FR" sz="300" b="0" i="0" u="none" strike="noStrike">
                          <a:solidFill>
                            <a:srgbClr val="000000"/>
                          </a:solidFill>
                          <a:effectLst/>
                          <a:latin typeface="Century Gothic" panose="020B0502020202020204" pitchFamily="34" charset="0"/>
                        </a:rPr>
                        <a:t>La conformité est binaire (soit conforme, soit non conforme).</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300" b="0" i="0" u="none" strike="noStrike">
                          <a:solidFill>
                            <a:srgbClr val="000000"/>
                          </a:solidFill>
                          <a:effectLst/>
                          <a:latin typeface="Century Gothic" panose="020B0502020202020204" pitchFamily="34" charset="0"/>
                        </a:rPr>
                        <a:t>Nombre de plaintes relatives à l’accessibilité ; taux de réussite à l’inspection.</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fr-FR" sz="300" b="0" i="0" u="none" strike="noStrike">
                          <a:solidFill>
                            <a:srgbClr val="000000"/>
                          </a:solidFill>
                          <a:effectLst/>
                          <a:latin typeface="Century Gothic" panose="020B0502020202020204" pitchFamily="34" charset="0"/>
                        </a:rPr>
                        <a:t>OUI</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l" rtl="0" fontAlgn="ctr"/>
                      <a:r>
                        <a:rPr lang="fr-FR" sz="300" b="0" i="0" u="none" strike="noStrike">
                          <a:solidFill>
                            <a:srgbClr val="000000"/>
                          </a:solidFill>
                          <a:effectLst/>
                          <a:latin typeface="Century Gothic" panose="020B0502020202020204" pitchFamily="34" charset="0"/>
                        </a:rPr>
                        <a:t>Pour garantir une accessibilité continue.</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300" b="0" i="0" u="none" strike="noStrike">
                          <a:solidFill>
                            <a:srgbClr val="000000"/>
                          </a:solidFill>
                          <a:effectLst/>
                          <a:latin typeface="Century Gothic" panose="020B0502020202020204" pitchFamily="34" charset="0"/>
                        </a:rPr>
                        <a:t>Pour éviter les poursuites judiciaires et favoriser l’inclusion.</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300" b="0" i="0" u="none" strike="noStrike">
                          <a:solidFill>
                            <a:srgbClr val="000000"/>
                          </a:solidFill>
                          <a:effectLst/>
                          <a:latin typeface="Century Gothic" panose="020B0502020202020204" pitchFamily="34" charset="0"/>
                        </a:rPr>
                        <a:t>Lignes directrices de l’ADA ; normes d’accessibilité locales.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826423269"/>
                  </a:ext>
                </a:extLst>
              </a:tr>
              <a:tr h="448056">
                <a:tc>
                  <a:txBody>
                    <a:bodyPr/>
                    <a:lstStyle/>
                    <a:p>
                      <a:pPr algn="l" rtl="0" fontAlgn="ctr"/>
                      <a:r>
                        <a:rPr lang="fr-FR" sz="300" b="0" i="0" u="none" strike="noStrike">
                          <a:solidFill>
                            <a:srgbClr val="000000"/>
                          </a:solidFill>
                          <a:effectLst/>
                          <a:latin typeface="Century Gothic" panose="020B0502020202020204" pitchFamily="34" charset="0"/>
                        </a:rPr>
                        <a:t>SÉCURITÉ DES DONNÉES ET PROTECTION DE LA VIE PRIVÉE</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300" b="0" i="0" u="none" strike="noStrike" dirty="0">
                          <a:solidFill>
                            <a:srgbClr val="000000"/>
                          </a:solidFill>
                          <a:effectLst/>
                          <a:latin typeface="Century Gothic" panose="020B0502020202020204" pitchFamily="34" charset="0"/>
                        </a:rPr>
                        <a:t>Si les données des clients (comme les informations de paiement ou les statistiques d’utilisation) ne sont pas traitées en toute sécurité, l’entreprise peut être confrontée à des violations de données, entraînant des poursuites judiciaires, des pénalités financières et une perte de confiance de la part des clients.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300" b="0" i="0" u="none" strike="noStrike">
                          <a:solidFill>
                            <a:srgbClr val="000000"/>
                          </a:solidFill>
                          <a:effectLst/>
                          <a:latin typeface="Century Gothic" panose="020B0502020202020204" pitchFamily="34" charset="0"/>
                        </a:rPr>
                        <a:t>Évaluez les protocoles de stockage, de transfert et de protection des données.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300" b="0" i="0" u="none" strike="noStrike">
                          <a:solidFill>
                            <a:srgbClr val="000000"/>
                          </a:solidFill>
                          <a:effectLst/>
                          <a:latin typeface="Century Gothic" panose="020B0502020202020204" pitchFamily="34" charset="0"/>
                        </a:rPr>
                        <a:t>Chaque trimestre ou après toute mise à jour du système.</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fr-FR" sz="300" b="0" i="0" u="none" strike="noStrike">
                          <a:solidFill>
                            <a:srgbClr val="000000"/>
                          </a:solidFill>
                          <a:effectLst/>
                          <a:latin typeface="Century Gothic" panose="020B0502020202020204" pitchFamily="34" charset="0"/>
                        </a:rPr>
                        <a:t>OUI</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l" rtl="0" fontAlgn="ctr"/>
                      <a:r>
                        <a:rPr lang="fr-FR" sz="300" b="0" i="0" u="none" strike="noStrike">
                          <a:solidFill>
                            <a:srgbClr val="000000"/>
                          </a:solidFill>
                          <a:effectLst/>
                          <a:latin typeface="Century Gothic" panose="020B0502020202020204" pitchFamily="34" charset="0"/>
                        </a:rPr>
                        <a:t>Pour mesurer les vulnérabilités potentielles.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300" b="0" i="0" u="none" strike="noStrike">
                          <a:solidFill>
                            <a:srgbClr val="000000"/>
                          </a:solidFill>
                          <a:effectLst/>
                          <a:latin typeface="Century Gothic" panose="020B0502020202020204" pitchFamily="34" charset="0"/>
                        </a:rPr>
                        <a:t>Nombre de violations de sécurité ; scores de vulnérabilité du système.</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fr-FR" sz="300" b="0" i="0" u="none" strike="noStrike">
                          <a:solidFill>
                            <a:srgbClr val="000000"/>
                          </a:solidFill>
                          <a:effectLst/>
                          <a:latin typeface="Century Gothic" panose="020B0502020202020204" pitchFamily="34" charset="0"/>
                        </a:rPr>
                        <a:t>OUI</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l" rtl="0" fontAlgn="ctr"/>
                      <a:r>
                        <a:rPr lang="fr-FR" sz="300" b="0" i="0" u="none" strike="noStrike">
                          <a:solidFill>
                            <a:srgbClr val="000000"/>
                          </a:solidFill>
                          <a:effectLst/>
                          <a:latin typeface="Century Gothic" panose="020B0502020202020204" pitchFamily="34" charset="0"/>
                        </a:rPr>
                        <a:t>En raison de l’évolution des cybermenaces.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300" b="0" i="0" u="none" strike="noStrike">
                          <a:solidFill>
                            <a:srgbClr val="000000"/>
                          </a:solidFill>
                          <a:effectLst/>
                          <a:latin typeface="Century Gothic" panose="020B0502020202020204" pitchFamily="34" charset="0"/>
                        </a:rPr>
                        <a:t>Pour protéger les données des clients et la réputation de l’entreprise.</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300" b="0" i="0" u="none" strike="noStrike">
                          <a:solidFill>
                            <a:srgbClr val="000000"/>
                          </a:solidFill>
                          <a:effectLst/>
                          <a:latin typeface="Century Gothic" panose="020B0502020202020204" pitchFamily="34" charset="0"/>
                        </a:rPr>
                        <a:t>ISO/IEC 27001 ; cadre de cybersécurité NIST.</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002242946"/>
                  </a:ext>
                </a:extLst>
              </a:tr>
              <a:tr h="384048">
                <a:tc>
                  <a:txBody>
                    <a:bodyPr/>
                    <a:lstStyle/>
                    <a:p>
                      <a:pPr algn="l" rtl="0" fontAlgn="ctr"/>
                      <a:r>
                        <a:rPr lang="fr-FR" sz="300" b="0" i="0" u="none" strike="noStrike" dirty="0">
                          <a:solidFill>
                            <a:srgbClr val="000000"/>
                          </a:solidFill>
                          <a:effectLst/>
                          <a:latin typeface="Century Gothic" panose="020B0502020202020204" pitchFamily="34" charset="0"/>
                        </a:rPr>
                        <a:t>RÉGLEMENTATION </a:t>
                      </a:r>
                      <a:br>
                        <a:rPr lang="fr-FR" sz="300" b="0" i="0" u="none" strike="noStrike" dirty="0">
                          <a:solidFill>
                            <a:srgbClr val="000000"/>
                          </a:solidFill>
                          <a:effectLst/>
                          <a:latin typeface="Century Gothic" panose="020B0502020202020204" pitchFamily="34" charset="0"/>
                        </a:rPr>
                      </a:br>
                      <a:r>
                        <a:rPr lang="fr-FR" sz="300" b="0" i="0" u="none" strike="noStrike" dirty="0">
                          <a:solidFill>
                            <a:srgbClr val="000000"/>
                          </a:solidFill>
                          <a:effectLst/>
                          <a:latin typeface="Century Gothic" panose="020B0502020202020204" pitchFamily="34" charset="0"/>
                        </a:rPr>
                        <a:t>EN MATIÈRE D’ENVIRONNEMENT ET DE ZONAGE</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300" b="0" i="0" u="none" strike="noStrike" dirty="0">
                          <a:solidFill>
                            <a:srgbClr val="000000"/>
                          </a:solidFill>
                          <a:effectLst/>
                          <a:latin typeface="Century Gothic" panose="020B0502020202020204" pitchFamily="34" charset="0"/>
                        </a:rPr>
                        <a:t>L’installation d’une infrastructure de recharge sans respecter les lois locales en matière d’environnement et de zonage peut entraîner le retrait forcé des stations de recharge, des actions en justice, des amendes et des retards dans l’extension du réseau de recharge.</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300" b="0" i="0" u="none" strike="noStrike">
                          <a:solidFill>
                            <a:srgbClr val="000000"/>
                          </a:solidFill>
                          <a:effectLst/>
                          <a:latin typeface="Century Gothic" panose="020B0502020202020204" pitchFamily="34" charset="0"/>
                        </a:rPr>
                        <a:t>Vérifiez que les sites d’installation sont conformes aux lois sur l’environnement et le zonage.</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300" b="0" i="0" u="none" strike="noStrike">
                          <a:solidFill>
                            <a:srgbClr val="000000"/>
                          </a:solidFill>
                          <a:effectLst/>
                          <a:latin typeface="Century Gothic" panose="020B0502020202020204" pitchFamily="34" charset="0"/>
                        </a:rPr>
                        <a:t>Une fois par an et avant l’établissement d’une nouvelle station.</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fr-FR" sz="300" b="0" i="0" u="none" strike="noStrike">
                          <a:solidFill>
                            <a:srgbClr val="000000"/>
                          </a:solidFill>
                          <a:effectLst/>
                          <a:latin typeface="Century Gothic" panose="020B0502020202020204" pitchFamily="34" charset="0"/>
                        </a:rPr>
                        <a:t>NON</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5B37"/>
                    </a:solidFill>
                  </a:tcPr>
                </a:tc>
                <a:tc>
                  <a:txBody>
                    <a:bodyPr/>
                    <a:lstStyle/>
                    <a:p>
                      <a:pPr algn="l" rtl="0" fontAlgn="ctr"/>
                      <a:r>
                        <a:rPr lang="fr-FR" sz="300" b="0" i="0" u="none" strike="noStrike">
                          <a:solidFill>
                            <a:srgbClr val="000000"/>
                          </a:solidFill>
                          <a:effectLst/>
                          <a:latin typeface="Century Gothic" panose="020B0502020202020204" pitchFamily="34" charset="0"/>
                        </a:rPr>
                        <a:t>La conformité est basée sur le respect des lois locales.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300" b="0" i="0" u="none" strike="noStrike">
                          <a:solidFill>
                            <a:srgbClr val="000000"/>
                          </a:solidFill>
                          <a:effectLst/>
                          <a:latin typeface="Century Gothic" panose="020B0502020202020204" pitchFamily="34" charset="0"/>
                        </a:rPr>
                        <a:t>Nombre de plaintes juridiques ; amendes encourues.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fr-FR" sz="300" b="0" i="0" u="none" strike="noStrike">
                          <a:solidFill>
                            <a:srgbClr val="000000"/>
                          </a:solidFill>
                          <a:effectLst/>
                          <a:latin typeface="Century Gothic" panose="020B0502020202020204" pitchFamily="34" charset="0"/>
                        </a:rPr>
                        <a:t>OUI</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l" rtl="0" fontAlgn="ctr"/>
                      <a:r>
                        <a:rPr lang="fr-FR" sz="300" b="0" i="0" u="none" strike="noStrike">
                          <a:solidFill>
                            <a:srgbClr val="000000"/>
                          </a:solidFill>
                          <a:effectLst/>
                          <a:latin typeface="Century Gothic" panose="020B0502020202020204" pitchFamily="34" charset="0"/>
                        </a:rPr>
                        <a:t>Surtout lorsque les réglementations changent.</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300" b="0" i="0" u="none" strike="noStrike">
                          <a:solidFill>
                            <a:srgbClr val="000000"/>
                          </a:solidFill>
                          <a:effectLst/>
                          <a:latin typeface="Century Gothic" panose="020B0502020202020204" pitchFamily="34" charset="0"/>
                        </a:rPr>
                        <a:t>Pour éviter les problèmes juridiques et maintenir les relations avec la communauté.</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300" b="0" i="0" u="none" strike="noStrike" dirty="0">
                          <a:solidFill>
                            <a:srgbClr val="000000"/>
                          </a:solidFill>
                          <a:effectLst/>
                          <a:latin typeface="Century Gothic" panose="020B0502020202020204" pitchFamily="34" charset="0"/>
                        </a:rPr>
                        <a:t>Zonage local et réglementation environnementale ; lignes directrices de l’EPA.</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828633706"/>
                  </a:ext>
                </a:extLst>
              </a:tr>
            </a:tbl>
          </a:graphicData>
        </a:graphic>
      </p:graphicFrame>
    </p:spTree>
    <p:extLst>
      <p:ext uri="{BB962C8B-B14F-4D97-AF65-F5344CB8AC3E}">
        <p14:creationId xmlns:p14="http://schemas.microsoft.com/office/powerpoint/2010/main" val="2079832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rtl="0"/>
            <a:r>
              <a:rPr lang="fr-FR" b="1">
                <a:solidFill>
                  <a:schemeClr val="bg1"/>
                </a:solidFill>
                <a:latin typeface="Century Gothic" panose="020B0502020202020204" pitchFamily="34" charset="0"/>
                <a:ea typeface="Arial" charset="0"/>
                <a:cs typeface="Arial" charset="0"/>
              </a:rPr>
              <a:t>RAPPORT DE PROJET</a:t>
            </a:r>
          </a:p>
        </p:txBody>
      </p:sp>
      <p:sp>
        <p:nvSpPr>
          <p:cNvPr id="10" name="TextBox 9">
            <a:extLst>
              <a:ext uri="{FF2B5EF4-FFF2-40B4-BE49-F238E27FC236}">
                <a16:creationId xmlns:a16="http://schemas.microsoft.com/office/drawing/2014/main" id="{DBACA93D-7A91-F807-C208-B8E9CE6E8F1E}"/>
              </a:ext>
            </a:extLst>
          </p:cNvPr>
          <p:cNvSpPr txBox="1"/>
          <p:nvPr/>
        </p:nvSpPr>
        <p:spPr>
          <a:xfrm>
            <a:off x="126960" y="150698"/>
            <a:ext cx="5513048" cy="430887"/>
          </a:xfrm>
          <a:prstGeom prst="rect">
            <a:avLst/>
          </a:prstGeom>
          <a:noFill/>
        </p:spPr>
        <p:txBody>
          <a:bodyPr wrap="none" rtlCol="0">
            <a:spAutoFit/>
          </a:bodyPr>
          <a:lstStyle/>
          <a:p>
            <a:pPr rtl="0"/>
            <a:r>
              <a:rPr lang="fr-FR" sz="2200">
                <a:solidFill>
                  <a:schemeClr val="tx1">
                    <a:lumMod val="65000"/>
                    <a:lumOff val="35000"/>
                  </a:schemeClr>
                </a:solidFill>
                <a:latin typeface="Century Gothic" panose="020B0502020202020204" pitchFamily="34" charset="0"/>
              </a:rPr>
              <a:t>MATRICE D’ÉVALUATION DES RISQUES DE CONFORMITÉ</a:t>
            </a:r>
          </a:p>
        </p:txBody>
      </p:sp>
      <p:graphicFrame>
        <p:nvGraphicFramePr>
          <p:cNvPr id="2" name="Table 1">
            <a:extLst>
              <a:ext uri="{FF2B5EF4-FFF2-40B4-BE49-F238E27FC236}">
                <a16:creationId xmlns:a16="http://schemas.microsoft.com/office/drawing/2014/main" id="{DB3CD2A6-02CD-CB83-7F38-1A8C0CCFFD68}"/>
              </a:ext>
            </a:extLst>
          </p:cNvPr>
          <p:cNvGraphicFramePr>
            <a:graphicFrameLocks noGrp="1"/>
          </p:cNvGraphicFramePr>
          <p:nvPr>
            <p:extLst>
              <p:ext uri="{D42A27DB-BD31-4B8C-83A1-F6EECF244321}">
                <p14:modId xmlns:p14="http://schemas.microsoft.com/office/powerpoint/2010/main" val="3415137106"/>
              </p:ext>
            </p:extLst>
          </p:nvPr>
        </p:nvGraphicFramePr>
        <p:xfrm>
          <a:off x="126960" y="626842"/>
          <a:ext cx="11942696" cy="6122758"/>
        </p:xfrm>
        <a:graphic>
          <a:graphicData uri="http://schemas.openxmlformats.org/drawingml/2006/table">
            <a:tbl>
              <a:tblPr/>
              <a:tblGrid>
                <a:gridCol w="850392">
                  <a:extLst>
                    <a:ext uri="{9D8B030D-6E8A-4147-A177-3AD203B41FA5}">
                      <a16:colId xmlns:a16="http://schemas.microsoft.com/office/drawing/2014/main" val="2086546374"/>
                    </a:ext>
                  </a:extLst>
                </a:gridCol>
                <a:gridCol w="1296692">
                  <a:extLst>
                    <a:ext uri="{9D8B030D-6E8A-4147-A177-3AD203B41FA5}">
                      <a16:colId xmlns:a16="http://schemas.microsoft.com/office/drawing/2014/main" val="3615409365"/>
                    </a:ext>
                  </a:extLst>
                </a:gridCol>
                <a:gridCol w="1207008">
                  <a:extLst>
                    <a:ext uri="{9D8B030D-6E8A-4147-A177-3AD203B41FA5}">
                      <a16:colId xmlns:a16="http://schemas.microsoft.com/office/drawing/2014/main" val="1556044992"/>
                    </a:ext>
                  </a:extLst>
                </a:gridCol>
                <a:gridCol w="1296692">
                  <a:extLst>
                    <a:ext uri="{9D8B030D-6E8A-4147-A177-3AD203B41FA5}">
                      <a16:colId xmlns:a16="http://schemas.microsoft.com/office/drawing/2014/main" val="2429664166"/>
                    </a:ext>
                  </a:extLst>
                </a:gridCol>
                <a:gridCol w="404226">
                  <a:extLst>
                    <a:ext uri="{9D8B030D-6E8A-4147-A177-3AD203B41FA5}">
                      <a16:colId xmlns:a16="http://schemas.microsoft.com/office/drawing/2014/main" val="2941516027"/>
                    </a:ext>
                  </a:extLst>
                </a:gridCol>
                <a:gridCol w="1296692">
                  <a:extLst>
                    <a:ext uri="{9D8B030D-6E8A-4147-A177-3AD203B41FA5}">
                      <a16:colId xmlns:a16="http://schemas.microsoft.com/office/drawing/2014/main" val="2282491068"/>
                    </a:ext>
                  </a:extLst>
                </a:gridCol>
                <a:gridCol w="1296692">
                  <a:extLst>
                    <a:ext uri="{9D8B030D-6E8A-4147-A177-3AD203B41FA5}">
                      <a16:colId xmlns:a16="http://schemas.microsoft.com/office/drawing/2014/main" val="239157984"/>
                    </a:ext>
                  </a:extLst>
                </a:gridCol>
                <a:gridCol w="404226">
                  <a:extLst>
                    <a:ext uri="{9D8B030D-6E8A-4147-A177-3AD203B41FA5}">
                      <a16:colId xmlns:a16="http://schemas.microsoft.com/office/drawing/2014/main" val="1475820660"/>
                    </a:ext>
                  </a:extLst>
                </a:gridCol>
                <a:gridCol w="1296692">
                  <a:extLst>
                    <a:ext uri="{9D8B030D-6E8A-4147-A177-3AD203B41FA5}">
                      <a16:colId xmlns:a16="http://schemas.microsoft.com/office/drawing/2014/main" val="3543181367"/>
                    </a:ext>
                  </a:extLst>
                </a:gridCol>
                <a:gridCol w="1296692">
                  <a:extLst>
                    <a:ext uri="{9D8B030D-6E8A-4147-A177-3AD203B41FA5}">
                      <a16:colId xmlns:a16="http://schemas.microsoft.com/office/drawing/2014/main" val="1415242032"/>
                    </a:ext>
                  </a:extLst>
                </a:gridCol>
                <a:gridCol w="1296692">
                  <a:extLst>
                    <a:ext uri="{9D8B030D-6E8A-4147-A177-3AD203B41FA5}">
                      <a16:colId xmlns:a16="http://schemas.microsoft.com/office/drawing/2014/main" val="1380738716"/>
                    </a:ext>
                  </a:extLst>
                </a:gridCol>
              </a:tblGrid>
              <a:tr h="337779">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28983" marR="3220" marT="3220" marB="0" anchor="ctr">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28983" marR="3220" marT="3220" marB="0" anchor="ctr">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220" marR="3220" marT="3220" marB="0" anchor="b">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dirty="0">
                        <a:solidFill>
                          <a:srgbClr val="000000"/>
                        </a:solidFill>
                        <a:effectLst/>
                        <a:latin typeface="Century Gothic" panose="020B0502020202020204" pitchFamily="34" charset="0"/>
                      </a:endParaRPr>
                    </a:p>
                  </a:txBody>
                  <a:tcPr marL="3220" marR="3220" marT="3220" marB="0" anchor="b">
                    <a:lnL>
                      <a:noFill/>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tcPr>
                </a:tc>
                <a:tc gridSpan="5">
                  <a:txBody>
                    <a:bodyPr/>
                    <a:lstStyle/>
                    <a:p>
                      <a:pPr algn="ctr" rtl="0" fontAlgn="ctr"/>
                      <a:r>
                        <a:rPr lang="fr-FR" sz="800" b="0" i="0" u="none" strike="noStrike">
                          <a:solidFill>
                            <a:srgbClr val="000000"/>
                          </a:solidFill>
                          <a:effectLst/>
                          <a:latin typeface="Century Gothic" panose="020B0502020202020204" pitchFamily="34" charset="0"/>
                        </a:rPr>
                        <a:t>ÉVALUATION DES RISQUES</a:t>
                      </a:r>
                    </a:p>
                  </a:txBody>
                  <a:tcPr marL="3220" marR="3220" marT="3220" marB="0" anchor="ctr">
                    <a:lnL w="6350" cap="flat" cmpd="sng" algn="ctr">
                      <a:solidFill>
                        <a:srgbClr val="BFBFBF"/>
                      </a:solidFill>
                      <a:prstDash val="solid"/>
                      <a:round/>
                      <a:headEnd type="none" w="med" len="med"/>
                      <a:tailEnd type="none" w="med" len="med"/>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28983" marR="3220" marT="3220" marB="0" anchor="ctr">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28983" marR="3220" marT="3220" marB="0" anchor="ctr">
                    <a:lnL>
                      <a:noFill/>
                    </a:lnL>
                    <a:lnR>
                      <a:noFill/>
                    </a:lnR>
                    <a:lnT>
                      <a:noFill/>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832026352"/>
                  </a:ext>
                </a:extLst>
              </a:tr>
              <a:tr h="692443">
                <a:tc>
                  <a:txBody>
                    <a:bodyPr/>
                    <a:lstStyle/>
                    <a:p>
                      <a:pPr algn="l" rtl="0" fontAlgn="ctr"/>
                      <a:r>
                        <a:rPr lang="fr-FR" sz="800" b="0" i="0" u="none" strike="noStrike" dirty="0">
                          <a:solidFill>
                            <a:srgbClr val="000000"/>
                          </a:solidFill>
                          <a:effectLst/>
                          <a:latin typeface="Century Gothic" panose="020B0502020202020204" pitchFamily="34" charset="0"/>
                        </a:rPr>
                        <a:t>THÈME</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rtl="0" fontAlgn="ctr"/>
                      <a:r>
                        <a:rPr lang="fr-FR" sz="800" b="0" i="0" u="none" strike="noStrike">
                          <a:solidFill>
                            <a:srgbClr val="000000"/>
                          </a:solidFill>
                          <a:effectLst/>
                          <a:latin typeface="Century Gothic" panose="020B0502020202020204" pitchFamily="34" charset="0"/>
                        </a:rPr>
                        <a:t>RISQUE</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rtl="0" fontAlgn="ctr"/>
                      <a:r>
                        <a:rPr lang="fr-FR" sz="800" b="0" i="0" u="none" strike="noStrike" dirty="0">
                          <a:solidFill>
                            <a:srgbClr val="000000"/>
                          </a:solidFill>
                          <a:effectLst/>
                          <a:latin typeface="Century Gothic" panose="020B0502020202020204" pitchFamily="34" charset="0"/>
                        </a:rPr>
                        <a:t>EXIGENCES EN MATIÈRE D’ÉVALUATION DES RISQUES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rtl="0" fontAlgn="ctr"/>
                      <a:r>
                        <a:rPr lang="fr-FR" sz="800" b="0" i="0" u="none" strike="noStrike" dirty="0">
                          <a:solidFill>
                            <a:srgbClr val="000000"/>
                          </a:solidFill>
                          <a:effectLst/>
                          <a:latin typeface="Century Gothic" panose="020B0502020202020204" pitchFamily="34" charset="0"/>
                        </a:rPr>
                        <a:t>FRÉQUENCE DE L’ÉVALUATION DES RISQUES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gridSpan="2">
                  <a:txBody>
                    <a:bodyPr/>
                    <a:lstStyle/>
                    <a:p>
                      <a:pPr algn="l" rtl="0" fontAlgn="ctr"/>
                      <a:r>
                        <a:rPr lang="fr-FR" sz="800" b="0" i="0" u="none" strike="noStrike" dirty="0">
                          <a:solidFill>
                            <a:srgbClr val="000000"/>
                          </a:solidFill>
                          <a:effectLst/>
                          <a:latin typeface="Century Gothic" panose="020B0502020202020204" pitchFamily="34" charset="0"/>
                        </a:rPr>
                        <a:t>CONFIRMER SI LE RISQUE EST QUANTIFIÉ OU NON ET </a:t>
                      </a:r>
                      <a:br>
                        <a:rPr lang="fr-FR" sz="800" b="0" i="0" u="none" strike="noStrike" dirty="0">
                          <a:solidFill>
                            <a:srgbClr val="000000"/>
                          </a:solidFill>
                          <a:effectLst/>
                          <a:latin typeface="Century Gothic" panose="020B0502020202020204" pitchFamily="34" charset="0"/>
                        </a:rPr>
                      </a:br>
                      <a:r>
                        <a:rPr lang="fr-FR" sz="800" b="0" i="0" u="none" strike="noStrike" dirty="0">
                          <a:solidFill>
                            <a:srgbClr val="000000"/>
                          </a:solidFill>
                          <a:effectLst/>
                          <a:latin typeface="Century Gothic" panose="020B0502020202020204" pitchFamily="34" charset="0"/>
                        </a:rPr>
                        <a:t>POURQUOI</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hMerge="1">
                  <a:txBody>
                    <a:bodyPr/>
                    <a:lstStyle/>
                    <a:p>
                      <a:endParaRPr lang="en-US"/>
                    </a:p>
                  </a:txBody>
                  <a:tcPr/>
                </a:tc>
                <a:tc>
                  <a:txBody>
                    <a:bodyPr/>
                    <a:lstStyle/>
                    <a:p>
                      <a:pPr algn="l" rtl="0" fontAlgn="ctr"/>
                      <a:r>
                        <a:rPr lang="fr-FR" sz="800" b="0" i="0" u="none" strike="noStrike">
                          <a:solidFill>
                            <a:srgbClr val="000000"/>
                          </a:solidFill>
                          <a:effectLst/>
                          <a:latin typeface="Century Gothic" panose="020B0502020202020204" pitchFamily="34" charset="0"/>
                        </a:rPr>
                        <a:t>MESURES RECOMMANDÉES UTILISÉES POUR MESURER LA CONFORMITÉ ET LES RISQUES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gridSpan="2">
                  <a:txBody>
                    <a:bodyPr/>
                    <a:lstStyle/>
                    <a:p>
                      <a:pPr algn="l" rtl="0" fontAlgn="ctr"/>
                      <a:r>
                        <a:rPr lang="fr-FR" sz="800" b="0" i="0" u="none" strike="noStrike" dirty="0">
                          <a:solidFill>
                            <a:srgbClr val="000000"/>
                          </a:solidFill>
                          <a:effectLst/>
                          <a:latin typeface="Century Gothic" panose="020B0502020202020204" pitchFamily="34" charset="0"/>
                        </a:rPr>
                        <a:t>CONFIRMER S’IL FAUT OU NON SURVEILLER LES CHANGEMENTS </a:t>
                      </a:r>
                      <a:br>
                        <a:rPr lang="fr-FR" sz="800" b="0" i="0" u="none" strike="noStrike" dirty="0">
                          <a:solidFill>
                            <a:srgbClr val="000000"/>
                          </a:solidFill>
                          <a:effectLst/>
                          <a:latin typeface="Century Gothic" panose="020B0502020202020204" pitchFamily="34" charset="0"/>
                        </a:rPr>
                      </a:br>
                      <a:r>
                        <a:rPr lang="fr-FR" sz="800" b="0" i="0" u="none" strike="noStrike" dirty="0">
                          <a:solidFill>
                            <a:srgbClr val="000000"/>
                          </a:solidFill>
                          <a:effectLst/>
                          <a:latin typeface="Century Gothic" panose="020B0502020202020204" pitchFamily="34" charset="0"/>
                        </a:rPr>
                        <a:t>DE NIVEAU DE RISQUE AU FIL DU TEMPS ET POURQUOI</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hMerge="1">
                  <a:txBody>
                    <a:bodyPr/>
                    <a:lstStyle/>
                    <a:p>
                      <a:endParaRPr lang="en-US"/>
                    </a:p>
                  </a:txBody>
                  <a:tcPr/>
                </a:tc>
                <a:tc>
                  <a:txBody>
                    <a:bodyPr/>
                    <a:lstStyle/>
                    <a:p>
                      <a:pPr algn="l" rtl="0" fontAlgn="ctr"/>
                      <a:r>
                        <a:rPr lang="fr-FR" sz="800" b="0" i="0" u="none" strike="noStrike" dirty="0">
                          <a:solidFill>
                            <a:srgbClr val="000000"/>
                          </a:solidFill>
                          <a:effectLst/>
                          <a:latin typeface="Century Gothic" panose="020B0502020202020204" pitchFamily="34" charset="0"/>
                        </a:rPr>
                        <a:t>UTILISATION PRÉVUE DE </a:t>
                      </a:r>
                      <a:br>
                        <a:rPr lang="fr-FR" sz="800" b="0" i="0" u="none" strike="noStrike" dirty="0">
                          <a:solidFill>
                            <a:srgbClr val="000000"/>
                          </a:solidFill>
                          <a:effectLst/>
                          <a:latin typeface="Century Gothic" panose="020B0502020202020204" pitchFamily="34" charset="0"/>
                        </a:rPr>
                      </a:br>
                      <a:r>
                        <a:rPr lang="fr-FR" sz="800" b="0" i="0" u="none" strike="noStrike" dirty="0">
                          <a:solidFill>
                            <a:srgbClr val="000000"/>
                          </a:solidFill>
                          <a:effectLst/>
                          <a:latin typeface="Century Gothic" panose="020B0502020202020204" pitchFamily="34" charset="0"/>
                        </a:rPr>
                        <a:t>LA CONFORMITÉ ET DE L’ÉVALUATION DES RISQUES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rtl="0" fontAlgn="ctr"/>
                      <a:r>
                        <a:rPr lang="fr-FR" sz="800" b="0" i="0" u="none" strike="noStrike">
                          <a:solidFill>
                            <a:srgbClr val="000000"/>
                          </a:solidFill>
                          <a:effectLst/>
                          <a:latin typeface="Century Gothic" panose="020B0502020202020204" pitchFamily="34" charset="0"/>
                        </a:rPr>
                        <a:t>OUTILS D’INFRASTRUCTURE UTILISÉS POUR LA CONFORMITÉ ET L’ÉVALUATION DES RISQUES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extLst>
                  <a:ext uri="{0D108BD9-81ED-4DB2-BD59-A6C34878D82A}">
                    <a16:rowId xmlns:a16="http://schemas.microsoft.com/office/drawing/2014/main" val="3989396071"/>
                  </a:ext>
                </a:extLst>
              </a:tr>
              <a:tr h="956473">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0" u="none" strike="noStrike">
                        <a:solidFill>
                          <a:srgbClr val="000000"/>
                        </a:solidFill>
                        <a:effectLst/>
                        <a:latin typeface="Century Gothic" panose="020B0502020202020204" pitchFamily="34" charset="0"/>
                      </a:endParaRP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071330155"/>
                  </a:ext>
                </a:extLst>
              </a:tr>
              <a:tr h="956473">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002191682"/>
                  </a:ext>
                </a:extLst>
              </a:tr>
              <a:tr h="1147618">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0" u="none" strike="noStrike">
                        <a:solidFill>
                          <a:srgbClr val="000000"/>
                        </a:solidFill>
                        <a:effectLst/>
                        <a:latin typeface="Century Gothic" panose="020B0502020202020204" pitchFamily="34" charset="0"/>
                      </a:endParaRP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085461919"/>
                  </a:ext>
                </a:extLst>
              </a:tr>
              <a:tr h="956473">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0" u="none" strike="noStrike">
                        <a:solidFill>
                          <a:srgbClr val="000000"/>
                        </a:solidFill>
                        <a:effectLst/>
                        <a:latin typeface="Century Gothic" panose="020B0502020202020204" pitchFamily="34" charset="0"/>
                      </a:endParaRP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985326939"/>
                  </a:ext>
                </a:extLst>
              </a:tr>
              <a:tr h="1033202">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30901785"/>
                  </a:ext>
                </a:extLst>
              </a:tr>
            </a:tbl>
          </a:graphicData>
        </a:graphic>
      </p:graphicFrame>
    </p:spTree>
    <p:extLst>
      <p:ext uri="{BB962C8B-B14F-4D97-AF65-F5344CB8AC3E}">
        <p14:creationId xmlns:p14="http://schemas.microsoft.com/office/powerpoint/2010/main" val="16466711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rtl="0"/>
            <a:r>
              <a:rPr lang="fr-FR" b="1">
                <a:solidFill>
                  <a:schemeClr val="bg1"/>
                </a:solidFill>
                <a:latin typeface="Century Gothic" panose="020B0502020202020204" pitchFamily="34" charset="0"/>
                <a:ea typeface="Arial" charset="0"/>
                <a:cs typeface="Arial" charset="0"/>
              </a:rPr>
              <a:t>RAPPORT DE PROJET</a:t>
            </a:r>
          </a:p>
        </p:txBody>
      </p:sp>
      <p:sp>
        <p:nvSpPr>
          <p:cNvPr id="10" name="TextBox 9">
            <a:extLst>
              <a:ext uri="{FF2B5EF4-FFF2-40B4-BE49-F238E27FC236}">
                <a16:creationId xmlns:a16="http://schemas.microsoft.com/office/drawing/2014/main" id="{DBACA93D-7A91-F807-C208-B8E9CE6E8F1E}"/>
              </a:ext>
            </a:extLst>
          </p:cNvPr>
          <p:cNvSpPr txBox="1"/>
          <p:nvPr/>
        </p:nvSpPr>
        <p:spPr>
          <a:xfrm>
            <a:off x="126960" y="150698"/>
            <a:ext cx="6829114" cy="430887"/>
          </a:xfrm>
          <a:prstGeom prst="rect">
            <a:avLst/>
          </a:prstGeom>
          <a:noFill/>
        </p:spPr>
        <p:txBody>
          <a:bodyPr wrap="none" rtlCol="0">
            <a:spAutoFit/>
          </a:bodyPr>
          <a:lstStyle/>
          <a:p>
            <a:pPr rtl="0"/>
            <a:r>
              <a:rPr lang="fr-FR" sz="2200">
                <a:solidFill>
                  <a:schemeClr val="tx1">
                    <a:lumMod val="65000"/>
                    <a:lumOff val="35000"/>
                  </a:schemeClr>
                </a:solidFill>
                <a:latin typeface="Century Gothic" panose="020B0502020202020204" pitchFamily="34" charset="0"/>
              </a:rPr>
              <a:t>EXEMPLE DE MATRICE D’ÉVALUATION DES RISQUES DE CONFORMITÉ</a:t>
            </a:r>
          </a:p>
        </p:txBody>
      </p:sp>
      <p:graphicFrame>
        <p:nvGraphicFramePr>
          <p:cNvPr id="2" name="Table 1">
            <a:extLst>
              <a:ext uri="{FF2B5EF4-FFF2-40B4-BE49-F238E27FC236}">
                <a16:creationId xmlns:a16="http://schemas.microsoft.com/office/drawing/2014/main" id="{DB3CD2A6-02CD-CB83-7F38-1A8C0CCFFD68}"/>
              </a:ext>
            </a:extLst>
          </p:cNvPr>
          <p:cNvGraphicFramePr>
            <a:graphicFrameLocks noGrp="1"/>
          </p:cNvGraphicFramePr>
          <p:nvPr>
            <p:extLst>
              <p:ext uri="{D42A27DB-BD31-4B8C-83A1-F6EECF244321}">
                <p14:modId xmlns:p14="http://schemas.microsoft.com/office/powerpoint/2010/main" val="1250231588"/>
              </p:ext>
            </p:extLst>
          </p:nvPr>
        </p:nvGraphicFramePr>
        <p:xfrm>
          <a:off x="126960" y="626841"/>
          <a:ext cx="11945808" cy="6122758"/>
        </p:xfrm>
        <a:graphic>
          <a:graphicData uri="http://schemas.openxmlformats.org/drawingml/2006/table">
            <a:tbl>
              <a:tblPr/>
              <a:tblGrid>
                <a:gridCol w="859536">
                  <a:extLst>
                    <a:ext uri="{9D8B030D-6E8A-4147-A177-3AD203B41FA5}">
                      <a16:colId xmlns:a16="http://schemas.microsoft.com/office/drawing/2014/main" val="2086546374"/>
                    </a:ext>
                  </a:extLst>
                </a:gridCol>
                <a:gridCol w="1312050">
                  <a:extLst>
                    <a:ext uri="{9D8B030D-6E8A-4147-A177-3AD203B41FA5}">
                      <a16:colId xmlns:a16="http://schemas.microsoft.com/office/drawing/2014/main" val="3615409365"/>
                    </a:ext>
                  </a:extLst>
                </a:gridCol>
                <a:gridCol w="1225296">
                  <a:extLst>
                    <a:ext uri="{9D8B030D-6E8A-4147-A177-3AD203B41FA5}">
                      <a16:colId xmlns:a16="http://schemas.microsoft.com/office/drawing/2014/main" val="1556044992"/>
                    </a:ext>
                  </a:extLst>
                </a:gridCol>
                <a:gridCol w="1312050">
                  <a:extLst>
                    <a:ext uri="{9D8B030D-6E8A-4147-A177-3AD203B41FA5}">
                      <a16:colId xmlns:a16="http://schemas.microsoft.com/office/drawing/2014/main" val="2429664166"/>
                    </a:ext>
                  </a:extLst>
                </a:gridCol>
                <a:gridCol w="409014">
                  <a:extLst>
                    <a:ext uri="{9D8B030D-6E8A-4147-A177-3AD203B41FA5}">
                      <a16:colId xmlns:a16="http://schemas.microsoft.com/office/drawing/2014/main" val="2941516027"/>
                    </a:ext>
                  </a:extLst>
                </a:gridCol>
                <a:gridCol w="1312050">
                  <a:extLst>
                    <a:ext uri="{9D8B030D-6E8A-4147-A177-3AD203B41FA5}">
                      <a16:colId xmlns:a16="http://schemas.microsoft.com/office/drawing/2014/main" val="2282491068"/>
                    </a:ext>
                  </a:extLst>
                </a:gridCol>
                <a:gridCol w="1312050">
                  <a:extLst>
                    <a:ext uri="{9D8B030D-6E8A-4147-A177-3AD203B41FA5}">
                      <a16:colId xmlns:a16="http://schemas.microsoft.com/office/drawing/2014/main" val="239157984"/>
                    </a:ext>
                  </a:extLst>
                </a:gridCol>
                <a:gridCol w="409014">
                  <a:extLst>
                    <a:ext uri="{9D8B030D-6E8A-4147-A177-3AD203B41FA5}">
                      <a16:colId xmlns:a16="http://schemas.microsoft.com/office/drawing/2014/main" val="1475820660"/>
                    </a:ext>
                  </a:extLst>
                </a:gridCol>
                <a:gridCol w="1312050">
                  <a:extLst>
                    <a:ext uri="{9D8B030D-6E8A-4147-A177-3AD203B41FA5}">
                      <a16:colId xmlns:a16="http://schemas.microsoft.com/office/drawing/2014/main" val="3543181367"/>
                    </a:ext>
                  </a:extLst>
                </a:gridCol>
                <a:gridCol w="1312050">
                  <a:extLst>
                    <a:ext uri="{9D8B030D-6E8A-4147-A177-3AD203B41FA5}">
                      <a16:colId xmlns:a16="http://schemas.microsoft.com/office/drawing/2014/main" val="1415242032"/>
                    </a:ext>
                  </a:extLst>
                </a:gridCol>
                <a:gridCol w="1170648">
                  <a:extLst>
                    <a:ext uri="{9D8B030D-6E8A-4147-A177-3AD203B41FA5}">
                      <a16:colId xmlns:a16="http://schemas.microsoft.com/office/drawing/2014/main" val="1380738716"/>
                    </a:ext>
                  </a:extLst>
                </a:gridCol>
              </a:tblGrid>
              <a:tr h="337779">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28983" marR="3220" marT="3220" marB="0" anchor="ctr">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28983" marR="3220" marT="3220" marB="0" anchor="ctr">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220" marR="3220" marT="3220" marB="0" anchor="b">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dirty="0">
                        <a:solidFill>
                          <a:srgbClr val="000000"/>
                        </a:solidFill>
                        <a:effectLst/>
                        <a:latin typeface="Century Gothic" panose="020B0502020202020204" pitchFamily="34" charset="0"/>
                      </a:endParaRPr>
                    </a:p>
                  </a:txBody>
                  <a:tcPr marL="3220" marR="3220" marT="3220" marB="0" anchor="b">
                    <a:lnL>
                      <a:noFill/>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tcPr>
                </a:tc>
                <a:tc gridSpan="5">
                  <a:txBody>
                    <a:bodyPr/>
                    <a:lstStyle/>
                    <a:p>
                      <a:pPr algn="ctr" rtl="0" fontAlgn="ctr"/>
                      <a:r>
                        <a:rPr lang="fr-FR" sz="800" b="0" i="0" u="none" strike="noStrike">
                          <a:solidFill>
                            <a:srgbClr val="000000"/>
                          </a:solidFill>
                          <a:effectLst/>
                          <a:latin typeface="Century Gothic" panose="020B0502020202020204" pitchFamily="34" charset="0"/>
                        </a:rPr>
                        <a:t>ÉVALUATION DES RISQUES</a:t>
                      </a:r>
                    </a:p>
                  </a:txBody>
                  <a:tcPr marL="3220" marR="3220" marT="3220" marB="0" anchor="ctr">
                    <a:lnL w="6350" cap="flat" cmpd="sng" algn="ctr">
                      <a:solidFill>
                        <a:srgbClr val="BFBFBF"/>
                      </a:solidFill>
                      <a:prstDash val="solid"/>
                      <a:round/>
                      <a:headEnd type="none" w="med" len="med"/>
                      <a:tailEnd type="none" w="med" len="med"/>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28983" marR="3220" marT="3220" marB="0" anchor="ctr">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28983" marR="3220" marT="3220" marB="0" anchor="ctr">
                    <a:lnL>
                      <a:noFill/>
                    </a:lnL>
                    <a:lnR>
                      <a:noFill/>
                    </a:lnR>
                    <a:lnT>
                      <a:noFill/>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832026352"/>
                  </a:ext>
                </a:extLst>
              </a:tr>
              <a:tr h="692443">
                <a:tc>
                  <a:txBody>
                    <a:bodyPr/>
                    <a:lstStyle/>
                    <a:p>
                      <a:pPr algn="l" rtl="0" fontAlgn="ctr"/>
                      <a:r>
                        <a:rPr lang="fr-FR" sz="800" b="0" i="0" u="none" strike="noStrike" dirty="0">
                          <a:solidFill>
                            <a:srgbClr val="000000"/>
                          </a:solidFill>
                          <a:effectLst/>
                          <a:latin typeface="Century Gothic" panose="020B0502020202020204" pitchFamily="34" charset="0"/>
                        </a:rPr>
                        <a:t>THÈME</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rtl="0" fontAlgn="ctr"/>
                      <a:r>
                        <a:rPr lang="fr-FR" sz="800" b="0" i="0" u="none" strike="noStrike">
                          <a:solidFill>
                            <a:srgbClr val="000000"/>
                          </a:solidFill>
                          <a:effectLst/>
                          <a:latin typeface="Century Gothic" panose="020B0502020202020204" pitchFamily="34" charset="0"/>
                        </a:rPr>
                        <a:t>RISQUE</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rtl="0" fontAlgn="ctr"/>
                      <a:r>
                        <a:rPr lang="fr-FR" sz="800" b="0" i="0" u="none" strike="noStrike" dirty="0">
                          <a:solidFill>
                            <a:srgbClr val="000000"/>
                          </a:solidFill>
                          <a:effectLst/>
                          <a:latin typeface="Century Gothic" panose="020B0502020202020204" pitchFamily="34" charset="0"/>
                        </a:rPr>
                        <a:t>EXIGENCES EN MATIÈRE D’ÉVALUATION DES RISQUES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rtl="0" fontAlgn="ctr"/>
                      <a:r>
                        <a:rPr lang="fr-FR" sz="800" b="0" i="0" u="none" strike="noStrike" dirty="0">
                          <a:solidFill>
                            <a:srgbClr val="000000"/>
                          </a:solidFill>
                          <a:effectLst/>
                          <a:latin typeface="Century Gothic" panose="020B0502020202020204" pitchFamily="34" charset="0"/>
                        </a:rPr>
                        <a:t>FRÉQUENCE DE L’ÉVALUATION DES RISQUES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gridSpan="2">
                  <a:txBody>
                    <a:bodyPr/>
                    <a:lstStyle/>
                    <a:p>
                      <a:pPr algn="l" rtl="0" fontAlgn="ctr"/>
                      <a:r>
                        <a:rPr lang="fr-FR" sz="800" b="0" i="0" u="none" strike="noStrike" dirty="0">
                          <a:solidFill>
                            <a:srgbClr val="000000"/>
                          </a:solidFill>
                          <a:effectLst/>
                          <a:latin typeface="Century Gothic" panose="020B0502020202020204" pitchFamily="34" charset="0"/>
                        </a:rPr>
                        <a:t>CONFIRMER SI LE RISQUE EST QUANTIFIÉ OU NON ET </a:t>
                      </a:r>
                      <a:br>
                        <a:rPr lang="fr-FR" sz="800" b="0" i="0" u="none" strike="noStrike" dirty="0">
                          <a:solidFill>
                            <a:srgbClr val="000000"/>
                          </a:solidFill>
                          <a:effectLst/>
                          <a:latin typeface="Century Gothic" panose="020B0502020202020204" pitchFamily="34" charset="0"/>
                        </a:rPr>
                      </a:br>
                      <a:r>
                        <a:rPr lang="fr-FR" sz="800" b="0" i="0" u="none" strike="noStrike" dirty="0">
                          <a:solidFill>
                            <a:srgbClr val="000000"/>
                          </a:solidFill>
                          <a:effectLst/>
                          <a:latin typeface="Century Gothic" panose="020B0502020202020204" pitchFamily="34" charset="0"/>
                        </a:rPr>
                        <a:t>POURQUOI</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hMerge="1">
                  <a:txBody>
                    <a:bodyPr/>
                    <a:lstStyle/>
                    <a:p>
                      <a:endParaRPr lang="en-US"/>
                    </a:p>
                  </a:txBody>
                  <a:tcPr/>
                </a:tc>
                <a:tc>
                  <a:txBody>
                    <a:bodyPr/>
                    <a:lstStyle/>
                    <a:p>
                      <a:pPr algn="l" rtl="0" fontAlgn="ctr"/>
                      <a:r>
                        <a:rPr lang="fr-FR" sz="800" b="0" i="0" u="none" strike="noStrike">
                          <a:solidFill>
                            <a:srgbClr val="000000"/>
                          </a:solidFill>
                          <a:effectLst/>
                          <a:latin typeface="Century Gothic" panose="020B0502020202020204" pitchFamily="34" charset="0"/>
                        </a:rPr>
                        <a:t>MESURES RECOMMANDÉES UTILISÉES POUR MESURER LA CONFORMITÉ ET LES RISQUES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gridSpan="2">
                  <a:txBody>
                    <a:bodyPr/>
                    <a:lstStyle/>
                    <a:p>
                      <a:pPr algn="l" rtl="0" fontAlgn="ctr"/>
                      <a:r>
                        <a:rPr lang="fr-FR" sz="800" b="0" i="0" u="none" strike="noStrike" dirty="0">
                          <a:solidFill>
                            <a:srgbClr val="000000"/>
                          </a:solidFill>
                          <a:effectLst/>
                          <a:latin typeface="Century Gothic" panose="020B0502020202020204" pitchFamily="34" charset="0"/>
                        </a:rPr>
                        <a:t>CONFIRMER S’IL FAUT OU NON SURVEILLER LES CHANGEMENTS </a:t>
                      </a:r>
                      <a:br>
                        <a:rPr lang="fr-FR" sz="800" b="0" i="0" u="none" strike="noStrike" dirty="0">
                          <a:solidFill>
                            <a:srgbClr val="000000"/>
                          </a:solidFill>
                          <a:effectLst/>
                          <a:latin typeface="Century Gothic" panose="020B0502020202020204" pitchFamily="34" charset="0"/>
                        </a:rPr>
                      </a:br>
                      <a:r>
                        <a:rPr lang="fr-FR" sz="800" b="0" i="0" u="none" strike="noStrike" dirty="0">
                          <a:solidFill>
                            <a:srgbClr val="000000"/>
                          </a:solidFill>
                          <a:effectLst/>
                          <a:latin typeface="Century Gothic" panose="020B0502020202020204" pitchFamily="34" charset="0"/>
                        </a:rPr>
                        <a:t>DE NIVEAU DE RISQUE AU FIL DU TEMPS ET POURQUOI</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hMerge="1">
                  <a:txBody>
                    <a:bodyPr/>
                    <a:lstStyle/>
                    <a:p>
                      <a:endParaRPr lang="en-US"/>
                    </a:p>
                  </a:txBody>
                  <a:tcPr/>
                </a:tc>
                <a:tc>
                  <a:txBody>
                    <a:bodyPr/>
                    <a:lstStyle/>
                    <a:p>
                      <a:pPr algn="l" rtl="0" fontAlgn="ctr"/>
                      <a:r>
                        <a:rPr lang="fr-FR" sz="800" b="0" i="0" u="none" strike="noStrike">
                          <a:solidFill>
                            <a:srgbClr val="000000"/>
                          </a:solidFill>
                          <a:effectLst/>
                          <a:latin typeface="Century Gothic" panose="020B0502020202020204" pitchFamily="34" charset="0"/>
                        </a:rPr>
                        <a:t>UTILISATION PRÉVUE DE LA CONFORMITÉ ET DE L’ÉVALUATION DES RISQUES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rtl="0" fontAlgn="ctr"/>
                      <a:r>
                        <a:rPr lang="fr-FR" sz="800" b="0" i="0" u="none" strike="noStrike">
                          <a:solidFill>
                            <a:srgbClr val="000000"/>
                          </a:solidFill>
                          <a:effectLst/>
                          <a:latin typeface="Century Gothic" panose="020B0502020202020204" pitchFamily="34" charset="0"/>
                        </a:rPr>
                        <a:t>OUTILS D’INFRASTRUCTURE UTILISÉS POUR LA CONFORMITÉ ET L’ÉVALUATION DES RISQUES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extLst>
                  <a:ext uri="{0D108BD9-81ED-4DB2-BD59-A6C34878D82A}">
                    <a16:rowId xmlns:a16="http://schemas.microsoft.com/office/drawing/2014/main" val="3989396071"/>
                  </a:ext>
                </a:extLst>
              </a:tr>
              <a:tr h="956473">
                <a:tc>
                  <a:txBody>
                    <a:bodyPr/>
                    <a:lstStyle/>
                    <a:p>
                      <a:pPr algn="l" rtl="0" fontAlgn="ctr"/>
                      <a:r>
                        <a:rPr lang="fr-FR" sz="600" b="0" i="0" u="none" strike="noStrike" dirty="0">
                          <a:solidFill>
                            <a:srgbClr val="000000"/>
                          </a:solidFill>
                          <a:effectLst/>
                          <a:latin typeface="Century Gothic" panose="020B0502020202020204" pitchFamily="34" charset="0"/>
                        </a:rPr>
                        <a:t>NORMES DE SÉCURITÉ ÉLECTRIQUE</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600" b="0" i="0" u="none" strike="noStrike" dirty="0">
                          <a:solidFill>
                            <a:srgbClr val="000000"/>
                          </a:solidFill>
                          <a:effectLst/>
                          <a:latin typeface="Century Gothic" panose="020B0502020202020204" pitchFamily="34" charset="0"/>
                        </a:rPr>
                        <a:t>Le non-respect des normes de sécurité électrique peut entraîner des incendies, des chocs électriques ou d’autres risques qui pourraient nuire aux utilisateurs, endommager les biens et exposer l’entreprise à une responsabilité importante et à une publicité négative.</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600" b="0" i="0" u="none" strike="noStrike" dirty="0">
                          <a:solidFill>
                            <a:srgbClr val="000000"/>
                          </a:solidFill>
                          <a:effectLst/>
                          <a:latin typeface="Century Gothic" panose="020B0502020202020204" pitchFamily="34" charset="0"/>
                        </a:rPr>
                        <a:t>Évaluez l’intégrité, la mise à la terre et l’isolation de tous les composants électriques de l’entreprise.</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600" b="0" i="0" u="none" strike="noStrike" dirty="0">
                          <a:solidFill>
                            <a:srgbClr val="000000"/>
                          </a:solidFill>
                          <a:effectLst/>
                          <a:latin typeface="Century Gothic" panose="020B0502020202020204" pitchFamily="34" charset="0"/>
                        </a:rPr>
                        <a:t>Deux fois par an et après toute maintenance ou mise à niveau.</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fr-FR" sz="600" b="0" i="0" u="none" strike="noStrike">
                          <a:solidFill>
                            <a:srgbClr val="000000"/>
                          </a:solidFill>
                          <a:effectLst/>
                          <a:latin typeface="Century Gothic" panose="020B0502020202020204" pitchFamily="34" charset="0"/>
                        </a:rPr>
                        <a:t>OUI</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l" rtl="0" fontAlgn="ctr"/>
                      <a:r>
                        <a:rPr lang="fr-FR" sz="600" b="0" i="0" u="none" strike="noStrike">
                          <a:solidFill>
                            <a:srgbClr val="000000"/>
                          </a:solidFill>
                          <a:effectLst/>
                          <a:latin typeface="Century Gothic" panose="020B0502020202020204" pitchFamily="34" charset="0"/>
                        </a:rPr>
                        <a:t>Pour veiller à ce que les mesures de sécurité soient conformes aux normes de l’industrie.</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600" b="0" i="0" u="none" strike="noStrike">
                          <a:solidFill>
                            <a:srgbClr val="000000"/>
                          </a:solidFill>
                          <a:effectLst/>
                          <a:latin typeface="Century Gothic" panose="020B0502020202020204" pitchFamily="34" charset="0"/>
                        </a:rPr>
                        <a:t>Nombre d’incidents (incendies, chocs) ; taux de réussite des inspections.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fr-FR" sz="600" b="0" i="0" u="none" strike="noStrike">
                          <a:solidFill>
                            <a:srgbClr val="000000"/>
                          </a:solidFill>
                          <a:effectLst/>
                          <a:latin typeface="Century Gothic" panose="020B0502020202020204" pitchFamily="34" charset="0"/>
                        </a:rPr>
                        <a:t>OUI</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l" rtl="0" fontAlgn="ctr"/>
                      <a:r>
                        <a:rPr lang="fr-FR" sz="600" b="0" i="0" u="none" strike="noStrike">
                          <a:solidFill>
                            <a:srgbClr val="000000"/>
                          </a:solidFill>
                          <a:effectLst/>
                          <a:latin typeface="Century Gothic" panose="020B0502020202020204" pitchFamily="34" charset="0"/>
                        </a:rPr>
                        <a:t>Pour identifier l’usure potentielle ou les problèmes systémiques.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600" b="0" i="0" u="none" strike="noStrike">
                          <a:solidFill>
                            <a:srgbClr val="000000"/>
                          </a:solidFill>
                          <a:effectLst/>
                          <a:latin typeface="Century Gothic" panose="020B0502020202020204" pitchFamily="34" charset="0"/>
                        </a:rPr>
                        <a:t>Pour assurer la sécurité des utilisateurs et réduire la responsabilité.</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600" b="0" i="0" u="none" strike="noStrike">
                          <a:solidFill>
                            <a:srgbClr val="000000"/>
                          </a:solidFill>
                          <a:effectLst/>
                          <a:latin typeface="Century Gothic" panose="020B0502020202020204" pitchFamily="34" charset="0"/>
                        </a:rPr>
                        <a:t>Code national de l’électricité (NEC) ; normes de sécurité locales.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071330155"/>
                  </a:ext>
                </a:extLst>
              </a:tr>
              <a:tr h="956473">
                <a:tc>
                  <a:txBody>
                    <a:bodyPr/>
                    <a:lstStyle/>
                    <a:p>
                      <a:pPr algn="l" rtl="0" fontAlgn="ctr"/>
                      <a:r>
                        <a:rPr lang="fr-FR" sz="600" b="0" i="0" u="none" strike="noStrike" dirty="0">
                          <a:solidFill>
                            <a:srgbClr val="000000"/>
                          </a:solidFill>
                          <a:effectLst/>
                          <a:latin typeface="Century Gothic" panose="020B0502020202020204" pitchFamily="34" charset="0"/>
                        </a:rPr>
                        <a:t>NORMES D’INTERCONNEXION</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600" b="0" i="0" u="none" strike="noStrike">
                          <a:solidFill>
                            <a:srgbClr val="000000"/>
                          </a:solidFill>
                          <a:effectLst/>
                          <a:latin typeface="Century Gothic" panose="020B0502020202020204" pitchFamily="34" charset="0"/>
                        </a:rPr>
                        <a:t>Si les normes d’interconnexion ne sont pas respectées, il existe un risque d’instabilité du réseau. Cela peut entraîner des interruptions de service, des amendes éventuelles de la part des organismes de réglementation et des dommages à l’infrastructure du réseau.</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600" b="0" i="0" u="none" strike="noStrike" dirty="0">
                          <a:solidFill>
                            <a:srgbClr val="000000"/>
                          </a:solidFill>
                          <a:effectLst/>
                          <a:latin typeface="Century Gothic" panose="020B0502020202020204" pitchFamily="34" charset="0"/>
                        </a:rPr>
                        <a:t>Évaluez la qualité et la stabilité de la connectivité au réseau de l’entreprise.</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600" b="0" i="0" u="none" strike="noStrike" dirty="0">
                          <a:solidFill>
                            <a:srgbClr val="000000"/>
                          </a:solidFill>
                          <a:effectLst/>
                          <a:latin typeface="Century Gothic" panose="020B0502020202020204" pitchFamily="34" charset="0"/>
                        </a:rPr>
                        <a:t>Une fois par an.</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fr-FR" sz="600" b="0" i="0" u="none" strike="noStrike">
                          <a:solidFill>
                            <a:srgbClr val="000000"/>
                          </a:solidFill>
                          <a:effectLst/>
                          <a:latin typeface="Century Gothic" panose="020B0502020202020204" pitchFamily="34" charset="0"/>
                        </a:rPr>
                        <a:t>OUI</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l" rtl="0" fontAlgn="ctr"/>
                      <a:r>
                        <a:rPr lang="fr-FR" sz="600" b="0" i="0" u="none" strike="noStrike" dirty="0">
                          <a:solidFill>
                            <a:srgbClr val="000000"/>
                          </a:solidFill>
                          <a:effectLst/>
                          <a:latin typeface="Century Gothic" panose="020B0502020202020204" pitchFamily="34" charset="0"/>
                        </a:rPr>
                        <a:t>Pour assurer une intégration transparente avec le réseau.</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600" b="0" i="0" u="none" strike="noStrike" dirty="0">
                          <a:solidFill>
                            <a:srgbClr val="000000"/>
                          </a:solidFill>
                          <a:effectLst/>
                          <a:latin typeface="Century Gothic" panose="020B0502020202020204" pitchFamily="34" charset="0"/>
                        </a:rPr>
                        <a:t>Durée d’indisponibilité du réseau ; qualité des scores de connexion.</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fr-FR" sz="600" b="0" i="0" u="none" strike="noStrike" dirty="0">
                          <a:solidFill>
                            <a:srgbClr val="000000"/>
                          </a:solidFill>
                          <a:effectLst/>
                          <a:latin typeface="Century Gothic" panose="020B0502020202020204" pitchFamily="34" charset="0"/>
                        </a:rPr>
                        <a:t>OUI</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l" rtl="0" fontAlgn="ctr"/>
                      <a:r>
                        <a:rPr lang="fr-FR" sz="600" b="0" i="0" u="none" strike="noStrike" dirty="0">
                          <a:solidFill>
                            <a:srgbClr val="000000"/>
                          </a:solidFill>
                          <a:effectLst/>
                          <a:latin typeface="Century Gothic" panose="020B0502020202020204" pitchFamily="34" charset="0"/>
                        </a:rPr>
                        <a:t>Surtout en cas d’expansion ou lorsque le réseau subit des changements importants.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600" b="0" i="0" u="none" strike="noStrike">
                          <a:solidFill>
                            <a:srgbClr val="000000"/>
                          </a:solidFill>
                          <a:effectLst/>
                          <a:latin typeface="Century Gothic" panose="020B0502020202020204" pitchFamily="34" charset="0"/>
                        </a:rPr>
                        <a:t>Pour assurer un service stable et éviter les pénalités.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600" b="0" i="0" u="none" strike="noStrike">
                          <a:solidFill>
                            <a:srgbClr val="000000"/>
                          </a:solidFill>
                          <a:effectLst/>
                          <a:latin typeface="Century Gothic" panose="020B0502020202020204" pitchFamily="34" charset="0"/>
                        </a:rPr>
                        <a:t>Normes IEEE ; réglementations locales en matière de réseau.</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002191682"/>
                  </a:ext>
                </a:extLst>
              </a:tr>
              <a:tr h="1147618">
                <a:tc>
                  <a:txBody>
                    <a:bodyPr/>
                    <a:lstStyle/>
                    <a:p>
                      <a:pPr algn="l" rtl="0" fontAlgn="ctr"/>
                      <a:r>
                        <a:rPr lang="fr-FR" sz="600" b="0" i="0" u="none" strike="noStrike" dirty="0">
                          <a:solidFill>
                            <a:srgbClr val="000000"/>
                          </a:solidFill>
                          <a:effectLst/>
                          <a:latin typeface="Century Gothic" panose="020B0502020202020204" pitchFamily="34" charset="0"/>
                        </a:rPr>
                        <a:t>ACCESSIBILITÉ ET CONFORMITÉ À </a:t>
                      </a:r>
                      <a:br>
                        <a:rPr lang="fr-FR" sz="600" b="0" i="0" u="none" strike="noStrike" dirty="0">
                          <a:solidFill>
                            <a:srgbClr val="000000"/>
                          </a:solidFill>
                          <a:effectLst/>
                          <a:latin typeface="Century Gothic" panose="020B0502020202020204" pitchFamily="34" charset="0"/>
                        </a:rPr>
                      </a:br>
                      <a:r>
                        <a:rPr lang="fr-FR" sz="600" b="0" i="0" u="none" strike="noStrike" dirty="0">
                          <a:solidFill>
                            <a:srgbClr val="000000"/>
                          </a:solidFill>
                          <a:effectLst/>
                          <a:latin typeface="Century Gothic" panose="020B0502020202020204" pitchFamily="34" charset="0"/>
                        </a:rPr>
                        <a:t>L’ADA (AMERICANS WITH DISABILITIES ACT) </a:t>
                      </a:r>
                      <a:br>
                        <a:rPr lang="fr-FR" sz="600" b="0" i="0" u="none" strike="noStrike" dirty="0">
                          <a:solidFill>
                            <a:srgbClr val="000000"/>
                          </a:solidFill>
                          <a:effectLst/>
                          <a:latin typeface="Century Gothic" panose="020B0502020202020204" pitchFamily="34" charset="0"/>
                        </a:rPr>
                      </a:br>
                      <a:r>
                        <a:rPr lang="fr-FR" sz="600" b="0" i="0" u="none" strike="noStrike" dirty="0">
                          <a:solidFill>
                            <a:srgbClr val="000000"/>
                          </a:solidFill>
                          <a:effectLst/>
                          <a:latin typeface="Century Gothic" panose="020B0502020202020204" pitchFamily="34" charset="0"/>
                        </a:rPr>
                        <a:t>(OU LÉGISLATION ÉQUIVALENTE DANS D’AUTRES JURIDICTIONS)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600" b="0" i="0" u="none" strike="noStrike">
                          <a:solidFill>
                            <a:srgbClr val="000000"/>
                          </a:solidFill>
                          <a:effectLst/>
                          <a:latin typeface="Century Gothic" panose="020B0502020202020204" pitchFamily="34" charset="0"/>
                        </a:rPr>
                        <a:t>Le fait de ne pas garantir l’accessibilité aux bornes de recharge peut entraîner des plaintes juridiques, des amendes potentielles et nuire à la réputation de l’entreprise en raison de son manque d’inclusivité.</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600" b="0" i="0" u="none" strike="noStrike" dirty="0">
                          <a:solidFill>
                            <a:srgbClr val="000000"/>
                          </a:solidFill>
                          <a:effectLst/>
                          <a:latin typeface="Century Gothic" panose="020B0502020202020204" pitchFamily="34" charset="0"/>
                        </a:rPr>
                        <a:t>Vérifiez que les stations de recharge sont faciles d’accès et conformes aux normes ADA.</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600" b="0" i="0" u="none" strike="noStrike" dirty="0">
                          <a:solidFill>
                            <a:srgbClr val="000000"/>
                          </a:solidFill>
                          <a:effectLst/>
                          <a:latin typeface="Century Gothic" panose="020B0502020202020204" pitchFamily="34" charset="0"/>
                        </a:rPr>
                        <a:t>Une fois par an et après tout changement structurel.</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fr-FR" sz="600" b="0" i="0" u="none" strike="noStrike">
                          <a:solidFill>
                            <a:srgbClr val="000000"/>
                          </a:solidFill>
                          <a:effectLst/>
                          <a:latin typeface="Century Gothic" panose="020B0502020202020204" pitchFamily="34" charset="0"/>
                        </a:rPr>
                        <a:t>NON</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5B37"/>
                    </a:solidFill>
                  </a:tcPr>
                </a:tc>
                <a:tc>
                  <a:txBody>
                    <a:bodyPr/>
                    <a:lstStyle/>
                    <a:p>
                      <a:pPr algn="l" rtl="0" fontAlgn="ctr"/>
                      <a:r>
                        <a:rPr lang="fr-FR" sz="600" b="0" i="0" u="none" strike="noStrike">
                          <a:solidFill>
                            <a:srgbClr val="000000"/>
                          </a:solidFill>
                          <a:effectLst/>
                          <a:latin typeface="Century Gothic" panose="020B0502020202020204" pitchFamily="34" charset="0"/>
                        </a:rPr>
                        <a:t>La conformité est binaire (soit conforme, soit non conforme).</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600" b="0" i="0" u="none" strike="noStrike">
                          <a:solidFill>
                            <a:srgbClr val="000000"/>
                          </a:solidFill>
                          <a:effectLst/>
                          <a:latin typeface="Century Gothic" panose="020B0502020202020204" pitchFamily="34" charset="0"/>
                        </a:rPr>
                        <a:t>Nombre de plaintes relatives à l’accessibilité ; taux de réussite à l’inspection.</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fr-FR" sz="600" b="0" i="0" u="none" strike="noStrike">
                          <a:solidFill>
                            <a:srgbClr val="000000"/>
                          </a:solidFill>
                          <a:effectLst/>
                          <a:latin typeface="Century Gothic" panose="020B0502020202020204" pitchFamily="34" charset="0"/>
                        </a:rPr>
                        <a:t>OUI</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l" rtl="0" fontAlgn="ctr"/>
                      <a:r>
                        <a:rPr lang="fr-FR" sz="600" b="0" i="0" u="none" strike="noStrike" dirty="0">
                          <a:solidFill>
                            <a:srgbClr val="000000"/>
                          </a:solidFill>
                          <a:effectLst/>
                          <a:latin typeface="Century Gothic" panose="020B0502020202020204" pitchFamily="34" charset="0"/>
                        </a:rPr>
                        <a:t>Pour garantir une accessibilité continue.</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600" b="0" i="0" u="none" strike="noStrike" dirty="0">
                          <a:solidFill>
                            <a:srgbClr val="000000"/>
                          </a:solidFill>
                          <a:effectLst/>
                          <a:latin typeface="Century Gothic" panose="020B0502020202020204" pitchFamily="34" charset="0"/>
                        </a:rPr>
                        <a:t>Pour éviter les poursuites judiciaires et favoriser l’inclusion.</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600" b="0" i="0" u="none" strike="noStrike">
                          <a:solidFill>
                            <a:srgbClr val="000000"/>
                          </a:solidFill>
                          <a:effectLst/>
                          <a:latin typeface="Century Gothic" panose="020B0502020202020204" pitchFamily="34" charset="0"/>
                        </a:rPr>
                        <a:t>Lignes directrices de l’ADA ; normes d’accessibilité locales.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085461919"/>
                  </a:ext>
                </a:extLst>
              </a:tr>
              <a:tr h="956473">
                <a:tc>
                  <a:txBody>
                    <a:bodyPr/>
                    <a:lstStyle/>
                    <a:p>
                      <a:pPr algn="l" rtl="0" fontAlgn="ctr"/>
                      <a:r>
                        <a:rPr lang="fr-FR" sz="600" b="0" i="0" u="none" strike="noStrike" dirty="0">
                          <a:solidFill>
                            <a:srgbClr val="000000"/>
                          </a:solidFill>
                          <a:effectLst/>
                          <a:latin typeface="Century Gothic" panose="020B0502020202020204" pitchFamily="34" charset="0"/>
                        </a:rPr>
                        <a:t>SÉCURITÉ DES DONNÉES ET PROTECTION DE LA VIE PRIVÉE</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600" b="0" i="0" u="none" strike="noStrike" dirty="0">
                          <a:solidFill>
                            <a:srgbClr val="000000"/>
                          </a:solidFill>
                          <a:effectLst/>
                          <a:latin typeface="Century Gothic" panose="020B0502020202020204" pitchFamily="34" charset="0"/>
                        </a:rPr>
                        <a:t>Si les données des clients (comme les informations de paiement ou les statistiques d’utilisation) ne </a:t>
                      </a:r>
                      <a:br>
                        <a:rPr lang="fr-FR" sz="600" b="0" i="0" u="none" strike="noStrike" dirty="0">
                          <a:solidFill>
                            <a:srgbClr val="000000"/>
                          </a:solidFill>
                          <a:effectLst/>
                          <a:latin typeface="Century Gothic" panose="020B0502020202020204" pitchFamily="34" charset="0"/>
                        </a:rPr>
                      </a:br>
                      <a:r>
                        <a:rPr lang="fr-FR" sz="600" b="0" i="0" u="none" strike="noStrike" dirty="0">
                          <a:solidFill>
                            <a:srgbClr val="000000"/>
                          </a:solidFill>
                          <a:effectLst/>
                          <a:latin typeface="Century Gothic" panose="020B0502020202020204" pitchFamily="34" charset="0"/>
                        </a:rPr>
                        <a:t>sont pas traitées en toute sécurité, l’entreprise peut être confrontée </a:t>
                      </a:r>
                      <a:br>
                        <a:rPr lang="fr-FR" sz="600" b="0" i="0" u="none" strike="noStrike" dirty="0">
                          <a:solidFill>
                            <a:srgbClr val="000000"/>
                          </a:solidFill>
                          <a:effectLst/>
                          <a:latin typeface="Century Gothic" panose="020B0502020202020204" pitchFamily="34" charset="0"/>
                        </a:rPr>
                      </a:br>
                      <a:r>
                        <a:rPr lang="fr-FR" sz="600" b="0" i="0" u="none" strike="noStrike" dirty="0">
                          <a:solidFill>
                            <a:srgbClr val="000000"/>
                          </a:solidFill>
                          <a:effectLst/>
                          <a:latin typeface="Century Gothic" panose="020B0502020202020204" pitchFamily="34" charset="0"/>
                        </a:rPr>
                        <a:t>à des violations de données, entraînant des poursuites judiciaires, des pénalités financières et une perte de confiance de la part des clients.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600" b="0" i="0" u="none" strike="noStrike" dirty="0">
                          <a:solidFill>
                            <a:srgbClr val="000000"/>
                          </a:solidFill>
                          <a:effectLst/>
                          <a:latin typeface="Century Gothic" panose="020B0502020202020204" pitchFamily="34" charset="0"/>
                        </a:rPr>
                        <a:t>Évaluez les protocoles de stockage, de transfert et de protection des données.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600" b="0" i="0" u="none" strike="noStrike" dirty="0">
                          <a:solidFill>
                            <a:srgbClr val="000000"/>
                          </a:solidFill>
                          <a:effectLst/>
                          <a:latin typeface="Century Gothic" panose="020B0502020202020204" pitchFamily="34" charset="0"/>
                        </a:rPr>
                        <a:t>Chaque trimestre ou après toute mise à jour du système.</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fr-FR" sz="600" b="0" i="0" u="none" strike="noStrike">
                          <a:solidFill>
                            <a:srgbClr val="000000"/>
                          </a:solidFill>
                          <a:effectLst/>
                          <a:latin typeface="Century Gothic" panose="020B0502020202020204" pitchFamily="34" charset="0"/>
                        </a:rPr>
                        <a:t>OUI</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l" rtl="0" fontAlgn="ctr"/>
                      <a:r>
                        <a:rPr lang="fr-FR" sz="600" b="0" i="0" u="none" strike="noStrike">
                          <a:solidFill>
                            <a:srgbClr val="000000"/>
                          </a:solidFill>
                          <a:effectLst/>
                          <a:latin typeface="Century Gothic" panose="020B0502020202020204" pitchFamily="34" charset="0"/>
                        </a:rPr>
                        <a:t>Pour mesurer les vulnérabilités potentielles.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600" b="0" i="0" u="none" strike="noStrike">
                          <a:solidFill>
                            <a:srgbClr val="000000"/>
                          </a:solidFill>
                          <a:effectLst/>
                          <a:latin typeface="Century Gothic" panose="020B0502020202020204" pitchFamily="34" charset="0"/>
                        </a:rPr>
                        <a:t>Nombre de violations de sécurité ; scores de vulnérabilité du système.</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fr-FR" sz="600" b="0" i="0" u="none" strike="noStrike">
                          <a:solidFill>
                            <a:srgbClr val="000000"/>
                          </a:solidFill>
                          <a:effectLst/>
                          <a:latin typeface="Century Gothic" panose="020B0502020202020204" pitchFamily="34" charset="0"/>
                        </a:rPr>
                        <a:t>OUI</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l" rtl="0" fontAlgn="ctr"/>
                      <a:r>
                        <a:rPr lang="fr-FR" sz="600" b="0" i="0" u="none" strike="noStrike">
                          <a:solidFill>
                            <a:srgbClr val="000000"/>
                          </a:solidFill>
                          <a:effectLst/>
                          <a:latin typeface="Century Gothic" panose="020B0502020202020204" pitchFamily="34" charset="0"/>
                        </a:rPr>
                        <a:t>En raison de l’évolution des cybermenaces.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600" b="0" i="0" u="none" strike="noStrike" dirty="0">
                          <a:solidFill>
                            <a:srgbClr val="000000"/>
                          </a:solidFill>
                          <a:effectLst/>
                          <a:latin typeface="Century Gothic" panose="020B0502020202020204" pitchFamily="34" charset="0"/>
                        </a:rPr>
                        <a:t>Pour protéger les données des clients et la réputation de l’entreprise.</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600" b="0" i="0" u="none" strike="noStrike" dirty="0">
                          <a:solidFill>
                            <a:srgbClr val="000000"/>
                          </a:solidFill>
                          <a:effectLst/>
                          <a:latin typeface="Century Gothic" panose="020B0502020202020204" pitchFamily="34" charset="0"/>
                        </a:rPr>
                        <a:t>ISO/IEC 27001 ; cadre de cybersécurité NIST.</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985326939"/>
                  </a:ext>
                </a:extLst>
              </a:tr>
              <a:tr h="1033202">
                <a:tc>
                  <a:txBody>
                    <a:bodyPr/>
                    <a:lstStyle/>
                    <a:p>
                      <a:pPr algn="l" rtl="0" fontAlgn="ctr"/>
                      <a:r>
                        <a:rPr lang="fr-FR" sz="600" b="0" i="0" u="none" strike="noStrike" dirty="0">
                          <a:solidFill>
                            <a:srgbClr val="000000"/>
                          </a:solidFill>
                          <a:effectLst/>
                          <a:latin typeface="Century Gothic" panose="020B0502020202020204" pitchFamily="34" charset="0"/>
                        </a:rPr>
                        <a:t>RÉGLEMENTATION EN MATIÈRE D’ENVIRONNEMENT ET DE ZONAGE</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600" b="0" i="0" u="none" strike="noStrike">
                          <a:solidFill>
                            <a:srgbClr val="000000"/>
                          </a:solidFill>
                          <a:effectLst/>
                          <a:latin typeface="Century Gothic" panose="020B0502020202020204" pitchFamily="34" charset="0"/>
                        </a:rPr>
                        <a:t>L’installation d’une infrastructure de recharge sans respecter les lois locales en matière d’environnement et de zonage peut entraîner le retrait forcé des stations de recharge, des actions en justice, des amendes et des retards dans l’extension du réseau de recharge.</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600" b="0" i="0" u="none" strike="noStrike" dirty="0">
                          <a:solidFill>
                            <a:srgbClr val="000000"/>
                          </a:solidFill>
                          <a:effectLst/>
                          <a:latin typeface="Century Gothic" panose="020B0502020202020204" pitchFamily="34" charset="0"/>
                        </a:rPr>
                        <a:t>Vérifiez que les sites d’installation sont conformes aux lois sur l’environnement </a:t>
                      </a:r>
                      <a:br>
                        <a:rPr lang="fr-FR" sz="600" b="0" i="0" u="none" strike="noStrike" dirty="0">
                          <a:solidFill>
                            <a:srgbClr val="000000"/>
                          </a:solidFill>
                          <a:effectLst/>
                          <a:latin typeface="Century Gothic" panose="020B0502020202020204" pitchFamily="34" charset="0"/>
                        </a:rPr>
                      </a:br>
                      <a:r>
                        <a:rPr lang="fr-FR" sz="600" b="0" i="0" u="none" strike="noStrike" dirty="0">
                          <a:solidFill>
                            <a:srgbClr val="000000"/>
                          </a:solidFill>
                          <a:effectLst/>
                          <a:latin typeface="Century Gothic" panose="020B0502020202020204" pitchFamily="34" charset="0"/>
                        </a:rPr>
                        <a:t>et le zonage.</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600" b="0" i="0" u="none" strike="noStrike" dirty="0">
                          <a:solidFill>
                            <a:srgbClr val="000000"/>
                          </a:solidFill>
                          <a:effectLst/>
                          <a:latin typeface="Century Gothic" panose="020B0502020202020204" pitchFamily="34" charset="0"/>
                        </a:rPr>
                        <a:t>Une fois par an et avant l’établissement d’une nouvelle station.</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fr-FR" sz="600" b="0" i="0" u="none" strike="noStrike">
                          <a:solidFill>
                            <a:srgbClr val="000000"/>
                          </a:solidFill>
                          <a:effectLst/>
                          <a:latin typeface="Century Gothic" panose="020B0502020202020204" pitchFamily="34" charset="0"/>
                        </a:rPr>
                        <a:t>NON</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5B37"/>
                    </a:solidFill>
                  </a:tcPr>
                </a:tc>
                <a:tc>
                  <a:txBody>
                    <a:bodyPr/>
                    <a:lstStyle/>
                    <a:p>
                      <a:pPr algn="l" rtl="0" fontAlgn="ctr"/>
                      <a:r>
                        <a:rPr lang="fr-FR" sz="600" b="0" i="0" u="none" strike="noStrike">
                          <a:solidFill>
                            <a:srgbClr val="000000"/>
                          </a:solidFill>
                          <a:effectLst/>
                          <a:latin typeface="Century Gothic" panose="020B0502020202020204" pitchFamily="34" charset="0"/>
                        </a:rPr>
                        <a:t>La conformité est basée sur le respect des lois locales.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600" b="0" i="0" u="none" strike="noStrike">
                          <a:solidFill>
                            <a:srgbClr val="000000"/>
                          </a:solidFill>
                          <a:effectLst/>
                          <a:latin typeface="Century Gothic" panose="020B0502020202020204" pitchFamily="34" charset="0"/>
                        </a:rPr>
                        <a:t>Nombre de plaintes juridiques ; amendes encourues.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fr-FR" sz="600" b="0" i="0" u="none" strike="noStrike">
                          <a:solidFill>
                            <a:srgbClr val="000000"/>
                          </a:solidFill>
                          <a:effectLst/>
                          <a:latin typeface="Century Gothic" panose="020B0502020202020204" pitchFamily="34" charset="0"/>
                        </a:rPr>
                        <a:t>OUI</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l" rtl="0" fontAlgn="ctr"/>
                      <a:r>
                        <a:rPr lang="fr-FR" sz="600" b="0" i="0" u="none" strike="noStrike">
                          <a:solidFill>
                            <a:srgbClr val="000000"/>
                          </a:solidFill>
                          <a:effectLst/>
                          <a:latin typeface="Century Gothic" panose="020B0502020202020204" pitchFamily="34" charset="0"/>
                        </a:rPr>
                        <a:t>Surtout lorsque les réglementations changent.</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600" b="0" i="0" u="none" strike="noStrike">
                          <a:solidFill>
                            <a:srgbClr val="000000"/>
                          </a:solidFill>
                          <a:effectLst/>
                          <a:latin typeface="Century Gothic" panose="020B0502020202020204" pitchFamily="34" charset="0"/>
                        </a:rPr>
                        <a:t>Pour éviter les problèmes juridiques et maintenir les relations avec la communauté.</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rtl="0" fontAlgn="ctr"/>
                      <a:r>
                        <a:rPr lang="fr-FR" sz="600" b="0" i="0" u="none" strike="noStrike" dirty="0">
                          <a:solidFill>
                            <a:srgbClr val="000000"/>
                          </a:solidFill>
                          <a:effectLst/>
                          <a:latin typeface="Century Gothic" panose="020B0502020202020204" pitchFamily="34" charset="0"/>
                        </a:rPr>
                        <a:t>Zonage local et réglementation environnementale ; </a:t>
                      </a:r>
                      <a:br>
                        <a:rPr lang="fr-FR" sz="600" b="0" i="0" u="none" strike="noStrike" dirty="0">
                          <a:solidFill>
                            <a:srgbClr val="000000"/>
                          </a:solidFill>
                          <a:effectLst/>
                          <a:latin typeface="Century Gothic" panose="020B0502020202020204" pitchFamily="34" charset="0"/>
                        </a:rPr>
                      </a:br>
                      <a:r>
                        <a:rPr lang="fr-FR" sz="600" b="0" i="0" u="none" strike="noStrike" dirty="0">
                          <a:solidFill>
                            <a:srgbClr val="000000"/>
                          </a:solidFill>
                          <a:effectLst/>
                          <a:latin typeface="Century Gothic" panose="020B0502020202020204" pitchFamily="34" charset="0"/>
                        </a:rPr>
                        <a:t>lignes directrices de l’EPA.</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30901785"/>
                  </a:ext>
                </a:extLst>
              </a:tr>
            </a:tbl>
          </a:graphicData>
        </a:graphic>
      </p:graphicFrame>
    </p:spTree>
    <p:extLst>
      <p:ext uri="{BB962C8B-B14F-4D97-AF65-F5344CB8AC3E}">
        <p14:creationId xmlns:p14="http://schemas.microsoft.com/office/powerpoint/2010/main" val="1179924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rtl="0"/>
            <a:r>
              <a:rPr lang="fr-FR" b="1">
                <a:solidFill>
                  <a:schemeClr val="bg1"/>
                </a:solidFill>
                <a:latin typeface="Century Gothic" panose="020B0502020202020204" pitchFamily="34" charset="0"/>
                <a:ea typeface="Arial" charset="0"/>
                <a:cs typeface="Arial" charset="0"/>
              </a:rPr>
              <a:t>RAPPORT DE PROJET</a:t>
            </a:r>
          </a:p>
        </p:txBody>
      </p:sp>
      <p:graphicFrame>
        <p:nvGraphicFramePr>
          <p:cNvPr id="3" name="Table 2">
            <a:extLst>
              <a:ext uri="{FF2B5EF4-FFF2-40B4-BE49-F238E27FC236}">
                <a16:creationId xmlns:a16="http://schemas.microsoft.com/office/drawing/2014/main" id="{AE0581D1-6FEA-A955-42D3-6D515A3F3104}"/>
              </a:ext>
            </a:extLst>
          </p:cNvPr>
          <p:cNvGraphicFramePr>
            <a:graphicFrameLocks noGrp="1"/>
          </p:cNvGraphicFramePr>
          <p:nvPr>
            <p:extLst>
              <p:ext uri="{D42A27DB-BD31-4B8C-83A1-F6EECF244321}">
                <p14:modId xmlns:p14="http://schemas.microsoft.com/office/powerpoint/2010/main" val="423966814"/>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fr-FR" sz="1600" b="1" dirty="0">
                          <a:solidFill>
                            <a:schemeClr val="tx1"/>
                          </a:solidFill>
                          <a:effectLst/>
                          <a:latin typeface="Century Gothic" panose="020B0502020202020204" pitchFamily="34" charset="0"/>
                        </a:rPr>
                        <a:t>EXCLUSION DE RESPONSABILITÉ</a:t>
                      </a:r>
                    </a:p>
                    <a:p>
                      <a:pPr marL="0" marR="0" rtl="0">
                        <a:spcBef>
                          <a:spcPts val="0"/>
                        </a:spcBef>
                        <a:spcAft>
                          <a:spcPts val="0"/>
                        </a:spcAft>
                      </a:pPr>
                      <a:r>
                        <a:rPr lang="fr-FR" sz="1200" b="0" dirty="0">
                          <a:solidFill>
                            <a:schemeClr val="tx1"/>
                          </a:solidFill>
                          <a:effectLst/>
                          <a:latin typeface="Century Gothic" panose="020B0502020202020204" pitchFamily="34" charset="0"/>
                        </a:rPr>
                        <a:t> </a:t>
                      </a:r>
                    </a:p>
                    <a:p>
                      <a:pPr marL="0" marR="0" rtl="0">
                        <a:spcBef>
                          <a:spcPts val="0"/>
                        </a:spcBef>
                        <a:spcAft>
                          <a:spcPts val="0"/>
                        </a:spcAft>
                      </a:pPr>
                      <a:r>
                        <a:rPr lang="fr-FR" sz="1600" b="0" dirty="0">
                          <a:solidFill>
                            <a:schemeClr val="tx1"/>
                          </a:solidFill>
                          <a:effectLst/>
                          <a:latin typeface="Century Gothic" panose="020B0502020202020204" pitchFamily="34" charset="0"/>
                        </a:rPr>
                        <a:t>Tous les articles, modèles ou informations proposés par </a:t>
                      </a:r>
                      <a:r>
                        <a:rPr lang="fr-FR" sz="1600" b="0" dirty="0" err="1">
                          <a:solidFill>
                            <a:schemeClr val="tx1"/>
                          </a:solidFill>
                          <a:effectLst/>
                          <a:latin typeface="Century Gothic" panose="020B0502020202020204" pitchFamily="34" charset="0"/>
                        </a:rPr>
                        <a:t>Smartsheet</a:t>
                      </a:r>
                      <a:r>
                        <a:rPr lang="fr-FR" sz="1600" b="0" dirty="0">
                          <a:solidFill>
                            <a:schemeClr val="tx1"/>
                          </a:solidFill>
                          <a:effectLst/>
                          <a:latin typeface="Century Gothic" panose="020B0502020202020204" pitchFamily="34" charset="0"/>
                        </a:rPr>
                        <a:t> sur le site Web sont fournis à titre de référence uniquement. Bien que nous nous efforcions de maintenir l’information à jour et exacte, nous ne faisons aucune déclaration, ni n’offrons aucune garantie, de quelque nature que ce soit, expresse ou implicite, quant à l’exhaustivité, l’exactitude, la fiabilité, la pertinence ou la disponibilité du site Web, ou des informations, articles, modèles ou graphiques liés, contenus sur le site. La confiance que vous accordez à ces informations relève de votre propre responsabilité, à vos propres risques.</a:t>
                      </a: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518768116"/>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Presentation-Template_PowerPoint" id="{E0E2BE8C-4103-3A43-BF94-0530E896EB8D}" vid="{9AA00AB7-1210-E44F-95CE-93F9AF2E35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5174</TotalTime>
  <Words>1716</Words>
  <Application>Microsoft Office PowerPoint</Application>
  <PresentationFormat>Widescreen</PresentationFormat>
  <Paragraphs>160</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Jill Knoepfel</dc:creator>
  <cp:lastModifiedBy>Ricky Nan</cp:lastModifiedBy>
  <cp:revision>51</cp:revision>
  <dcterms:created xsi:type="dcterms:W3CDTF">2022-01-31T17:15:25Z</dcterms:created>
  <dcterms:modified xsi:type="dcterms:W3CDTF">2024-12-08T10:29:46Z</dcterms:modified>
</cp:coreProperties>
</file>