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0" r:id="rId2"/>
    <p:sldId id="34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E659"/>
    <a:srgbClr val="FFFF00"/>
    <a:srgbClr val="F7F9FB"/>
    <a:srgbClr val="EAEEF3"/>
    <a:srgbClr val="F3F0F0"/>
    <a:srgbClr val="E6DFDB"/>
    <a:srgbClr val="EDE4DB"/>
    <a:srgbClr val="FBF2EB"/>
    <a:srgbClr val="FE5A01"/>
    <a:srgbClr val="FF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8" autoAdjust="0"/>
    <p:restoredTop sz="96327" autoAdjust="0"/>
  </p:normalViewPr>
  <p:slideViewPr>
    <p:cSldViewPr snapToGrid="0" snapToObjects="1">
      <p:cViewPr varScale="1">
        <p:scale>
          <a:sx n="104" d="100"/>
          <a:sy n="104" d="100"/>
        </p:scale>
        <p:origin x="1434" y="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2AE7F8D4-8C7A-43A1-9146-82290701A6AF}"/>
    <pc:docChg chg="modSld">
      <pc:chgData name="Bess Dunlevy" userId="dd4b9a8537dbe9d0" providerId="LiveId" clId="{2AE7F8D4-8C7A-43A1-9146-82290701A6AF}" dt="2023-12-28T12:16:51.057" v="1" actId="27107"/>
      <pc:docMkLst>
        <pc:docMk/>
      </pc:docMkLst>
      <pc:sldChg chg="modSp mod">
        <pc:chgData name="Bess Dunlevy" userId="dd4b9a8537dbe9d0" providerId="LiveId" clId="{2AE7F8D4-8C7A-43A1-9146-82290701A6AF}" dt="2023-12-28T12:16:51.057" v="1" actId="27107"/>
        <pc:sldMkLst>
          <pc:docMk/>
          <pc:sldMk cId="1209751351" sldId="347"/>
        </pc:sldMkLst>
        <pc:graphicFrameChg chg="modGraphic">
          <ac:chgData name="Bess Dunlevy" userId="dd4b9a8537dbe9d0" providerId="LiveId" clId="{2AE7F8D4-8C7A-43A1-9146-82290701A6AF}" dt="2023-12-28T12:16:51.057" v="1" actId="27107"/>
          <ac:graphicFrameMkLst>
            <pc:docMk/>
            <pc:sldMk cId="1209751351" sldId="347"/>
            <ac:graphicFrameMk id="2" creationId="{EFCCC84C-9BA0-F969-668B-A734D7110803}"/>
          </ac:graphicFrameMkLst>
        </pc:graphicFrameChg>
      </pc:sldChg>
      <pc:sldChg chg="modSp mod">
        <pc:chgData name="Bess Dunlevy" userId="dd4b9a8537dbe9d0" providerId="LiveId" clId="{2AE7F8D4-8C7A-43A1-9146-82290701A6AF}" dt="2023-12-28T12:16:44.740" v="0" actId="27107"/>
        <pc:sldMkLst>
          <pc:docMk/>
          <pc:sldMk cId="973943969" sldId="350"/>
        </pc:sldMkLst>
        <pc:graphicFrameChg chg="modGraphic">
          <ac:chgData name="Bess Dunlevy" userId="dd4b9a8537dbe9d0" providerId="LiveId" clId="{2AE7F8D4-8C7A-43A1-9146-82290701A6AF}" dt="2023-12-28T12:16:44.740" v="0" actId="27107"/>
          <ac:graphicFrameMkLst>
            <pc:docMk/>
            <pc:sldMk cId="973943969" sldId="350"/>
            <ac:graphicFrameMk id="2" creationId="{EFCCC84C-9BA0-F969-668B-A734D711080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12/8/2024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814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856669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REGISTRE DES RISQUES DE CONFORMITÉ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188802"/>
              </p:ext>
            </p:extLst>
          </p:nvPr>
        </p:nvGraphicFramePr>
        <p:xfrm>
          <a:off x="303926" y="830070"/>
          <a:ext cx="11623006" cy="5618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DU RISQUE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DESCRIPTION DE L’IMPACT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PROBABILITÉ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PRIORITÉ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6440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Récapitulez brièvement le risque.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se passera-t-il si le risque n’est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pas atténué ou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(IMPACT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PROBABILITÉ)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Commencez par gérer le risque le plus élevé.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peut-on faire pour réduire 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Qui est </a:t>
                      </a:r>
                    </a:p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responsable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76FD2D30-0E13-AF6A-C3F7-AB251D2BB6D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168837" y="126396"/>
            <a:ext cx="2758095" cy="54857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4C6DAF5-FE48-FAC7-E609-3038C3A7026C}"/>
              </a:ext>
            </a:extLst>
          </p:cNvPr>
          <p:cNvGrpSpPr/>
          <p:nvPr/>
        </p:nvGrpSpPr>
        <p:grpSpPr>
          <a:xfrm>
            <a:off x="9814661" y="4809660"/>
            <a:ext cx="2180122" cy="1948313"/>
            <a:chOff x="9814661" y="4837368"/>
            <a:chExt cx="2180122" cy="194831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877D34-DEB2-26A4-EDF6-5AD55EC12B90}"/>
                </a:ext>
              </a:extLst>
            </p:cNvPr>
            <p:cNvSpPr/>
            <p:nvPr/>
          </p:nvSpPr>
          <p:spPr>
            <a:xfrm>
              <a:off x="9814661" y="4837368"/>
              <a:ext cx="2180122" cy="19483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AB89CE5-4BE3-DD08-F56B-7A2A9F127494}"/>
                </a:ext>
              </a:extLst>
            </p:cNvPr>
            <p:cNvPicPr>
              <a:picLocks/>
            </p:cNvPicPr>
            <p:nvPr/>
          </p:nvPicPr>
          <p:blipFill>
            <a:blip r:embed="rId4"/>
            <a:srcRect l="2114" t="2407" b="2049"/>
            <a:stretch/>
          </p:blipFill>
          <p:spPr>
            <a:xfrm>
              <a:off x="9892561" y="4952543"/>
              <a:ext cx="2001320" cy="1745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73943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TextBox 524">
            <a:extLst>
              <a:ext uri="{FF2B5EF4-FFF2-40B4-BE49-F238E27FC236}">
                <a16:creationId xmlns:a16="http://schemas.microsoft.com/office/drawing/2014/main" id="{993314DF-19A8-7BA0-E7D5-9AAE57CDF62A}"/>
              </a:ext>
            </a:extLst>
          </p:cNvPr>
          <p:cNvSpPr txBox="1"/>
          <p:nvPr/>
        </p:nvSpPr>
        <p:spPr>
          <a:xfrm>
            <a:off x="207847" y="154817"/>
            <a:ext cx="116336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6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EXMPLE DE MODÈLE DE REGISTRE DES RISQUES DE CONFORMITÉ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CC84C-9BA0-F969-668B-A734D7110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726095"/>
              </p:ext>
            </p:extLst>
          </p:nvPr>
        </p:nvGraphicFramePr>
        <p:xfrm>
          <a:off x="303926" y="830984"/>
          <a:ext cx="11623006" cy="5818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4856">
                  <a:extLst>
                    <a:ext uri="{9D8B030D-6E8A-4147-A177-3AD203B41FA5}">
                      <a16:colId xmlns:a16="http://schemas.microsoft.com/office/drawing/2014/main" val="280535057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54506827"/>
                    </a:ext>
                  </a:extLst>
                </a:gridCol>
                <a:gridCol w="886968">
                  <a:extLst>
                    <a:ext uri="{9D8B030D-6E8A-4147-A177-3AD203B41FA5}">
                      <a16:colId xmlns:a16="http://schemas.microsoft.com/office/drawing/2014/main" val="3039088257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11568570"/>
                    </a:ext>
                  </a:extLst>
                </a:gridCol>
                <a:gridCol w="1070113">
                  <a:extLst>
                    <a:ext uri="{9D8B030D-6E8A-4147-A177-3AD203B41FA5}">
                      <a16:colId xmlns:a16="http://schemas.microsoft.com/office/drawing/2014/main" val="2873069235"/>
                    </a:ext>
                  </a:extLst>
                </a:gridCol>
                <a:gridCol w="3017520">
                  <a:extLst>
                    <a:ext uri="{9D8B030D-6E8A-4147-A177-3AD203B41FA5}">
                      <a16:colId xmlns:a16="http://schemas.microsoft.com/office/drawing/2014/main" val="2229967764"/>
                    </a:ext>
                  </a:extLst>
                </a:gridCol>
                <a:gridCol w="1157436">
                  <a:extLst>
                    <a:ext uri="{9D8B030D-6E8A-4147-A177-3AD203B41FA5}">
                      <a16:colId xmlns:a16="http://schemas.microsoft.com/office/drawing/2014/main" val="607476714"/>
                    </a:ext>
                  </a:extLst>
                </a:gridCol>
              </a:tblGrid>
              <a:tr h="548358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DESCRIPTION DU RISQUE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DESCRIPTION DE L’IMPACT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NIVEAU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D’IMPACT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PROBABILITÉ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NIVEAU DE PRIORITÉ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OPPORTUNITÉS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53626"/>
                  </a:ext>
                </a:extLst>
              </a:tr>
              <a:tr h="76809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Récapitulez brièvement le risque.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se passera-t-il si le risque n’est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pas atténué ou éliminé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Noter de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1 (FAIBLE) à </a:t>
                      </a:r>
                      <a:b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5 (ÉLEVÉ)</a:t>
                      </a:r>
                      <a:endParaRPr lang="en-US" sz="9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(IMPACT X 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PROBABILITÉ)</a:t>
                      </a:r>
                      <a:b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900" u="none" strike="noStrike">
                          <a:effectLst/>
                          <a:latin typeface="Century Gothic" panose="020B0502020202020204" pitchFamily="34" charset="0"/>
                        </a:rPr>
                        <a:t>Commencez par gérer le risque le plus élevé. 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Que peut-on faire pour réduire ou éliminer l’impact ou la probabilité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Qui est </a:t>
                      </a:r>
                    </a:p>
                    <a:p>
                      <a:pPr algn="l" rtl="0" fontAlgn="ctr"/>
                      <a:r>
                        <a:rPr lang="fr-FR" sz="900" u="none" strike="noStrike" dirty="0">
                          <a:effectLst/>
                          <a:latin typeface="Century Gothic" panose="020B0502020202020204" pitchFamily="34" charset="0"/>
                        </a:rPr>
                        <a:t>responsable ?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807988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La livraison du matériel est retardée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Arrêt de la production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Maintenir le contact avec le </a:t>
                      </a:r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fournisseur </a:t>
                      </a:r>
                      <a:b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et </a:t>
                      </a: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les fournisseurs alternatifs sous contrat.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Hazel Christensen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65759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Pannes de machines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Production retardée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Augmenter les inspections. 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Avoir des pièces de rechange sur place. 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Jason Desjardins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2929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Les fuites du toit en cas de pluie rendent le sol glissant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Glissements et chutes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Commander des panneaux de sécurité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Avoir des serpillières à portée de main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Réparer le toit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Luiza Smith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28211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Pénurie de protections oculaires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Augmentation du nombre de blessures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Production retardée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Augmentation des primes d’assurance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CE65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Augmenter l’offre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Avertissements de faible niveau de stock </a:t>
                      </a:r>
                      <a:b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- Trouver d’autres fournisseurs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Sheldon Greene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480327"/>
                  </a:ext>
                </a:extLst>
              </a:tr>
              <a:tr h="64863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39183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59392"/>
                  </a:ext>
                </a:extLst>
              </a:tr>
              <a:tr h="53129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729"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R="6729" marT="6729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149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CF0B7835-942D-4E2E-2E53-E74F4A2C7862}"/>
              </a:ext>
            </a:extLst>
          </p:cNvPr>
          <p:cNvGrpSpPr/>
          <p:nvPr/>
        </p:nvGrpSpPr>
        <p:grpSpPr>
          <a:xfrm>
            <a:off x="1483894" y="3527018"/>
            <a:ext cx="3112170" cy="2781257"/>
            <a:chOff x="1483894" y="3490074"/>
            <a:chExt cx="3112170" cy="27812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47DF74D-3930-0DCA-A21F-00EC7DC7D18B}"/>
                </a:ext>
              </a:extLst>
            </p:cNvPr>
            <p:cNvSpPr/>
            <p:nvPr/>
          </p:nvSpPr>
          <p:spPr>
            <a:xfrm>
              <a:off x="1483894" y="3490074"/>
              <a:ext cx="3112170" cy="27812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92271" dist="38100" dir="8100000" sx="102000" sy="102000" algn="tr" rotWithShape="0">
                <a:schemeClr val="tx1">
                  <a:lumMod val="65000"/>
                  <a:lumOff val="35000"/>
                  <a:alpha val="40000"/>
                </a:scheme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87DD581-E5C6-DBD3-A7FB-F7CCD4AD4CEE}"/>
                </a:ext>
              </a:extLst>
            </p:cNvPr>
            <p:cNvPicPr>
              <a:picLocks/>
            </p:cNvPicPr>
            <p:nvPr/>
          </p:nvPicPr>
          <p:blipFill>
            <a:blip r:embed="rId2"/>
            <a:srcRect l="1874" t="2406" b="1813"/>
            <a:stretch/>
          </p:blipFill>
          <p:spPr>
            <a:xfrm>
              <a:off x="1589218" y="3637267"/>
              <a:ext cx="2839000" cy="24939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975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l’information à jour et exacte,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2448</TotalTime>
  <Words>471</Words>
  <Application>Microsoft Office PowerPoint</Application>
  <PresentationFormat>Widescreen</PresentationFormat>
  <Paragraphs>85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66</cp:revision>
  <cp:lastPrinted>2020-08-31T22:23:58Z</cp:lastPrinted>
  <dcterms:created xsi:type="dcterms:W3CDTF">2021-07-07T23:54:57Z</dcterms:created>
  <dcterms:modified xsi:type="dcterms:W3CDTF">2024-12-08T10:31:19Z</dcterms:modified>
</cp:coreProperties>
</file>