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7" r:id="rId2"/>
    <p:sldId id="350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659"/>
    <a:srgbClr val="FFFF00"/>
    <a:srgbClr val="F7F9FB"/>
    <a:srgbClr val="EAEEF3"/>
    <a:srgbClr val="F3F0F0"/>
    <a:srgbClr val="E6DFDB"/>
    <a:srgbClr val="EDE4DB"/>
    <a:srgbClr val="FBF2EB"/>
    <a:srgbClr val="FE5A01"/>
    <a:srgbClr val="FFF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1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814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54817"/>
            <a:ext cx="1117332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EXMPLE DE MODÈLE DE REGISTRE DES RISQUES DE CONFORMITÉ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CC84C-9BA0-F969-668B-A734D7110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90545"/>
              </p:ext>
            </p:extLst>
          </p:nvPr>
        </p:nvGraphicFramePr>
        <p:xfrm>
          <a:off x="303926" y="830984"/>
          <a:ext cx="11698824" cy="57588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4856">
                  <a:extLst>
                    <a:ext uri="{9D8B030D-6E8A-4147-A177-3AD203B41FA5}">
                      <a16:colId xmlns:a16="http://schemas.microsoft.com/office/drawing/2014/main" val="2805350575"/>
                    </a:ext>
                  </a:extLst>
                </a:gridCol>
                <a:gridCol w="2361818">
                  <a:extLst>
                    <a:ext uri="{9D8B030D-6E8A-4147-A177-3AD203B41FA5}">
                      <a16:colId xmlns:a16="http://schemas.microsoft.com/office/drawing/2014/main" val="454506827"/>
                    </a:ext>
                  </a:extLst>
                </a:gridCol>
                <a:gridCol w="886968">
                  <a:extLst>
                    <a:ext uri="{9D8B030D-6E8A-4147-A177-3AD203B41FA5}">
                      <a16:colId xmlns:a16="http://schemas.microsoft.com/office/drawing/2014/main" val="3039088257"/>
                    </a:ext>
                  </a:extLst>
                </a:gridCol>
                <a:gridCol w="1070113">
                  <a:extLst>
                    <a:ext uri="{9D8B030D-6E8A-4147-A177-3AD203B41FA5}">
                      <a16:colId xmlns:a16="http://schemas.microsoft.com/office/drawing/2014/main" val="11568570"/>
                    </a:ext>
                  </a:extLst>
                </a:gridCol>
                <a:gridCol w="1070113">
                  <a:extLst>
                    <a:ext uri="{9D8B030D-6E8A-4147-A177-3AD203B41FA5}">
                      <a16:colId xmlns:a16="http://schemas.microsoft.com/office/drawing/2014/main" val="2873069235"/>
                    </a:ext>
                  </a:extLst>
                </a:gridCol>
                <a:gridCol w="3017520">
                  <a:extLst>
                    <a:ext uri="{9D8B030D-6E8A-4147-A177-3AD203B41FA5}">
                      <a16:colId xmlns:a16="http://schemas.microsoft.com/office/drawing/2014/main" val="2229967764"/>
                    </a:ext>
                  </a:extLst>
                </a:gridCol>
                <a:gridCol w="1157436">
                  <a:extLst>
                    <a:ext uri="{9D8B030D-6E8A-4147-A177-3AD203B41FA5}">
                      <a16:colId xmlns:a16="http://schemas.microsoft.com/office/drawing/2014/main" val="607476714"/>
                    </a:ext>
                  </a:extLst>
                </a:gridCol>
              </a:tblGrid>
              <a:tr h="54835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DESCRIPTION DU RISQUE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DESCRIPTION DE L’IMPACT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NIVEAU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D’IMPACT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NIVEAU DE PROBABILITÉ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NIVEAU DE PRIORITÉ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OPPORTUNITÉS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PROPRIÉTAIRE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708396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Récapitulez brièvement le risque.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Que se passera-t-il si le risque n’est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pas atténué ou éliminé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Noter de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1 (FAIBLE) à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5 (ÉLEVÉ)</a:t>
                      </a:r>
                      <a:endParaRPr lang="en-US" sz="9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Noter de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1 (FAIBLE) à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5 (ÉLEVÉ)</a:t>
                      </a:r>
                      <a:endParaRPr lang="en-US" sz="9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(IMPACT X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PROBABILITÉ)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Commencez par gérer le risque le plus élevé. 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Que peut-on faire pour réduire ou éliminer l’impact ou la probabilité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Qui est </a:t>
                      </a:r>
                    </a:p>
                    <a:p>
                      <a:pPr algn="l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responsable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La livraison du matériel est retardée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Arrêt de la production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u="none" strike="noStrike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Maintenir le contact avec le fournisseur </a:t>
                      </a:r>
                      <a:b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et les fournisseurs alternatifs sous contrat.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Hazel Christensen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Pannes de machines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Production retardée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65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Augmenter les inspections.  </a:t>
                      </a:r>
                      <a:b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Avoir des pièces de rechange sur place.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Jason Desjardins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2929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Les fuites du toit en cas de pluie rendent le sol glissant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Glissements et chutes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u="none" strike="noStrike"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Commander des panneaux de sécurité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Avoir des serpillières à portée de main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Réparer le toit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Luiza Smith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28211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Pénurie de protections oculaires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- Augmentation du nombre de blessures</a:t>
                      </a:r>
                      <a:b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- Production retardée</a:t>
                      </a:r>
                      <a:b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- Augmentation des primes d’assurance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u="none" strike="noStrike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65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Augmenter l’offre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Avertissements de faible niveau de stock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Trouver d’autres fournisseurs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Sheldon Greene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48032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u="none" strike="noStrike"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39183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55939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149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D534D444-1148-2B7A-DA34-74CC572170FC}"/>
              </a:ext>
            </a:extLst>
          </p:cNvPr>
          <p:cNvGrpSpPr/>
          <p:nvPr/>
        </p:nvGrpSpPr>
        <p:grpSpPr>
          <a:xfrm>
            <a:off x="1483894" y="3490074"/>
            <a:ext cx="3112170" cy="2781257"/>
            <a:chOff x="1483894" y="3490074"/>
            <a:chExt cx="3112170" cy="278125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BE00C53-D22B-78D7-B771-4A3B6276B023}"/>
                </a:ext>
              </a:extLst>
            </p:cNvPr>
            <p:cNvSpPr/>
            <p:nvPr/>
          </p:nvSpPr>
          <p:spPr>
            <a:xfrm>
              <a:off x="1483894" y="3490074"/>
              <a:ext cx="3112170" cy="2781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92271" dist="38100" dir="8100000" sx="102000" sy="102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502E30C-ED8A-E0EA-475B-CF7454FB4C8A}"/>
                </a:ext>
              </a:extLst>
            </p:cNvPr>
            <p:cNvPicPr>
              <a:picLocks/>
            </p:cNvPicPr>
            <p:nvPr/>
          </p:nvPicPr>
          <p:blipFill>
            <a:blip r:embed="rId2"/>
            <a:srcRect l="1874" t="2406" b="1813"/>
            <a:stretch/>
          </p:blipFill>
          <p:spPr>
            <a:xfrm>
              <a:off x="1589218" y="3637267"/>
              <a:ext cx="2839000" cy="2493901"/>
            </a:xfrm>
            <a:prstGeom prst="rect">
              <a:avLst/>
            </a:prstGeom>
          </p:spPr>
        </p:pic>
      </p:grpSp>
      <p:pic>
        <p:nvPicPr>
          <p:cNvPr id="10" name="Picture 9">
            <a:hlinkClick r:id="rId3"/>
            <a:extLst>
              <a:ext uri="{FF2B5EF4-FFF2-40B4-BE49-F238E27FC236}">
                <a16:creationId xmlns:a16="http://schemas.microsoft.com/office/drawing/2014/main" id="{4A234772-FA14-1ED8-9C77-B576325A019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239859" y="126396"/>
            <a:ext cx="2758095" cy="54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75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54817"/>
            <a:ext cx="998530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REGISTRE DES RISQUES DE CONFORMITÉ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CC84C-9BA0-F969-668B-A734D7110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740731"/>
              </p:ext>
            </p:extLst>
          </p:nvPr>
        </p:nvGraphicFramePr>
        <p:xfrm>
          <a:off x="303926" y="830070"/>
          <a:ext cx="11698824" cy="5562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4856">
                  <a:extLst>
                    <a:ext uri="{9D8B030D-6E8A-4147-A177-3AD203B41FA5}">
                      <a16:colId xmlns:a16="http://schemas.microsoft.com/office/drawing/2014/main" val="2805350575"/>
                    </a:ext>
                  </a:extLst>
                </a:gridCol>
                <a:gridCol w="2361818">
                  <a:extLst>
                    <a:ext uri="{9D8B030D-6E8A-4147-A177-3AD203B41FA5}">
                      <a16:colId xmlns:a16="http://schemas.microsoft.com/office/drawing/2014/main" val="454506827"/>
                    </a:ext>
                  </a:extLst>
                </a:gridCol>
                <a:gridCol w="886968">
                  <a:extLst>
                    <a:ext uri="{9D8B030D-6E8A-4147-A177-3AD203B41FA5}">
                      <a16:colId xmlns:a16="http://schemas.microsoft.com/office/drawing/2014/main" val="3039088257"/>
                    </a:ext>
                  </a:extLst>
                </a:gridCol>
                <a:gridCol w="1070113">
                  <a:extLst>
                    <a:ext uri="{9D8B030D-6E8A-4147-A177-3AD203B41FA5}">
                      <a16:colId xmlns:a16="http://schemas.microsoft.com/office/drawing/2014/main" val="11568570"/>
                    </a:ext>
                  </a:extLst>
                </a:gridCol>
                <a:gridCol w="1070113">
                  <a:extLst>
                    <a:ext uri="{9D8B030D-6E8A-4147-A177-3AD203B41FA5}">
                      <a16:colId xmlns:a16="http://schemas.microsoft.com/office/drawing/2014/main" val="2873069235"/>
                    </a:ext>
                  </a:extLst>
                </a:gridCol>
                <a:gridCol w="3017520">
                  <a:extLst>
                    <a:ext uri="{9D8B030D-6E8A-4147-A177-3AD203B41FA5}">
                      <a16:colId xmlns:a16="http://schemas.microsoft.com/office/drawing/2014/main" val="2229967764"/>
                    </a:ext>
                  </a:extLst>
                </a:gridCol>
                <a:gridCol w="1157436">
                  <a:extLst>
                    <a:ext uri="{9D8B030D-6E8A-4147-A177-3AD203B41FA5}">
                      <a16:colId xmlns:a16="http://schemas.microsoft.com/office/drawing/2014/main" val="607476714"/>
                    </a:ext>
                  </a:extLst>
                </a:gridCol>
              </a:tblGrid>
              <a:tr h="54835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DESCRIPTION DU RISQUE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DESCRIPTION DE L’IMPACT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NIVEAU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D’IMPACT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NIVEAU DE PROBABILITÉ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NIVEAU DE PRIORITÉ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OPPORTUNITÉS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PROPRIÉTAIRE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708396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Récapitulez brièvement le risque.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Que se passera-t-il si le risque n’est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pas atténué ou éliminé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Noter de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1 (FAIBLE) à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5 (ÉLEVÉ)</a:t>
                      </a:r>
                      <a:endParaRPr lang="en-US" sz="9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Noter de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1 (FAIBLE) à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5 (ÉLEVÉ)</a:t>
                      </a:r>
                      <a:endParaRPr lang="en-US" sz="9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(IMPACT X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PROBABILITÉ)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Commencez par gérer le risque le plus élevé. 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Que peut-on faire pour réduire ou éliminer l’impact ou la probabilité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Qui est </a:t>
                      </a:r>
                    </a:p>
                    <a:p>
                      <a:pPr algn="l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responsable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2929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28211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48032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39183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55939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943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2429</TotalTime>
  <Words>471</Words>
  <Application>Microsoft Office PowerPoint</Application>
  <PresentationFormat>Widescreen</PresentationFormat>
  <Paragraphs>85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63</cp:revision>
  <cp:lastPrinted>2020-08-31T22:23:58Z</cp:lastPrinted>
  <dcterms:created xsi:type="dcterms:W3CDTF">2021-07-07T23:54:57Z</dcterms:created>
  <dcterms:modified xsi:type="dcterms:W3CDTF">2024-12-08T12:59:55Z</dcterms:modified>
</cp:coreProperties>
</file>