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50" r:id="rId2"/>
    <p:sldId id="351" r:id="rId3"/>
    <p:sldId id="352" r:id="rId4"/>
    <p:sldId id="353"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BD45"/>
    <a:srgbClr val="3BBBED"/>
    <a:srgbClr val="005392"/>
    <a:srgbClr val="BCE659"/>
    <a:srgbClr val="FFFF00"/>
    <a:srgbClr val="F7F9FB"/>
    <a:srgbClr val="EAEEF3"/>
    <a:srgbClr val="F3F0F0"/>
    <a:srgbClr val="E6DFDB"/>
    <a:srgbClr val="EDE4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 autoAdjust="0"/>
    <p:restoredTop sz="96327" autoAdjust="0"/>
  </p:normalViewPr>
  <p:slideViewPr>
    <p:cSldViewPr snapToGrid="0" snapToObjects="1">
      <p:cViewPr varScale="1">
        <p:scale>
          <a:sx n="104" d="100"/>
          <a:sy n="104" d="100"/>
        </p:scale>
        <p:origin x="1434"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2AB29A90-A77B-413A-8456-314FC0E4CDA0}"/>
    <pc:docChg chg="modSld">
      <pc:chgData name="Bess Dunlevy" userId="dd4b9a8537dbe9d0" providerId="LiveId" clId="{2AB29A90-A77B-413A-8456-314FC0E4CDA0}" dt="2024-01-01T22:32:37.927" v="0" actId="27107"/>
      <pc:docMkLst>
        <pc:docMk/>
      </pc:docMkLst>
      <pc:sldChg chg="modSp mod">
        <pc:chgData name="Bess Dunlevy" userId="dd4b9a8537dbe9d0" providerId="LiveId" clId="{2AB29A90-A77B-413A-8456-314FC0E4CDA0}" dt="2024-01-01T22:32:37.927" v="0" actId="27107"/>
        <pc:sldMkLst>
          <pc:docMk/>
          <pc:sldMk cId="1701231002" sldId="351"/>
        </pc:sldMkLst>
        <pc:spChg chg="mod">
          <ac:chgData name="Bess Dunlevy" userId="dd4b9a8537dbe9d0" providerId="LiveId" clId="{2AB29A90-A77B-413A-8456-314FC0E4CDA0}" dt="2024-01-01T22:32:37.927" v="0" actId="27107"/>
          <ac:spMkLst>
            <pc:docMk/>
            <pc:sldMk cId="1701231002" sldId="351"/>
            <ac:spMk id="22" creationId="{54B685B5-8851-6E2F-5185-74F87384CD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11/22/2024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svg"/><Relationship Id="rId10" Type="http://schemas.openxmlformats.org/officeDocument/2006/relationships/hyperlink" Target="https://fr.smartsheet.com/try-it?trp=18143" TargetMode="External"/><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4.svg"/><Relationship Id="rId9" Type="http://schemas.openxmlformats.org/officeDocument/2006/relationships/image" Target="../media/image10.pn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Structure blanche">
            <a:extLst>
              <a:ext uri="{FF2B5EF4-FFF2-40B4-BE49-F238E27FC236}">
                <a16:creationId xmlns:a16="http://schemas.microsoft.com/office/drawing/2014/main" id="{9EDDD7DF-B051-40FF-5735-BA476154E34B}"/>
              </a:ext>
            </a:extLst>
          </p:cNvPr>
          <p:cNvPicPr>
            <a:picLocks noChangeAspect="1"/>
          </p:cNvPicPr>
          <p:nvPr/>
        </p:nvPicPr>
        <p:blipFill rotWithShape="1">
          <a:blip r:embed="rId2">
            <a:alphaModFix amt="50000"/>
          </a:blip>
          <a:srcRect t="8727" b="15551"/>
          <a:stretch/>
        </p:blipFill>
        <p:spPr>
          <a:xfrm>
            <a:off x="0" y="0"/>
            <a:ext cx="12192000" cy="6857999"/>
          </a:xfrm>
          <a:prstGeom prst="rect">
            <a:avLst/>
          </a:prstGeom>
        </p:spPr>
      </p:pic>
      <p:pic>
        <p:nvPicPr>
          <p:cNvPr id="12" name="Picture 11" descr="Un objet circulaire bleu et vert Description générée automatiquement avec un niveau de confiance moyen">
            <a:extLst>
              <a:ext uri="{FF2B5EF4-FFF2-40B4-BE49-F238E27FC236}">
                <a16:creationId xmlns:a16="http://schemas.microsoft.com/office/drawing/2014/main" id="{B99CC728-DB25-1AA0-4F4B-EBC4C3FE3116}"/>
              </a:ext>
            </a:extLst>
          </p:cNvPr>
          <p:cNvPicPr>
            <a:picLocks noChangeAspect="1"/>
          </p:cNvPicPr>
          <p:nvPr/>
        </p:nvPicPr>
        <p:blipFill>
          <a:blip r:embed="rId3"/>
          <a:stretch>
            <a:fillRect/>
          </a:stretch>
        </p:blipFill>
        <p:spPr>
          <a:xfrm>
            <a:off x="941807" y="3023608"/>
            <a:ext cx="10899670" cy="3834392"/>
          </a:xfrm>
          <a:prstGeom prst="rect">
            <a:avLst/>
          </a:prstGeom>
        </p:spPr>
      </p:pic>
      <p:sp>
        <p:nvSpPr>
          <p:cNvPr id="525" name="TextBox 524">
            <a:extLst>
              <a:ext uri="{FF2B5EF4-FFF2-40B4-BE49-F238E27FC236}">
                <a16:creationId xmlns:a16="http://schemas.microsoft.com/office/drawing/2014/main" id="{993314DF-19A8-7BA0-E7D5-9AAE57CDF62A}"/>
              </a:ext>
            </a:extLst>
          </p:cNvPr>
          <p:cNvSpPr txBox="1"/>
          <p:nvPr/>
        </p:nvSpPr>
        <p:spPr>
          <a:xfrm>
            <a:off x="194356" y="207847"/>
            <a:ext cx="6594372" cy="1754326"/>
          </a:xfrm>
          <a:prstGeom prst="rect">
            <a:avLst/>
          </a:prstGeom>
          <a:noFill/>
        </p:spPr>
        <p:txBody>
          <a:bodyPr wrap="square" rtlCol="0">
            <a:spAutoFit/>
          </a:bodyPr>
          <a:lstStyle/>
          <a:p>
            <a:pPr rtl="0"/>
            <a:r>
              <a:rPr lang="fr-FR" sz="3600" b="1" dirty="0">
                <a:solidFill>
                  <a:schemeClr val="tx1">
                    <a:lumMod val="65000"/>
                    <a:lumOff val="35000"/>
                  </a:schemeClr>
                </a:solidFill>
                <a:latin typeface="Century Gothic" panose="020B0502020202020204" pitchFamily="34" charset="0"/>
              </a:rPr>
              <a:t>MODÈLE DE PRÉSENTATION DU CADRE GOUVERNANCE, RISQUES ET CONFORMITÉ</a:t>
            </a:r>
          </a:p>
        </p:txBody>
      </p:sp>
      <p:pic>
        <p:nvPicPr>
          <p:cNvPr id="13" name="Graphic 12" descr="Dessin d’œil-de-bœuf">
            <a:extLst>
              <a:ext uri="{FF2B5EF4-FFF2-40B4-BE49-F238E27FC236}">
                <a16:creationId xmlns:a16="http://schemas.microsoft.com/office/drawing/2014/main" id="{0562F447-793E-CD92-0BAB-98F60DB980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43250" y="4940804"/>
            <a:ext cx="914400" cy="914400"/>
          </a:xfrm>
          <a:prstGeom prst="rect">
            <a:avLst/>
          </a:prstGeom>
        </p:spPr>
      </p:pic>
      <p:pic>
        <p:nvPicPr>
          <p:cNvPr id="14" name="Graphic 13" descr="Dessin de loupe">
            <a:extLst>
              <a:ext uri="{FF2B5EF4-FFF2-40B4-BE49-F238E27FC236}">
                <a16:creationId xmlns:a16="http://schemas.microsoft.com/office/drawing/2014/main" id="{E470307F-25B5-6515-3724-45F1F30583E8}"/>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753100" y="3331079"/>
            <a:ext cx="914400" cy="914400"/>
          </a:xfrm>
          <a:prstGeom prst="rect">
            <a:avLst/>
          </a:prstGeom>
        </p:spPr>
      </p:pic>
      <p:pic>
        <p:nvPicPr>
          <p:cNvPr id="15" name="Graphic 14" descr="Dessin de presse-papiers avec coches">
            <a:extLst>
              <a:ext uri="{FF2B5EF4-FFF2-40B4-BE49-F238E27FC236}">
                <a16:creationId xmlns:a16="http://schemas.microsoft.com/office/drawing/2014/main" id="{AACAC7C7-A9BD-EE73-C26D-6B8A133493B7}"/>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629650" y="5026529"/>
            <a:ext cx="914400" cy="914400"/>
          </a:xfrm>
          <a:prstGeom prst="rect">
            <a:avLst/>
          </a:prstGeom>
        </p:spPr>
      </p:pic>
      <p:sp>
        <p:nvSpPr>
          <p:cNvPr id="16" name="TextBox 15">
            <a:extLst>
              <a:ext uri="{FF2B5EF4-FFF2-40B4-BE49-F238E27FC236}">
                <a16:creationId xmlns:a16="http://schemas.microsoft.com/office/drawing/2014/main" id="{2419AFC5-BDE7-1C4C-49E7-0F2346DE4FCE}"/>
              </a:ext>
            </a:extLst>
          </p:cNvPr>
          <p:cNvSpPr txBox="1"/>
          <p:nvPr/>
        </p:nvSpPr>
        <p:spPr>
          <a:xfrm>
            <a:off x="4724400" y="5470207"/>
            <a:ext cx="3295650" cy="1246495"/>
          </a:xfrm>
          <a:prstGeom prst="rect">
            <a:avLst/>
          </a:prstGeom>
          <a:noFill/>
        </p:spPr>
        <p:txBody>
          <a:bodyPr wrap="square" rtlCol="0">
            <a:spAutoFit/>
          </a:bodyPr>
          <a:lstStyle/>
          <a:p>
            <a:pPr algn="ctr" rtl="0"/>
            <a:r>
              <a:rPr lang="fr-FR" sz="7500" b="1">
                <a:solidFill>
                  <a:srgbClr val="3BBBED"/>
                </a:solidFill>
                <a:effectLst>
                  <a:outerShdw blurRad="38100" dist="38100" dir="2700000" algn="tl">
                    <a:srgbClr val="000000">
                      <a:alpha val="43137"/>
                    </a:srgbClr>
                  </a:outerShdw>
                </a:effectLst>
                <a:latin typeface="Century Gothic" panose="020B0502020202020204" pitchFamily="34" charset="0"/>
              </a:rPr>
              <a:t>G R C</a:t>
            </a:r>
          </a:p>
        </p:txBody>
      </p:sp>
      <p:pic>
        <p:nvPicPr>
          <p:cNvPr id="2" name="Picture 1">
            <a:hlinkClick r:id="rId10"/>
            <a:extLst>
              <a:ext uri="{FF2B5EF4-FFF2-40B4-BE49-F238E27FC236}">
                <a16:creationId xmlns:a16="http://schemas.microsoft.com/office/drawing/2014/main" id="{01D0C992-1A01-F0C7-E8C4-EF335788832A}"/>
              </a:ext>
            </a:extLst>
          </p:cNvPr>
          <p:cNvPicPr>
            <a:picLocks noChangeAspect="1"/>
          </p:cNvPicPr>
          <p:nvPr/>
        </p:nvPicPr>
        <p:blipFill>
          <a:blip r:embed="rId11"/>
          <a:srcRect/>
          <a:stretch/>
        </p:blipFill>
        <p:spPr>
          <a:xfrm>
            <a:off x="8648238" y="291588"/>
            <a:ext cx="3276541" cy="651688"/>
          </a:xfrm>
          <a:prstGeom prst="rect">
            <a:avLst/>
          </a:prstGeom>
        </p:spPr>
      </p:pic>
    </p:spTree>
    <p:extLst>
      <p:ext uri="{BB962C8B-B14F-4D97-AF65-F5344CB8AC3E}">
        <p14:creationId xmlns:p14="http://schemas.microsoft.com/office/powerpoint/2010/main" val="973943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 objet circulaire bleu et vert Description générée automatiquement avec un niveau de confiance moyen">
            <a:extLst>
              <a:ext uri="{FF2B5EF4-FFF2-40B4-BE49-F238E27FC236}">
                <a16:creationId xmlns:a16="http://schemas.microsoft.com/office/drawing/2014/main" id="{6824D621-F1CE-3032-93AB-CD5FF9B18CB8}"/>
              </a:ext>
            </a:extLst>
          </p:cNvPr>
          <p:cNvPicPr>
            <a:picLocks noChangeAspect="1"/>
          </p:cNvPicPr>
          <p:nvPr/>
        </p:nvPicPr>
        <p:blipFill>
          <a:blip r:embed="rId2"/>
          <a:stretch>
            <a:fillRect/>
          </a:stretch>
        </p:blipFill>
        <p:spPr>
          <a:xfrm>
            <a:off x="941807" y="3023608"/>
            <a:ext cx="10899670" cy="3834392"/>
          </a:xfrm>
          <a:prstGeom prst="rect">
            <a:avLst/>
          </a:prstGeom>
        </p:spPr>
      </p:pic>
      <p:sp>
        <p:nvSpPr>
          <p:cNvPr id="7" name="TextBox 6">
            <a:extLst>
              <a:ext uri="{FF2B5EF4-FFF2-40B4-BE49-F238E27FC236}">
                <a16:creationId xmlns:a16="http://schemas.microsoft.com/office/drawing/2014/main" id="{132FD8F4-8DE0-7625-8FC6-1F0AF34D9D39}"/>
              </a:ext>
            </a:extLst>
          </p:cNvPr>
          <p:cNvSpPr txBox="1"/>
          <p:nvPr/>
        </p:nvSpPr>
        <p:spPr>
          <a:xfrm>
            <a:off x="4724400" y="5470207"/>
            <a:ext cx="3295650" cy="1246495"/>
          </a:xfrm>
          <a:prstGeom prst="rect">
            <a:avLst/>
          </a:prstGeom>
          <a:noFill/>
        </p:spPr>
        <p:txBody>
          <a:bodyPr wrap="square" rtlCol="0">
            <a:spAutoFit/>
          </a:bodyPr>
          <a:lstStyle/>
          <a:p>
            <a:pPr algn="ctr" rtl="0"/>
            <a:r>
              <a:rPr lang="fr-FR" sz="7500" b="1">
                <a:solidFill>
                  <a:srgbClr val="3BBBED"/>
                </a:solidFill>
                <a:effectLst>
                  <a:outerShdw blurRad="38100" dist="38100" dir="2700000" algn="tl">
                    <a:srgbClr val="000000">
                      <a:alpha val="43137"/>
                    </a:srgbClr>
                  </a:outerShdw>
                </a:effectLst>
                <a:latin typeface="Century Gothic" panose="020B0502020202020204" pitchFamily="34" charset="0"/>
              </a:rPr>
              <a:t>G R C</a:t>
            </a:r>
          </a:p>
        </p:txBody>
      </p:sp>
      <p:sp>
        <p:nvSpPr>
          <p:cNvPr id="8" name="TextBox 7">
            <a:extLst>
              <a:ext uri="{FF2B5EF4-FFF2-40B4-BE49-F238E27FC236}">
                <a16:creationId xmlns:a16="http://schemas.microsoft.com/office/drawing/2014/main" id="{9B34E6D1-5CD9-E551-FD48-FF0C1A5DED4E}"/>
              </a:ext>
            </a:extLst>
          </p:cNvPr>
          <p:cNvSpPr txBox="1"/>
          <p:nvPr/>
        </p:nvSpPr>
        <p:spPr>
          <a:xfrm>
            <a:off x="2876550" y="5285541"/>
            <a:ext cx="1847850" cy="369332"/>
          </a:xfrm>
          <a:prstGeom prst="rect">
            <a:avLst/>
          </a:prstGeom>
          <a:noFill/>
        </p:spPr>
        <p:txBody>
          <a:bodyPr wrap="square" rtlCol="0">
            <a:spAutoFit/>
          </a:bodyPr>
          <a:lstStyle/>
          <a:p>
            <a:pPr rtl="0"/>
            <a:r>
              <a:rPr lang="fr-FR" dirty="0">
                <a:solidFill>
                  <a:schemeClr val="bg2"/>
                </a:solidFill>
                <a:latin typeface="Century Gothic" panose="020B0502020202020204" pitchFamily="34" charset="0"/>
              </a:rPr>
              <a:t>gouvernance</a:t>
            </a:r>
          </a:p>
        </p:txBody>
      </p:sp>
      <p:sp>
        <p:nvSpPr>
          <p:cNvPr id="9" name="TextBox 8">
            <a:extLst>
              <a:ext uri="{FF2B5EF4-FFF2-40B4-BE49-F238E27FC236}">
                <a16:creationId xmlns:a16="http://schemas.microsoft.com/office/drawing/2014/main" id="{A6E7F9BA-ADEC-F159-E78B-8116B3F2A512}"/>
              </a:ext>
            </a:extLst>
          </p:cNvPr>
          <p:cNvSpPr txBox="1"/>
          <p:nvPr/>
        </p:nvSpPr>
        <p:spPr>
          <a:xfrm>
            <a:off x="5125864" y="3946796"/>
            <a:ext cx="2361153" cy="369332"/>
          </a:xfrm>
          <a:prstGeom prst="rect">
            <a:avLst/>
          </a:prstGeom>
          <a:noFill/>
        </p:spPr>
        <p:txBody>
          <a:bodyPr wrap="square" rtlCol="0">
            <a:spAutoFit/>
          </a:bodyPr>
          <a:lstStyle/>
          <a:p>
            <a:pPr algn="ctr" rtl="0"/>
            <a:r>
              <a:rPr lang="fr-FR" dirty="0">
                <a:solidFill>
                  <a:schemeClr val="bg2"/>
                </a:solidFill>
                <a:latin typeface="Century Gothic" panose="020B0502020202020204" pitchFamily="34" charset="0"/>
              </a:rPr>
              <a:t>gestion des risques</a:t>
            </a:r>
          </a:p>
        </p:txBody>
      </p:sp>
      <p:sp>
        <p:nvSpPr>
          <p:cNvPr id="10" name="TextBox 9">
            <a:extLst>
              <a:ext uri="{FF2B5EF4-FFF2-40B4-BE49-F238E27FC236}">
                <a16:creationId xmlns:a16="http://schemas.microsoft.com/office/drawing/2014/main" id="{C88FBD0E-7FC0-7948-FC7B-8410B56BBCA5}"/>
              </a:ext>
            </a:extLst>
          </p:cNvPr>
          <p:cNvSpPr txBox="1"/>
          <p:nvPr/>
        </p:nvSpPr>
        <p:spPr>
          <a:xfrm>
            <a:off x="8330563" y="5285541"/>
            <a:ext cx="1600200" cy="369332"/>
          </a:xfrm>
          <a:prstGeom prst="rect">
            <a:avLst/>
          </a:prstGeom>
          <a:noFill/>
        </p:spPr>
        <p:txBody>
          <a:bodyPr wrap="square" rtlCol="0">
            <a:spAutoFit/>
          </a:bodyPr>
          <a:lstStyle/>
          <a:p>
            <a:pPr rtl="0"/>
            <a:r>
              <a:rPr lang="fr-FR">
                <a:solidFill>
                  <a:schemeClr val="bg2"/>
                </a:solidFill>
                <a:latin typeface="Century Gothic" panose="020B0502020202020204" pitchFamily="34" charset="0"/>
              </a:rPr>
              <a:t>conformité</a:t>
            </a:r>
          </a:p>
        </p:txBody>
      </p:sp>
      <p:pic>
        <p:nvPicPr>
          <p:cNvPr id="16" name="Graphic 15" descr="Dessin d’œil-de-bœuf">
            <a:extLst>
              <a:ext uri="{FF2B5EF4-FFF2-40B4-BE49-F238E27FC236}">
                <a16:creationId xmlns:a16="http://schemas.microsoft.com/office/drawing/2014/main" id="{795824FE-5A8C-5ED4-5877-6A977DFE03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19475" y="4295775"/>
            <a:ext cx="914400" cy="914400"/>
          </a:xfrm>
          <a:prstGeom prst="rect">
            <a:avLst/>
          </a:prstGeom>
        </p:spPr>
      </p:pic>
      <p:pic>
        <p:nvPicPr>
          <p:cNvPr id="17" name="Graphic 16" descr="Dessin de loupe">
            <a:extLst>
              <a:ext uri="{FF2B5EF4-FFF2-40B4-BE49-F238E27FC236}">
                <a16:creationId xmlns:a16="http://schemas.microsoft.com/office/drawing/2014/main" id="{227EB6BC-BB7A-0250-279A-2363EF7DE26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810250" y="3102479"/>
            <a:ext cx="914400" cy="914400"/>
          </a:xfrm>
          <a:prstGeom prst="rect">
            <a:avLst/>
          </a:prstGeom>
        </p:spPr>
      </p:pic>
      <p:pic>
        <p:nvPicPr>
          <p:cNvPr id="18" name="Graphic 17" descr="Dessin de presse-papiers avec coches">
            <a:extLst>
              <a:ext uri="{FF2B5EF4-FFF2-40B4-BE49-F238E27FC236}">
                <a16:creationId xmlns:a16="http://schemas.microsoft.com/office/drawing/2014/main" id="{F283A31C-5AC8-9DAC-4D78-6A8E7FD354D4}"/>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410575" y="4407404"/>
            <a:ext cx="914400" cy="914400"/>
          </a:xfrm>
          <a:prstGeom prst="rect">
            <a:avLst/>
          </a:prstGeom>
        </p:spPr>
      </p:pic>
      <p:sp>
        <p:nvSpPr>
          <p:cNvPr id="20" name="TextBox 19">
            <a:extLst>
              <a:ext uri="{FF2B5EF4-FFF2-40B4-BE49-F238E27FC236}">
                <a16:creationId xmlns:a16="http://schemas.microsoft.com/office/drawing/2014/main" id="{41322002-6E0F-6230-1052-12B2CDF16CE5}"/>
              </a:ext>
            </a:extLst>
          </p:cNvPr>
          <p:cNvSpPr txBox="1"/>
          <p:nvPr/>
        </p:nvSpPr>
        <p:spPr>
          <a:xfrm>
            <a:off x="290296" y="1615618"/>
            <a:ext cx="2844163" cy="2862322"/>
          </a:xfrm>
          <a:prstGeom prst="rect">
            <a:avLst/>
          </a:prstGeom>
          <a:noFill/>
        </p:spPr>
        <p:txBody>
          <a:bodyPr wrap="square">
            <a:spAutoFit/>
          </a:bodyPr>
          <a:lstStyle/>
          <a:p>
            <a:pPr rtl="0"/>
            <a:r>
              <a:rPr lang="fr-FR" sz="1800" b="1" i="0" u="none" strike="noStrike" dirty="0">
                <a:solidFill>
                  <a:srgbClr val="000000"/>
                </a:solidFill>
                <a:effectLst/>
                <a:latin typeface="Century Gothic" panose="020B0502020202020204" pitchFamily="34" charset="0"/>
              </a:rPr>
              <a:t>Gouvernance : </a:t>
            </a:r>
            <a:br>
              <a:rPr lang="fr-FR" sz="1800" b="1" i="0" u="none" strike="noStrike" dirty="0">
                <a:solidFill>
                  <a:srgbClr val="000000"/>
                </a:solidFill>
                <a:effectLst/>
                <a:latin typeface="Century Gothic" panose="020B0502020202020204" pitchFamily="34" charset="0"/>
              </a:rPr>
            </a:br>
            <a:r>
              <a:rPr lang="fr-FR" sz="1800" b="0" i="0" u="none" strike="noStrike" dirty="0">
                <a:solidFill>
                  <a:srgbClr val="000000"/>
                </a:solidFill>
                <a:effectLst/>
                <a:latin typeface="Century Gothic" panose="020B0502020202020204" pitchFamily="34" charset="0"/>
              </a:rPr>
              <a:t>la gouvernance englobe les processus, les pratiques et les politiques qui assurent la gestion et la surveillance efficaces des opérations et de l’orientation stratégique d’une organisation.</a:t>
            </a:r>
          </a:p>
        </p:txBody>
      </p:sp>
      <p:sp>
        <p:nvSpPr>
          <p:cNvPr id="21" name="TextBox 20">
            <a:extLst>
              <a:ext uri="{FF2B5EF4-FFF2-40B4-BE49-F238E27FC236}">
                <a16:creationId xmlns:a16="http://schemas.microsoft.com/office/drawing/2014/main" id="{38604812-87B3-4971-C099-4C1D2B2C3539}"/>
              </a:ext>
            </a:extLst>
          </p:cNvPr>
          <p:cNvSpPr txBox="1"/>
          <p:nvPr/>
        </p:nvSpPr>
        <p:spPr>
          <a:xfrm>
            <a:off x="4206811" y="1023368"/>
            <a:ext cx="4401026" cy="1754326"/>
          </a:xfrm>
          <a:prstGeom prst="rect">
            <a:avLst/>
          </a:prstGeom>
          <a:noFill/>
        </p:spPr>
        <p:txBody>
          <a:bodyPr wrap="square">
            <a:spAutoFit/>
          </a:bodyPr>
          <a:lstStyle/>
          <a:p>
            <a:pPr rtl="0"/>
            <a:r>
              <a:rPr lang="fr-FR" sz="1800" b="1" i="0" u="none" strike="noStrike">
                <a:solidFill>
                  <a:srgbClr val="000000"/>
                </a:solidFill>
                <a:effectLst/>
                <a:latin typeface="Century Gothic" panose="020B0502020202020204" pitchFamily="34" charset="0"/>
              </a:rPr>
              <a:t>Gestion des risques : </a:t>
            </a:r>
            <a:r>
              <a:rPr lang="fr-FR" sz="1800" b="0" i="0" u="none" strike="noStrike">
                <a:solidFill>
                  <a:srgbClr val="000000"/>
                </a:solidFill>
                <a:effectLst/>
                <a:latin typeface="Century Gothic" panose="020B0502020202020204" pitchFamily="34" charset="0"/>
              </a:rPr>
              <a:t>la gestion des risques implique l’identification, l’évaluation et la hiérarchisation des risques, suivies d’efforts coordonnés pour minimiser, surveiller et contrôler leur impact potentiel.</a:t>
            </a:r>
          </a:p>
        </p:txBody>
      </p:sp>
      <p:sp>
        <p:nvSpPr>
          <p:cNvPr id="22" name="TextBox 21">
            <a:extLst>
              <a:ext uri="{FF2B5EF4-FFF2-40B4-BE49-F238E27FC236}">
                <a16:creationId xmlns:a16="http://schemas.microsoft.com/office/drawing/2014/main" id="{54B685B5-8851-6E2F-5185-74F87384CD15}"/>
              </a:ext>
            </a:extLst>
          </p:cNvPr>
          <p:cNvSpPr txBox="1"/>
          <p:nvPr/>
        </p:nvSpPr>
        <p:spPr>
          <a:xfrm>
            <a:off x="9648825" y="1532818"/>
            <a:ext cx="2543175" cy="3139321"/>
          </a:xfrm>
          <a:prstGeom prst="rect">
            <a:avLst/>
          </a:prstGeom>
          <a:noFill/>
        </p:spPr>
        <p:txBody>
          <a:bodyPr wrap="square">
            <a:spAutoFit/>
          </a:bodyPr>
          <a:lstStyle/>
          <a:p>
            <a:pPr rtl="0"/>
            <a:r>
              <a:rPr lang="fr-FR" sz="1800" b="1" i="0" u="none" strike="noStrike" dirty="0">
                <a:solidFill>
                  <a:srgbClr val="000000"/>
                </a:solidFill>
                <a:effectLst/>
                <a:latin typeface="Century Gothic" panose="020B0502020202020204" pitchFamily="34" charset="0"/>
              </a:rPr>
              <a:t>Conformité </a:t>
            </a:r>
            <a:r>
              <a:rPr lang="fr-FR" sz="1800" b="1" i="0" u="none" strike="noStrike">
                <a:solidFill>
                  <a:srgbClr val="000000"/>
                </a:solidFill>
                <a:effectLst/>
                <a:latin typeface="Century Gothic" panose="020B0502020202020204" pitchFamily="34" charset="0"/>
              </a:rPr>
              <a:t>:</a:t>
            </a:r>
            <a:r>
              <a:rPr lang="fr-FR" sz="1800" b="0" i="0" u="none" strike="noStrike">
                <a:solidFill>
                  <a:srgbClr val="000000"/>
                </a:solidFill>
                <a:effectLst/>
                <a:latin typeface="Century Gothic" panose="020B0502020202020204" pitchFamily="34" charset="0"/>
              </a:rPr>
              <a:t> </a:t>
            </a:r>
            <a:br>
              <a:rPr lang="fr-FR" sz="1800" b="0" i="0" u="none" strike="noStrike">
                <a:solidFill>
                  <a:srgbClr val="000000"/>
                </a:solidFill>
                <a:effectLst/>
                <a:latin typeface="Century Gothic" panose="020B0502020202020204" pitchFamily="34" charset="0"/>
              </a:rPr>
            </a:br>
            <a:r>
              <a:rPr lang="fr-FR" sz="1800" b="0" i="0" u="none" strike="noStrike">
                <a:solidFill>
                  <a:srgbClr val="000000"/>
                </a:solidFill>
                <a:effectLst/>
                <a:latin typeface="Century Gothic" panose="020B0502020202020204" pitchFamily="34" charset="0"/>
              </a:rPr>
              <a:t>la </a:t>
            </a:r>
            <a:r>
              <a:rPr lang="fr-FR" sz="1800" b="0" i="0" u="none" strike="noStrike" dirty="0">
                <a:solidFill>
                  <a:srgbClr val="000000"/>
                </a:solidFill>
                <a:effectLst/>
                <a:latin typeface="Century Gothic" panose="020B0502020202020204" pitchFamily="34" charset="0"/>
              </a:rPr>
              <a:t>conformité garantit qu’une organisation respecte les réglementations, normes et politiques internes externes afin d’éviter les pénalités et préserver sa réputation.</a:t>
            </a:r>
          </a:p>
        </p:txBody>
      </p:sp>
      <p:pic>
        <p:nvPicPr>
          <p:cNvPr id="24" name="Graphic 23" descr="Dessin d’œil-de-bœuf">
            <a:extLst>
              <a:ext uri="{FF2B5EF4-FFF2-40B4-BE49-F238E27FC236}">
                <a16:creationId xmlns:a16="http://schemas.microsoft.com/office/drawing/2014/main" id="{62FACF94-E647-CACE-845C-5A7834DE29E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7225" y="714375"/>
            <a:ext cx="914400" cy="914400"/>
          </a:xfrm>
          <a:prstGeom prst="rect">
            <a:avLst/>
          </a:prstGeom>
        </p:spPr>
      </p:pic>
      <p:pic>
        <p:nvPicPr>
          <p:cNvPr id="25" name="Graphic 24" descr="Dessin de loupe">
            <a:extLst>
              <a:ext uri="{FF2B5EF4-FFF2-40B4-BE49-F238E27FC236}">
                <a16:creationId xmlns:a16="http://schemas.microsoft.com/office/drawing/2014/main" id="{6BE193A2-ADD1-07A1-8FC5-408A3697B5EE}"/>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552711" y="69533"/>
            <a:ext cx="914400" cy="914400"/>
          </a:xfrm>
          <a:prstGeom prst="rect">
            <a:avLst/>
          </a:prstGeom>
        </p:spPr>
      </p:pic>
      <p:pic>
        <p:nvPicPr>
          <p:cNvPr id="26" name="Graphic 25" descr="Dessin de presse-papiers avec coches">
            <a:extLst>
              <a:ext uri="{FF2B5EF4-FFF2-40B4-BE49-F238E27FC236}">
                <a16:creationId xmlns:a16="http://schemas.microsoft.com/office/drawing/2014/main" id="{1496C283-DCF1-1B6A-BE93-3F5FA3AD2269}"/>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9934575" y="645029"/>
            <a:ext cx="914400" cy="914400"/>
          </a:xfrm>
          <a:prstGeom prst="rect">
            <a:avLst/>
          </a:prstGeom>
        </p:spPr>
      </p:pic>
      <p:sp>
        <p:nvSpPr>
          <p:cNvPr id="2" name="Rectangle 1">
            <a:extLst>
              <a:ext uri="{FF2B5EF4-FFF2-40B4-BE49-F238E27FC236}">
                <a16:creationId xmlns:a16="http://schemas.microsoft.com/office/drawing/2014/main" id="{E884E624-8E1D-28CC-4B97-53BF3F086052}"/>
              </a:ext>
            </a:extLst>
          </p:cNvPr>
          <p:cNvSpPr/>
          <p:nvPr/>
        </p:nvSpPr>
        <p:spPr>
          <a:xfrm>
            <a:off x="76202" y="1669698"/>
            <a:ext cx="241107" cy="2979084"/>
          </a:xfrm>
          <a:prstGeom prst="rect">
            <a:avLst/>
          </a:prstGeom>
          <a:solidFill>
            <a:srgbClr val="69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90DE159-CEF8-B184-3FD0-75CDD830FA53}"/>
              </a:ext>
            </a:extLst>
          </p:cNvPr>
          <p:cNvSpPr/>
          <p:nvPr/>
        </p:nvSpPr>
        <p:spPr>
          <a:xfrm>
            <a:off x="3978283" y="1093826"/>
            <a:ext cx="241107" cy="1683867"/>
          </a:xfrm>
          <a:prstGeom prst="rect">
            <a:avLst/>
          </a:prstGeom>
          <a:solidFill>
            <a:srgbClr val="0053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BA9A4B7-8A2E-D618-D2B4-2C489814E902}"/>
              </a:ext>
            </a:extLst>
          </p:cNvPr>
          <p:cNvSpPr/>
          <p:nvPr/>
        </p:nvSpPr>
        <p:spPr>
          <a:xfrm>
            <a:off x="9399826" y="1615617"/>
            <a:ext cx="241107" cy="2680157"/>
          </a:xfrm>
          <a:prstGeom prst="rect">
            <a:avLst/>
          </a:prstGeom>
          <a:solidFill>
            <a:srgbClr val="3BBB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1231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2FD8F4-8DE0-7625-8FC6-1F0AF34D9D39}"/>
              </a:ext>
            </a:extLst>
          </p:cNvPr>
          <p:cNvSpPr txBox="1"/>
          <p:nvPr/>
        </p:nvSpPr>
        <p:spPr>
          <a:xfrm>
            <a:off x="8832239" y="6064225"/>
            <a:ext cx="3295650" cy="630942"/>
          </a:xfrm>
          <a:prstGeom prst="rect">
            <a:avLst/>
          </a:prstGeom>
          <a:noFill/>
        </p:spPr>
        <p:txBody>
          <a:bodyPr wrap="square" rtlCol="0">
            <a:spAutoFit/>
          </a:bodyPr>
          <a:lstStyle/>
          <a:p>
            <a:pPr algn="r" rtl="0"/>
            <a:r>
              <a:rPr lang="fr-FR" sz="3500" b="1">
                <a:solidFill>
                  <a:srgbClr val="3BBBED"/>
                </a:solidFill>
                <a:effectLst>
                  <a:outerShdw blurRad="38100" dist="38100" dir="2700000" algn="tl">
                    <a:srgbClr val="000000">
                      <a:alpha val="43137"/>
                    </a:srgbClr>
                  </a:outerShdw>
                </a:effectLst>
                <a:latin typeface="Century Gothic" panose="020B0502020202020204" pitchFamily="34" charset="0"/>
              </a:rPr>
              <a:t>G R C</a:t>
            </a:r>
          </a:p>
        </p:txBody>
      </p:sp>
      <p:pic>
        <p:nvPicPr>
          <p:cNvPr id="3" name="Picture 2" descr="Groupe de rectangles colorés rectangulaires Description générée automatiquement">
            <a:extLst>
              <a:ext uri="{FF2B5EF4-FFF2-40B4-BE49-F238E27FC236}">
                <a16:creationId xmlns:a16="http://schemas.microsoft.com/office/drawing/2014/main" id="{BAB5FE55-0FB4-5FD2-2318-28331B0ACDF9}"/>
              </a:ext>
            </a:extLst>
          </p:cNvPr>
          <p:cNvPicPr>
            <a:picLocks noChangeAspect="1"/>
          </p:cNvPicPr>
          <p:nvPr/>
        </p:nvPicPr>
        <p:blipFill>
          <a:blip r:embed="rId2"/>
          <a:stretch>
            <a:fillRect/>
          </a:stretch>
        </p:blipFill>
        <p:spPr>
          <a:xfrm>
            <a:off x="3121832" y="401583"/>
            <a:ext cx="7149829" cy="6043026"/>
          </a:xfrm>
          <a:prstGeom prst="rect">
            <a:avLst/>
          </a:prstGeom>
        </p:spPr>
      </p:pic>
      <p:sp>
        <p:nvSpPr>
          <p:cNvPr id="20" name="TextBox 19">
            <a:extLst>
              <a:ext uri="{FF2B5EF4-FFF2-40B4-BE49-F238E27FC236}">
                <a16:creationId xmlns:a16="http://schemas.microsoft.com/office/drawing/2014/main" id="{41322002-6E0F-6230-1052-12B2CDF16CE5}"/>
              </a:ext>
            </a:extLst>
          </p:cNvPr>
          <p:cNvSpPr txBox="1"/>
          <p:nvPr/>
        </p:nvSpPr>
        <p:spPr>
          <a:xfrm>
            <a:off x="3195331" y="638845"/>
            <a:ext cx="7076330" cy="1446550"/>
          </a:xfrm>
          <a:prstGeom prst="rect">
            <a:avLst/>
          </a:prstGeom>
          <a:noFill/>
        </p:spPr>
        <p:txBody>
          <a:bodyPr wrap="square">
            <a:spAutoFit/>
          </a:bodyPr>
          <a:lstStyle/>
          <a:p>
            <a:pPr rtl="0"/>
            <a:r>
              <a:rPr lang="fr-FR" sz="1800" b="1" i="0" u="none" strike="noStrike" dirty="0">
                <a:solidFill>
                  <a:schemeClr val="bg2"/>
                </a:solidFill>
                <a:effectLst/>
                <a:latin typeface="Century Gothic" panose="020B0502020202020204" pitchFamily="34" charset="0"/>
              </a:rPr>
              <a:t>Gouvernance</a:t>
            </a:r>
          </a:p>
          <a:p>
            <a:pPr marL="285750" indent="-285750" rtl="0" fontAlgn="base">
              <a:spcBef>
                <a:spcPts val="0"/>
              </a:spcBef>
              <a:spcAft>
                <a:spcPts val="0"/>
              </a:spcAft>
              <a:buFont typeface="Arial" panose="020B0604020202020204" pitchFamily="34" charset="0"/>
              <a:buChar char="•"/>
            </a:pPr>
            <a:r>
              <a:rPr lang="fr-FR" sz="1400" i="0" u="none" strike="noStrike" dirty="0">
                <a:solidFill>
                  <a:schemeClr val="bg2"/>
                </a:solidFill>
                <a:effectLst/>
                <a:latin typeface="Century Gothic" panose="020B0502020202020204" pitchFamily="34" charset="0"/>
              </a:rPr>
              <a:t>Dirige et contrôle les opérations organisationnelles et la prise de décisions.</a:t>
            </a:r>
          </a:p>
          <a:p>
            <a:pPr marL="285750" indent="-285750" rtl="0" fontAlgn="base">
              <a:spcBef>
                <a:spcPts val="0"/>
              </a:spcBef>
              <a:spcAft>
                <a:spcPts val="0"/>
              </a:spcAft>
              <a:buFont typeface="Arial" panose="020B0604020202020204" pitchFamily="34" charset="0"/>
              <a:buChar char="•"/>
            </a:pPr>
            <a:r>
              <a:rPr lang="fr-FR" sz="1400" i="0" u="none" strike="noStrike" dirty="0">
                <a:solidFill>
                  <a:schemeClr val="bg2"/>
                </a:solidFill>
                <a:effectLst/>
                <a:latin typeface="Century Gothic" panose="020B0502020202020204" pitchFamily="34" charset="0"/>
              </a:rPr>
              <a:t>Assure l’alignement des objectifs stratégiques sur les intérêts des parties prenantes.</a:t>
            </a:r>
          </a:p>
          <a:p>
            <a:pPr marL="285750" indent="-285750" rtl="0" fontAlgn="base">
              <a:spcBef>
                <a:spcPts val="0"/>
              </a:spcBef>
              <a:spcAft>
                <a:spcPts val="0"/>
              </a:spcAft>
              <a:buFont typeface="Arial" panose="020B0604020202020204" pitchFamily="34" charset="0"/>
              <a:buChar char="•"/>
            </a:pPr>
            <a:r>
              <a:rPr lang="fr-FR" sz="1400" i="0" u="none" strike="noStrike" dirty="0">
                <a:solidFill>
                  <a:schemeClr val="bg2"/>
                </a:solidFill>
                <a:effectLst/>
                <a:latin typeface="Century Gothic" panose="020B0502020202020204" pitchFamily="34" charset="0"/>
              </a:rPr>
              <a:t>Fournit une structure pour la définition des objectifs de l’entreprise.</a:t>
            </a:r>
          </a:p>
          <a:p>
            <a:pPr marL="285750" indent="-285750" rtl="0" fontAlgn="base">
              <a:spcBef>
                <a:spcPts val="0"/>
              </a:spcBef>
              <a:spcAft>
                <a:spcPts val="0"/>
              </a:spcAft>
              <a:buFont typeface="Arial" panose="020B0604020202020204" pitchFamily="34" charset="0"/>
              <a:buChar char="•"/>
            </a:pPr>
            <a:r>
              <a:rPr lang="fr-FR" sz="1400" i="0" u="none" strike="noStrike" dirty="0">
                <a:solidFill>
                  <a:schemeClr val="bg2"/>
                </a:solidFill>
                <a:effectLst/>
                <a:latin typeface="Century Gothic" panose="020B0502020202020204" pitchFamily="34" charset="0"/>
              </a:rPr>
              <a:t>Supervise la mise en œuvre des politiques et des procédures par la direction.</a:t>
            </a:r>
          </a:p>
        </p:txBody>
      </p:sp>
      <p:sp>
        <p:nvSpPr>
          <p:cNvPr id="4" name="TextBox 3">
            <a:extLst>
              <a:ext uri="{FF2B5EF4-FFF2-40B4-BE49-F238E27FC236}">
                <a16:creationId xmlns:a16="http://schemas.microsoft.com/office/drawing/2014/main" id="{441086A8-9AFD-18F9-1254-1217CBCC8A56}"/>
              </a:ext>
            </a:extLst>
          </p:cNvPr>
          <p:cNvSpPr txBox="1"/>
          <p:nvPr/>
        </p:nvSpPr>
        <p:spPr>
          <a:xfrm>
            <a:off x="3195331" y="2612086"/>
            <a:ext cx="7076330" cy="1446550"/>
          </a:xfrm>
          <a:prstGeom prst="rect">
            <a:avLst/>
          </a:prstGeom>
          <a:noFill/>
        </p:spPr>
        <p:txBody>
          <a:bodyPr wrap="square">
            <a:spAutoFit/>
          </a:bodyPr>
          <a:lstStyle/>
          <a:p>
            <a:pPr rtl="0"/>
            <a:r>
              <a:rPr lang="fr-FR" sz="1800" b="1" i="0" u="none" strike="noStrike" dirty="0">
                <a:solidFill>
                  <a:schemeClr val="bg2"/>
                </a:solidFill>
                <a:effectLst/>
                <a:latin typeface="Century Gothic" panose="020B0502020202020204" pitchFamily="34" charset="0"/>
              </a:rPr>
              <a:t>Gestion des risques</a:t>
            </a:r>
          </a:p>
          <a:p>
            <a:pPr marL="285750" indent="-285750" rtl="0" fontAlgn="base">
              <a:spcBef>
                <a:spcPts val="0"/>
              </a:spcBef>
              <a:spcAft>
                <a:spcPts val="0"/>
              </a:spcAft>
              <a:buFont typeface="Arial" panose="020B0604020202020204" pitchFamily="34" charset="0"/>
              <a:buChar char="•"/>
            </a:pPr>
            <a:r>
              <a:rPr lang="fr-FR" sz="1400" i="0" u="none" strike="noStrike" dirty="0">
                <a:solidFill>
                  <a:schemeClr val="bg2"/>
                </a:solidFill>
                <a:effectLst/>
                <a:latin typeface="Century Gothic" panose="020B0502020202020204" pitchFamily="34" charset="0"/>
              </a:rPr>
              <a:t>Identifie les menaces potentielles et leurs impacts sur les objectifs organisationnels.</a:t>
            </a:r>
          </a:p>
          <a:p>
            <a:pPr marL="285750" indent="-285750" rtl="0" fontAlgn="base">
              <a:spcBef>
                <a:spcPts val="0"/>
              </a:spcBef>
              <a:spcAft>
                <a:spcPts val="0"/>
              </a:spcAft>
              <a:buFont typeface="Arial" panose="020B0604020202020204" pitchFamily="34" charset="0"/>
              <a:buChar char="•"/>
            </a:pPr>
            <a:r>
              <a:rPr lang="fr-FR" sz="1400" dirty="0">
                <a:solidFill>
                  <a:schemeClr val="bg2"/>
                </a:solidFill>
                <a:latin typeface="Century Gothic" panose="020B0502020202020204" pitchFamily="34" charset="0"/>
              </a:rPr>
              <a:t>Élabore des stratégies visant à atténuer les risques identifiés ou à y répondre.</a:t>
            </a:r>
          </a:p>
          <a:p>
            <a:pPr marL="285750" indent="-285750" rtl="0" fontAlgn="base">
              <a:spcBef>
                <a:spcPts val="0"/>
              </a:spcBef>
              <a:spcAft>
                <a:spcPts val="0"/>
              </a:spcAft>
              <a:buFont typeface="Arial" panose="020B0604020202020204" pitchFamily="34" charset="0"/>
              <a:buChar char="•"/>
            </a:pPr>
            <a:r>
              <a:rPr lang="fr-FR" sz="1400" i="0" u="none" strike="noStrike" dirty="0">
                <a:solidFill>
                  <a:schemeClr val="bg2"/>
                </a:solidFill>
                <a:effectLst/>
                <a:latin typeface="Century Gothic" panose="020B0502020202020204" pitchFamily="34" charset="0"/>
              </a:rPr>
              <a:t>Surveille l’exposition au risque et ajuste les stratégies si nécessaire.</a:t>
            </a:r>
          </a:p>
          <a:p>
            <a:pPr marL="285750" indent="-285750" rtl="0" fontAlgn="base">
              <a:spcBef>
                <a:spcPts val="0"/>
              </a:spcBef>
              <a:spcAft>
                <a:spcPts val="0"/>
              </a:spcAft>
              <a:buFont typeface="Arial" panose="020B0604020202020204" pitchFamily="34" charset="0"/>
              <a:buChar char="•"/>
            </a:pPr>
            <a:r>
              <a:rPr lang="fr-FR" sz="1400" i="0" u="none" strike="noStrike" dirty="0">
                <a:solidFill>
                  <a:schemeClr val="bg2"/>
                </a:solidFill>
                <a:effectLst/>
                <a:latin typeface="Century Gothic" panose="020B0502020202020204" pitchFamily="34" charset="0"/>
              </a:rPr>
              <a:t>Garantit une approche proactive des défis potentiels et des incertitudes.</a:t>
            </a:r>
          </a:p>
        </p:txBody>
      </p:sp>
      <p:sp>
        <p:nvSpPr>
          <p:cNvPr id="5" name="TextBox 4">
            <a:extLst>
              <a:ext uri="{FF2B5EF4-FFF2-40B4-BE49-F238E27FC236}">
                <a16:creationId xmlns:a16="http://schemas.microsoft.com/office/drawing/2014/main" id="{F6F36A72-61D3-A6CC-2E64-2552B14509ED}"/>
              </a:ext>
            </a:extLst>
          </p:cNvPr>
          <p:cNvSpPr txBox="1"/>
          <p:nvPr/>
        </p:nvSpPr>
        <p:spPr>
          <a:xfrm>
            <a:off x="3230623" y="4392594"/>
            <a:ext cx="6974732" cy="1446550"/>
          </a:xfrm>
          <a:prstGeom prst="rect">
            <a:avLst/>
          </a:prstGeom>
          <a:noFill/>
        </p:spPr>
        <p:txBody>
          <a:bodyPr wrap="square">
            <a:spAutoFit/>
          </a:bodyPr>
          <a:lstStyle/>
          <a:p>
            <a:pPr rtl="0"/>
            <a:r>
              <a:rPr lang="fr-FR" sz="1800" b="1" i="0" u="none" strike="noStrike" dirty="0">
                <a:solidFill>
                  <a:schemeClr val="bg2"/>
                </a:solidFill>
                <a:effectLst/>
                <a:latin typeface="Century Gothic" panose="020B0502020202020204" pitchFamily="34" charset="0"/>
              </a:rPr>
              <a:t>Conformité</a:t>
            </a:r>
          </a:p>
          <a:p>
            <a:pPr marL="285750" indent="-285750" rtl="0" fontAlgn="base">
              <a:spcBef>
                <a:spcPts val="0"/>
              </a:spcBef>
              <a:spcAft>
                <a:spcPts val="0"/>
              </a:spcAft>
              <a:buFont typeface="Arial" panose="020B0604020202020204" pitchFamily="34" charset="0"/>
              <a:buChar char="•"/>
            </a:pPr>
            <a:r>
              <a:rPr lang="fr-FR" sz="1400" i="0" u="none" strike="noStrike" dirty="0">
                <a:solidFill>
                  <a:schemeClr val="bg2"/>
                </a:solidFill>
                <a:effectLst/>
                <a:latin typeface="Century Gothic" panose="020B0502020202020204" pitchFamily="34" charset="0"/>
              </a:rPr>
              <a:t>Veille au respect des lois, des réglementations et des normes externes.</a:t>
            </a:r>
          </a:p>
          <a:p>
            <a:pPr marL="285750" indent="-285750" rtl="0" fontAlgn="base">
              <a:spcBef>
                <a:spcPts val="0"/>
              </a:spcBef>
              <a:spcAft>
                <a:spcPts val="0"/>
              </a:spcAft>
              <a:buFont typeface="Arial" panose="020B0604020202020204" pitchFamily="34" charset="0"/>
              <a:buChar char="•"/>
            </a:pPr>
            <a:r>
              <a:rPr lang="fr-FR" sz="1400" dirty="0">
                <a:solidFill>
                  <a:schemeClr val="bg2"/>
                </a:solidFill>
                <a:latin typeface="Century Gothic" panose="020B0502020202020204" pitchFamily="34" charset="0"/>
              </a:rPr>
              <a:t>Met en œuvre des contrôles internes et des stratégies pour répondre aux exigences de conformité.</a:t>
            </a:r>
          </a:p>
          <a:p>
            <a:pPr marL="285750" indent="-285750" rtl="0" fontAlgn="base">
              <a:spcBef>
                <a:spcPts val="0"/>
              </a:spcBef>
              <a:spcAft>
                <a:spcPts val="0"/>
              </a:spcAft>
              <a:buFont typeface="Arial" panose="020B0604020202020204" pitchFamily="34" charset="0"/>
              <a:buChar char="•"/>
            </a:pPr>
            <a:r>
              <a:rPr lang="fr-FR" sz="1400" i="0" u="none" strike="noStrike" dirty="0">
                <a:solidFill>
                  <a:schemeClr val="bg2"/>
                </a:solidFill>
                <a:effectLst/>
                <a:latin typeface="Century Gothic" panose="020B0502020202020204" pitchFamily="34" charset="0"/>
              </a:rPr>
              <a:t>Surveille et signale régulièrement l’état de conformité.</a:t>
            </a:r>
          </a:p>
          <a:p>
            <a:pPr marL="285750" indent="-285750" rtl="0" fontAlgn="base">
              <a:spcBef>
                <a:spcPts val="0"/>
              </a:spcBef>
              <a:spcAft>
                <a:spcPts val="0"/>
              </a:spcAft>
              <a:buFont typeface="Arial" panose="020B0604020202020204" pitchFamily="34" charset="0"/>
              <a:buChar char="•"/>
            </a:pPr>
            <a:r>
              <a:rPr lang="fr-FR" sz="1400" dirty="0">
                <a:solidFill>
                  <a:schemeClr val="bg2"/>
                </a:solidFill>
                <a:latin typeface="Century Gothic" panose="020B0502020202020204" pitchFamily="34" charset="0"/>
              </a:rPr>
              <a:t>Traite rapidement les problèmes de non-conformité afin de réduire les responsabilités potentielles.</a:t>
            </a:r>
          </a:p>
        </p:txBody>
      </p:sp>
      <p:grpSp>
        <p:nvGrpSpPr>
          <p:cNvPr id="23" name="Group 22">
            <a:extLst>
              <a:ext uri="{FF2B5EF4-FFF2-40B4-BE49-F238E27FC236}">
                <a16:creationId xmlns:a16="http://schemas.microsoft.com/office/drawing/2014/main" id="{BFF27B58-66C5-ABBB-F0FE-3583F1489482}"/>
              </a:ext>
            </a:extLst>
          </p:cNvPr>
          <p:cNvGrpSpPr/>
          <p:nvPr/>
        </p:nvGrpSpPr>
        <p:grpSpPr>
          <a:xfrm>
            <a:off x="660734" y="401583"/>
            <a:ext cx="2550131" cy="1787081"/>
            <a:chOff x="214009" y="241042"/>
            <a:chExt cx="2550131" cy="1787081"/>
          </a:xfrm>
        </p:grpSpPr>
        <p:pic>
          <p:nvPicPr>
            <p:cNvPr id="24" name="Graphic 23" descr="Dessin d’œil-de-bœuf">
              <a:extLst>
                <a:ext uri="{FF2B5EF4-FFF2-40B4-BE49-F238E27FC236}">
                  <a16:creationId xmlns:a16="http://schemas.microsoft.com/office/drawing/2014/main" id="{62FACF94-E647-CACE-845C-5A7834DE29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2179" y="429597"/>
              <a:ext cx="1328521" cy="1328521"/>
            </a:xfrm>
            <a:prstGeom prst="rect">
              <a:avLst/>
            </a:prstGeom>
          </p:spPr>
        </p:pic>
        <p:sp>
          <p:nvSpPr>
            <p:cNvPr id="11" name="Rectangle 10">
              <a:extLst>
                <a:ext uri="{FF2B5EF4-FFF2-40B4-BE49-F238E27FC236}">
                  <a16:creationId xmlns:a16="http://schemas.microsoft.com/office/drawing/2014/main" id="{941FA7D7-9073-0A45-1F75-374DD611A32D}"/>
                </a:ext>
              </a:extLst>
            </p:cNvPr>
            <p:cNvSpPr/>
            <p:nvPr/>
          </p:nvSpPr>
          <p:spPr>
            <a:xfrm>
              <a:off x="214009" y="241042"/>
              <a:ext cx="1787081" cy="1787081"/>
            </a:xfrm>
            <a:prstGeom prst="rect">
              <a:avLst/>
            </a:prstGeom>
            <a:noFill/>
            <a:ln w="28575">
              <a:solidFill>
                <a:srgbClr val="69BD4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0382E6A-324E-649D-A766-21F7760C496B}"/>
                </a:ext>
              </a:extLst>
            </p:cNvPr>
            <p:cNvSpPr/>
            <p:nvPr/>
          </p:nvSpPr>
          <p:spPr>
            <a:xfrm rot="5400000">
              <a:off x="2262061" y="753058"/>
              <a:ext cx="241107" cy="763051"/>
            </a:xfrm>
            <a:prstGeom prst="rect">
              <a:avLst/>
            </a:prstGeom>
            <a:solidFill>
              <a:srgbClr val="69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E24EBA69-5AEE-8D45-31BD-6120CC846758}"/>
              </a:ext>
            </a:extLst>
          </p:cNvPr>
          <p:cNvGrpSpPr/>
          <p:nvPr/>
        </p:nvGrpSpPr>
        <p:grpSpPr>
          <a:xfrm>
            <a:off x="679623" y="2317372"/>
            <a:ext cx="2547398" cy="1787081"/>
            <a:chOff x="232898" y="2156831"/>
            <a:chExt cx="2547398" cy="1787081"/>
          </a:xfrm>
        </p:grpSpPr>
        <p:pic>
          <p:nvPicPr>
            <p:cNvPr id="25" name="Graphic 24" descr="Dessin de loupe">
              <a:extLst>
                <a:ext uri="{FF2B5EF4-FFF2-40B4-BE49-F238E27FC236}">
                  <a16:creationId xmlns:a16="http://schemas.microsoft.com/office/drawing/2014/main" id="{6BE193A2-ADD1-07A1-8FC5-408A3697B5E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10727" y="2256988"/>
              <a:ext cx="1431421" cy="1431421"/>
            </a:xfrm>
            <a:prstGeom prst="rect">
              <a:avLst/>
            </a:prstGeom>
          </p:spPr>
        </p:pic>
        <p:sp>
          <p:nvSpPr>
            <p:cNvPr id="12" name="Rectangle 11">
              <a:extLst>
                <a:ext uri="{FF2B5EF4-FFF2-40B4-BE49-F238E27FC236}">
                  <a16:creationId xmlns:a16="http://schemas.microsoft.com/office/drawing/2014/main" id="{160C12C8-CD75-D1B5-D339-CDE25FDF2EFD}"/>
                </a:ext>
              </a:extLst>
            </p:cNvPr>
            <p:cNvSpPr/>
            <p:nvPr/>
          </p:nvSpPr>
          <p:spPr>
            <a:xfrm>
              <a:off x="232898" y="2156831"/>
              <a:ext cx="1787081" cy="1787081"/>
            </a:xfrm>
            <a:prstGeom prst="rect">
              <a:avLst/>
            </a:prstGeom>
            <a:noFill/>
            <a:ln w="28575">
              <a:solidFill>
                <a:srgbClr val="00539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A7CC02C-6AB5-D880-6BF5-C5FF38097687}"/>
                </a:ext>
              </a:extLst>
            </p:cNvPr>
            <p:cNvSpPr/>
            <p:nvPr/>
          </p:nvSpPr>
          <p:spPr>
            <a:xfrm rot="5400000">
              <a:off x="2278217" y="2685573"/>
              <a:ext cx="241107" cy="763051"/>
            </a:xfrm>
            <a:prstGeom prst="rect">
              <a:avLst/>
            </a:prstGeom>
            <a:solidFill>
              <a:srgbClr val="0053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A04BE1EE-D3D4-D6B1-A7B3-423E15F54DA6}"/>
              </a:ext>
            </a:extLst>
          </p:cNvPr>
          <p:cNvGrpSpPr/>
          <p:nvPr/>
        </p:nvGrpSpPr>
        <p:grpSpPr>
          <a:xfrm>
            <a:off x="679623" y="4229892"/>
            <a:ext cx="2617306" cy="1787081"/>
            <a:chOff x="232898" y="4069351"/>
            <a:chExt cx="2617306" cy="1787081"/>
          </a:xfrm>
        </p:grpSpPr>
        <p:pic>
          <p:nvPicPr>
            <p:cNvPr id="26" name="Graphic 25" descr="Dessin de presse-papiers avec coches">
              <a:extLst>
                <a:ext uri="{FF2B5EF4-FFF2-40B4-BE49-F238E27FC236}">
                  <a16:creationId xmlns:a16="http://schemas.microsoft.com/office/drawing/2014/main" id="{1496C283-DCF1-1B6A-BE93-3F5FA3AD226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92551" y="4247180"/>
              <a:ext cx="1431421" cy="1431421"/>
            </a:xfrm>
            <a:prstGeom prst="rect">
              <a:avLst/>
            </a:prstGeom>
          </p:spPr>
        </p:pic>
        <p:sp>
          <p:nvSpPr>
            <p:cNvPr id="13" name="Rectangle 12">
              <a:extLst>
                <a:ext uri="{FF2B5EF4-FFF2-40B4-BE49-F238E27FC236}">
                  <a16:creationId xmlns:a16="http://schemas.microsoft.com/office/drawing/2014/main" id="{77B1F0B7-C3F2-5D7B-803D-D8CA8E98457E}"/>
                </a:ext>
              </a:extLst>
            </p:cNvPr>
            <p:cNvSpPr/>
            <p:nvPr/>
          </p:nvSpPr>
          <p:spPr>
            <a:xfrm>
              <a:off x="232898" y="4069351"/>
              <a:ext cx="1787081" cy="1787081"/>
            </a:xfrm>
            <a:prstGeom prst="rect">
              <a:avLst/>
            </a:prstGeom>
            <a:noFill/>
            <a:ln w="28575">
              <a:solidFill>
                <a:srgbClr val="3BBBED"/>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638C76E-9B14-1B62-2971-C54FA91BA7ED}"/>
                </a:ext>
              </a:extLst>
            </p:cNvPr>
            <p:cNvSpPr/>
            <p:nvPr/>
          </p:nvSpPr>
          <p:spPr>
            <a:xfrm rot="5400000">
              <a:off x="2314538" y="4551048"/>
              <a:ext cx="241107" cy="830225"/>
            </a:xfrm>
            <a:prstGeom prst="rect">
              <a:avLst/>
            </a:prstGeom>
            <a:solidFill>
              <a:srgbClr val="3BBB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42961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2FD8F4-8DE0-7625-8FC6-1F0AF34D9D39}"/>
              </a:ext>
            </a:extLst>
          </p:cNvPr>
          <p:cNvSpPr txBox="1"/>
          <p:nvPr/>
        </p:nvSpPr>
        <p:spPr>
          <a:xfrm>
            <a:off x="8832239" y="6064225"/>
            <a:ext cx="3295650" cy="630942"/>
          </a:xfrm>
          <a:prstGeom prst="rect">
            <a:avLst/>
          </a:prstGeom>
          <a:noFill/>
        </p:spPr>
        <p:txBody>
          <a:bodyPr wrap="square" rtlCol="0">
            <a:spAutoFit/>
          </a:bodyPr>
          <a:lstStyle/>
          <a:p>
            <a:pPr algn="r" rtl="0"/>
            <a:r>
              <a:rPr lang="fr-FR" sz="3500" b="1">
                <a:solidFill>
                  <a:srgbClr val="3BBBED"/>
                </a:solidFill>
                <a:effectLst>
                  <a:outerShdw blurRad="38100" dist="38100" dir="2700000" algn="tl">
                    <a:srgbClr val="000000">
                      <a:alpha val="43137"/>
                    </a:srgbClr>
                  </a:outerShdw>
                </a:effectLst>
                <a:latin typeface="Century Gothic" panose="020B0502020202020204" pitchFamily="34" charset="0"/>
              </a:rPr>
              <a:t>G R C</a:t>
            </a:r>
          </a:p>
        </p:txBody>
      </p:sp>
      <p:grpSp>
        <p:nvGrpSpPr>
          <p:cNvPr id="15" name="Group 14">
            <a:extLst>
              <a:ext uri="{FF2B5EF4-FFF2-40B4-BE49-F238E27FC236}">
                <a16:creationId xmlns:a16="http://schemas.microsoft.com/office/drawing/2014/main" id="{40CD88E2-5868-11DE-F388-14656B10C3F5}"/>
              </a:ext>
            </a:extLst>
          </p:cNvPr>
          <p:cNvGrpSpPr/>
          <p:nvPr/>
        </p:nvGrpSpPr>
        <p:grpSpPr>
          <a:xfrm>
            <a:off x="235895" y="4319082"/>
            <a:ext cx="2754909" cy="2324041"/>
            <a:chOff x="7520749" y="4319081"/>
            <a:chExt cx="2754909" cy="2324041"/>
          </a:xfrm>
        </p:grpSpPr>
        <p:grpSp>
          <p:nvGrpSpPr>
            <p:cNvPr id="14" name="Group 13">
              <a:extLst>
                <a:ext uri="{FF2B5EF4-FFF2-40B4-BE49-F238E27FC236}">
                  <a16:creationId xmlns:a16="http://schemas.microsoft.com/office/drawing/2014/main" id="{D84A9FFA-5FF3-88FA-20B4-E55CAF61E1DB}"/>
                </a:ext>
              </a:extLst>
            </p:cNvPr>
            <p:cNvGrpSpPr/>
            <p:nvPr/>
          </p:nvGrpSpPr>
          <p:grpSpPr>
            <a:xfrm>
              <a:off x="7520749" y="4319081"/>
              <a:ext cx="2754909" cy="2324041"/>
              <a:chOff x="7520749" y="4319081"/>
              <a:chExt cx="2754909" cy="2324041"/>
            </a:xfrm>
          </p:grpSpPr>
          <p:grpSp>
            <p:nvGrpSpPr>
              <p:cNvPr id="9" name="Group 8">
                <a:extLst>
                  <a:ext uri="{FF2B5EF4-FFF2-40B4-BE49-F238E27FC236}">
                    <a16:creationId xmlns:a16="http://schemas.microsoft.com/office/drawing/2014/main" id="{CAC7945F-3518-1DA6-DEB7-2EE751A00238}"/>
                  </a:ext>
                </a:extLst>
              </p:cNvPr>
              <p:cNvGrpSpPr/>
              <p:nvPr/>
            </p:nvGrpSpPr>
            <p:grpSpPr>
              <a:xfrm>
                <a:off x="7520749" y="4319081"/>
                <a:ext cx="2754909" cy="2324041"/>
                <a:chOff x="7520749" y="4319081"/>
                <a:chExt cx="2754909" cy="2324041"/>
              </a:xfrm>
            </p:grpSpPr>
            <p:pic>
              <p:nvPicPr>
                <p:cNvPr id="6" name="Picture 5" descr="Dessin d’une ligne avec des chiffres et quelques points ; description générée automatiquement avec une confiance moyenne">
                  <a:extLst>
                    <a:ext uri="{FF2B5EF4-FFF2-40B4-BE49-F238E27FC236}">
                      <a16:creationId xmlns:a16="http://schemas.microsoft.com/office/drawing/2014/main" id="{D1C53E4B-F2A6-5F1F-AA19-0B621B740D4D}"/>
                    </a:ext>
                  </a:extLst>
                </p:cNvPr>
                <p:cNvPicPr>
                  <a:picLocks noChangeAspect="1"/>
                </p:cNvPicPr>
                <p:nvPr/>
              </p:nvPicPr>
              <p:blipFill>
                <a:blip r:embed="rId2"/>
                <a:stretch>
                  <a:fillRect/>
                </a:stretch>
              </p:blipFill>
              <p:spPr>
                <a:xfrm>
                  <a:off x="7520749" y="4319081"/>
                  <a:ext cx="2754909" cy="2324041"/>
                </a:xfrm>
                <a:prstGeom prst="rect">
                  <a:avLst/>
                </a:prstGeom>
              </p:spPr>
            </p:pic>
            <p:pic>
              <p:nvPicPr>
                <p:cNvPr id="24" name="Graphic 23" descr="Dessin d’œil-de-bœuf">
                  <a:extLst>
                    <a:ext uri="{FF2B5EF4-FFF2-40B4-BE49-F238E27FC236}">
                      <a16:creationId xmlns:a16="http://schemas.microsoft.com/office/drawing/2014/main" id="{62FACF94-E647-CACE-845C-5A7834DE29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09096" y="4319081"/>
                  <a:ext cx="778213" cy="778213"/>
                </a:xfrm>
                <a:prstGeom prst="rect">
                  <a:avLst/>
                </a:prstGeom>
              </p:spPr>
            </p:pic>
          </p:grpSp>
          <p:pic>
            <p:nvPicPr>
              <p:cNvPr id="25" name="Graphic 24" descr="Dessin de loupe">
                <a:extLst>
                  <a:ext uri="{FF2B5EF4-FFF2-40B4-BE49-F238E27FC236}">
                    <a16:creationId xmlns:a16="http://schemas.microsoft.com/office/drawing/2014/main" id="{6BE193A2-ADD1-07A1-8FC5-408A3697B5E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316485" y="5734440"/>
                <a:ext cx="712137" cy="712137"/>
              </a:xfrm>
              <a:prstGeom prst="rect">
                <a:avLst/>
              </a:prstGeom>
            </p:spPr>
          </p:pic>
        </p:grpSp>
        <p:pic>
          <p:nvPicPr>
            <p:cNvPr id="26" name="Graphic 25" descr="Dessin de presse-papiers avec coches">
              <a:extLst>
                <a:ext uri="{FF2B5EF4-FFF2-40B4-BE49-F238E27FC236}">
                  <a16:creationId xmlns:a16="http://schemas.microsoft.com/office/drawing/2014/main" id="{1496C283-DCF1-1B6A-BE93-3F5FA3AD226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779523" y="5734440"/>
              <a:ext cx="673815" cy="673815"/>
            </a:xfrm>
            <a:prstGeom prst="rect">
              <a:avLst/>
            </a:prstGeom>
          </p:spPr>
        </p:pic>
      </p:grpSp>
      <p:sp>
        <p:nvSpPr>
          <p:cNvPr id="20" name="TextBox 19">
            <a:extLst>
              <a:ext uri="{FF2B5EF4-FFF2-40B4-BE49-F238E27FC236}">
                <a16:creationId xmlns:a16="http://schemas.microsoft.com/office/drawing/2014/main" id="{41322002-6E0F-6230-1052-12B2CDF16CE5}"/>
              </a:ext>
            </a:extLst>
          </p:cNvPr>
          <p:cNvSpPr txBox="1"/>
          <p:nvPr/>
        </p:nvSpPr>
        <p:spPr>
          <a:xfrm>
            <a:off x="219344" y="935183"/>
            <a:ext cx="11753311" cy="1169551"/>
          </a:xfrm>
          <a:prstGeom prst="rect">
            <a:avLst/>
          </a:prstGeom>
          <a:noFill/>
        </p:spPr>
        <p:txBody>
          <a:bodyPr wrap="square" numCol="1">
            <a:spAutoFit/>
          </a:bodyPr>
          <a:lstStyle/>
          <a:p>
            <a:pPr rtl="0" fontAlgn="base">
              <a:spcBef>
                <a:spcPts val="0"/>
              </a:spcBef>
              <a:spcAft>
                <a:spcPts val="0"/>
              </a:spcAft>
            </a:pPr>
            <a:r>
              <a:rPr lang="fr-FR" sz="1400" b="0" i="0" u="none" strike="noStrike">
                <a:effectLst/>
                <a:latin typeface="Century Gothic" panose="020B0502020202020204" pitchFamily="34" charset="0"/>
              </a:rPr>
              <a:t>GRC signifie Gouvernance, Risques et Conformité, les trois piliers fondamentaux d’une stratégie holistique de l’entreprise. La gouvernance désigne le cadre structuré utilisé pour aligner les objectifs de l’entreprise sur les attentes des parties prenantes et garantir une prise de décision efficace. La gestion des risques implique l’identification, l’évaluation et l’atténuation des menaces potentielles qui pèsent sur les objectifs d’une organisation. En adhérant aux principes de la GRC, une entreprise peut améliorer sa prise de décision, protéger sa réputation et assurer sa viabilité à long terme. </a:t>
            </a:r>
            <a:r>
              <a:rPr lang="fr-FR" sz="1400">
                <a:latin typeface="Century Gothic" panose="020B0502020202020204" pitchFamily="34" charset="0"/>
              </a:rPr>
              <a:t>Les préceptes de la GRC permettent à une organisation de </a:t>
            </a:r>
            <a:r>
              <a:rPr lang="fr-FR" sz="1400" b="0" i="0" u="none" strike="noStrike">
                <a:effectLst/>
                <a:latin typeface="Century Gothic" panose="020B0502020202020204" pitchFamily="34" charset="0"/>
              </a:rPr>
              <a:t>gérer efficacement les risques et de se conformer aux exigences réglementaires.</a:t>
            </a:r>
          </a:p>
        </p:txBody>
      </p:sp>
      <p:sp>
        <p:nvSpPr>
          <p:cNvPr id="8" name="TextBox 7">
            <a:extLst>
              <a:ext uri="{FF2B5EF4-FFF2-40B4-BE49-F238E27FC236}">
                <a16:creationId xmlns:a16="http://schemas.microsoft.com/office/drawing/2014/main" id="{1C951081-4558-8974-C65C-2709474B46A2}"/>
              </a:ext>
            </a:extLst>
          </p:cNvPr>
          <p:cNvSpPr txBox="1"/>
          <p:nvPr/>
        </p:nvSpPr>
        <p:spPr>
          <a:xfrm>
            <a:off x="3942877" y="2597142"/>
            <a:ext cx="7575705" cy="1107996"/>
          </a:xfrm>
          <a:prstGeom prst="rect">
            <a:avLst/>
          </a:prstGeom>
          <a:noFill/>
        </p:spPr>
        <p:txBody>
          <a:bodyPr wrap="square">
            <a:spAutoFit/>
          </a:bodyPr>
          <a:lstStyle/>
          <a:p>
            <a:pPr rtl="0"/>
            <a:r>
              <a:rPr lang="fr-FR" sz="1800" b="1" i="0" u="none" strike="noStrike" dirty="0">
                <a:solidFill>
                  <a:srgbClr val="69BD45"/>
                </a:solidFill>
                <a:effectLst/>
                <a:latin typeface="Century Gothic" panose="020B0502020202020204" pitchFamily="34" charset="0"/>
              </a:rPr>
              <a:t>Gouvernance</a:t>
            </a:r>
          </a:p>
          <a:p>
            <a:pPr rtl="0" fontAlgn="base">
              <a:spcBef>
                <a:spcPts val="0"/>
              </a:spcBef>
              <a:spcAft>
                <a:spcPts val="0"/>
              </a:spcAft>
            </a:pPr>
            <a:r>
              <a:rPr lang="fr-FR" sz="1200" b="0" i="0" u="none" strike="noStrike" dirty="0">
                <a:solidFill>
                  <a:srgbClr val="69BD45"/>
                </a:solidFill>
                <a:effectLst/>
                <a:latin typeface="Century Gothic" panose="020B0502020202020204" pitchFamily="34" charset="0"/>
              </a:rPr>
              <a:t>En adhérant à des principes de gouvernance solides, votre entreprise peut s’assurer que tous les processus de prise de décision sont transparents, responsables et alignés sur les objectifs de l’entreprise. Une bonne gouvernance favorise la confiance entre les parties prenantes, améliore l’efficacité opérationnelle et garantit que les objectifs de l’entreprise correspondent à ses valeurs fondamentales et aux attentes des parties prenantes.</a:t>
            </a:r>
          </a:p>
        </p:txBody>
      </p:sp>
      <p:sp>
        <p:nvSpPr>
          <p:cNvPr id="17" name="Rectangle 16">
            <a:extLst>
              <a:ext uri="{FF2B5EF4-FFF2-40B4-BE49-F238E27FC236}">
                <a16:creationId xmlns:a16="http://schemas.microsoft.com/office/drawing/2014/main" id="{273BFB19-C04B-DDAF-2D1B-F56C2E33F3CC}"/>
              </a:ext>
            </a:extLst>
          </p:cNvPr>
          <p:cNvSpPr/>
          <p:nvPr/>
        </p:nvSpPr>
        <p:spPr>
          <a:xfrm>
            <a:off x="3557084" y="2687723"/>
            <a:ext cx="241107" cy="1107996"/>
          </a:xfrm>
          <a:prstGeom prst="rect">
            <a:avLst/>
          </a:prstGeom>
          <a:solidFill>
            <a:srgbClr val="69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D61AF31C-E3FA-504D-9534-890FFD7FDD3F}"/>
              </a:ext>
            </a:extLst>
          </p:cNvPr>
          <p:cNvSpPr txBox="1"/>
          <p:nvPr/>
        </p:nvSpPr>
        <p:spPr>
          <a:xfrm>
            <a:off x="3942877" y="3910389"/>
            <a:ext cx="7575705" cy="1107996"/>
          </a:xfrm>
          <a:prstGeom prst="rect">
            <a:avLst/>
          </a:prstGeom>
          <a:noFill/>
        </p:spPr>
        <p:txBody>
          <a:bodyPr wrap="square">
            <a:spAutoFit/>
          </a:bodyPr>
          <a:lstStyle/>
          <a:p>
            <a:pPr rtl="0"/>
            <a:r>
              <a:rPr lang="fr-FR" sz="1800" b="1" i="0" u="none" strike="noStrike" dirty="0">
                <a:solidFill>
                  <a:srgbClr val="005392"/>
                </a:solidFill>
                <a:effectLst/>
                <a:latin typeface="Century Gothic" panose="020B0502020202020204" pitchFamily="34" charset="0"/>
              </a:rPr>
              <a:t>Gestion des risques</a:t>
            </a:r>
          </a:p>
          <a:p>
            <a:pPr rtl="0" fontAlgn="base">
              <a:spcBef>
                <a:spcPts val="0"/>
              </a:spcBef>
              <a:spcAft>
                <a:spcPts val="0"/>
              </a:spcAft>
            </a:pPr>
            <a:r>
              <a:rPr lang="fr-FR" sz="1200" b="0" i="0" u="none" strike="noStrike" dirty="0">
                <a:solidFill>
                  <a:srgbClr val="000000"/>
                </a:solidFill>
                <a:effectLst/>
                <a:latin typeface="Century Gothic" panose="020B0502020202020204" pitchFamily="34" charset="0"/>
              </a:rPr>
              <a:t>Une gestion efficace des risques permet à votre entreprise d’identifier, d’évaluer et de hiérarchiser les menaces et incertitudes potentielles. En traitant ces risques de manière proactive, l’entreprise peut protéger ses actifs, maintenir la continuité opérationnelle, prendre des décisions en connaissance de cause et éviter les pièges potentiels ou les perturbations coûteuses.</a:t>
            </a:r>
          </a:p>
        </p:txBody>
      </p:sp>
      <p:sp>
        <p:nvSpPr>
          <p:cNvPr id="19" name="Rectangle 18">
            <a:extLst>
              <a:ext uri="{FF2B5EF4-FFF2-40B4-BE49-F238E27FC236}">
                <a16:creationId xmlns:a16="http://schemas.microsoft.com/office/drawing/2014/main" id="{73365F8E-04AF-0081-B266-6C8342FA01D8}"/>
              </a:ext>
            </a:extLst>
          </p:cNvPr>
          <p:cNvSpPr/>
          <p:nvPr/>
        </p:nvSpPr>
        <p:spPr>
          <a:xfrm>
            <a:off x="3557084" y="3936317"/>
            <a:ext cx="241107" cy="1107996"/>
          </a:xfrm>
          <a:prstGeom prst="rect">
            <a:avLst/>
          </a:prstGeom>
          <a:solidFill>
            <a:srgbClr val="0053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B702E097-CCCA-E078-ACC5-6B9E9ACD52BD}"/>
              </a:ext>
            </a:extLst>
          </p:cNvPr>
          <p:cNvSpPr txBox="1"/>
          <p:nvPr/>
        </p:nvSpPr>
        <p:spPr>
          <a:xfrm>
            <a:off x="3942877" y="5182907"/>
            <a:ext cx="7575705" cy="1107996"/>
          </a:xfrm>
          <a:prstGeom prst="rect">
            <a:avLst/>
          </a:prstGeom>
          <a:noFill/>
        </p:spPr>
        <p:txBody>
          <a:bodyPr wrap="square">
            <a:spAutoFit/>
          </a:bodyPr>
          <a:lstStyle/>
          <a:p>
            <a:pPr rtl="0"/>
            <a:r>
              <a:rPr lang="fr-FR" sz="1800" b="1" i="0" u="none" strike="noStrike" dirty="0">
                <a:solidFill>
                  <a:srgbClr val="3BBBED"/>
                </a:solidFill>
                <a:effectLst/>
                <a:latin typeface="Century Gothic" panose="020B0502020202020204" pitchFamily="34" charset="0"/>
              </a:rPr>
              <a:t>Conformité</a:t>
            </a:r>
          </a:p>
          <a:p>
            <a:pPr rtl="0" fontAlgn="base">
              <a:spcBef>
                <a:spcPts val="0"/>
              </a:spcBef>
              <a:spcAft>
                <a:spcPts val="0"/>
              </a:spcAft>
            </a:pPr>
            <a:r>
              <a:rPr lang="fr-FR" sz="1200" b="0" i="0" u="none" strike="noStrike" dirty="0">
                <a:solidFill>
                  <a:srgbClr val="3BBBED"/>
                </a:solidFill>
                <a:effectLst/>
                <a:latin typeface="Century Gothic" panose="020B0502020202020204" pitchFamily="34" charset="0"/>
              </a:rPr>
              <a:t>La conformité garantit que votre entreprise respecte à la fois les règles internes et les exigences réglementaires externes. Le respect de ces normes permet non seulement d’éviter d’éventuelles sanctions juridiques ou financières, mais aussi de renforcer la réputation de l’entreprise, d’instaurer un climat de confiance avec les clients et les parties prenantes, et d’obtenir un avantage concurrentiel sur le marché.</a:t>
            </a:r>
          </a:p>
        </p:txBody>
      </p:sp>
      <p:sp>
        <p:nvSpPr>
          <p:cNvPr id="22" name="Rectangle 21">
            <a:extLst>
              <a:ext uri="{FF2B5EF4-FFF2-40B4-BE49-F238E27FC236}">
                <a16:creationId xmlns:a16="http://schemas.microsoft.com/office/drawing/2014/main" id="{21241BE3-30F0-8028-8AE5-B3F4A5551827}"/>
              </a:ext>
            </a:extLst>
          </p:cNvPr>
          <p:cNvSpPr/>
          <p:nvPr/>
        </p:nvSpPr>
        <p:spPr>
          <a:xfrm>
            <a:off x="3557084" y="5208835"/>
            <a:ext cx="241107" cy="1107996"/>
          </a:xfrm>
          <a:prstGeom prst="rect">
            <a:avLst/>
          </a:prstGeom>
          <a:solidFill>
            <a:srgbClr val="3BBB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EFBA229-7A26-9D11-A4BE-5157C4244BD1}"/>
              </a:ext>
            </a:extLst>
          </p:cNvPr>
          <p:cNvSpPr txBox="1"/>
          <p:nvPr/>
        </p:nvSpPr>
        <p:spPr>
          <a:xfrm>
            <a:off x="194355" y="207847"/>
            <a:ext cx="7918713" cy="646331"/>
          </a:xfrm>
          <a:prstGeom prst="rect">
            <a:avLst/>
          </a:prstGeom>
          <a:noFill/>
        </p:spPr>
        <p:txBody>
          <a:bodyPr wrap="square" rtlCol="0">
            <a:spAutoFit/>
          </a:bodyPr>
          <a:lstStyle/>
          <a:p>
            <a:pPr rtl="0"/>
            <a:r>
              <a:rPr lang="fr-FR" sz="3600">
                <a:solidFill>
                  <a:schemeClr val="tx1">
                    <a:lumMod val="65000"/>
                    <a:lumOff val="35000"/>
                  </a:schemeClr>
                </a:solidFill>
                <a:latin typeface="Century Gothic" panose="020B0502020202020204" pitchFamily="34" charset="0"/>
              </a:rPr>
              <a:t>QU’EST-CE QUE LA GRC ?</a:t>
            </a:r>
          </a:p>
        </p:txBody>
      </p:sp>
      <p:cxnSp>
        <p:nvCxnSpPr>
          <p:cNvPr id="28" name="Straight Connector 27">
            <a:extLst>
              <a:ext uri="{FF2B5EF4-FFF2-40B4-BE49-F238E27FC236}">
                <a16:creationId xmlns:a16="http://schemas.microsoft.com/office/drawing/2014/main" id="{778B44B2-B746-E7BB-13C3-65BFACE5BF82}"/>
              </a:ext>
            </a:extLst>
          </p:cNvPr>
          <p:cNvCxnSpPr/>
          <p:nvPr/>
        </p:nvCxnSpPr>
        <p:spPr>
          <a:xfrm>
            <a:off x="302400" y="2390400"/>
            <a:ext cx="114768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60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a:solidFill>
                            <a:schemeClr val="tx1"/>
                          </a:solidFill>
                          <a:effectLst/>
                          <a:latin typeface="Century Gothic" panose="020B0502020202020204" pitchFamily="34" charset="0"/>
                        </a:rPr>
                        <a:t> </a:t>
                      </a:r>
                    </a:p>
                    <a:p>
                      <a:pPr marL="0" marR="0" rtl="0">
                        <a:spcBef>
                          <a:spcPts val="0"/>
                        </a:spcBef>
                        <a:spcAft>
                          <a:spcPts val="0"/>
                        </a:spcAft>
                      </a:pPr>
                      <a:r>
                        <a:rPr lang="fr-FR" sz="1400" b="0">
                          <a:solidFill>
                            <a:schemeClr val="tx1"/>
                          </a:solidFill>
                          <a:effectLst/>
                          <a:latin typeface="Century Gothic" panose="020B0502020202020204" pitchFamily="34" charset="0"/>
                        </a:rPr>
                        <a:t>Tous les articles, modèles ou informations proposés par Smartsheet sur le site Web sont fournis à titre de référence uniquement. Bien que nous nous efforcions de maintenir l’information à jour et exacte, nous ne faisons aucune déclaration, ni n’offrons aucune garantie, de quelque nature que ce soit, expresse ou implicite, quant à l’exhaustivité, l’exactitude, la fiabilité, la pertinence ou la disponibilité du site Web, ou des informations, articles, modèles ou graphiques liés, contenus sur le site. La confiance que vous accordez à ces informations relève de votre propre responsabilité, à vos propres risques.</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2799</TotalTime>
  <Words>696</Words>
  <Application>Microsoft Office PowerPoint</Application>
  <PresentationFormat>Widescreen</PresentationFormat>
  <Paragraphs>38</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66</cp:revision>
  <cp:lastPrinted>2020-08-31T22:23:58Z</cp:lastPrinted>
  <dcterms:created xsi:type="dcterms:W3CDTF">2021-07-07T23:54:57Z</dcterms:created>
  <dcterms:modified xsi:type="dcterms:W3CDTF">2024-11-22T02:13:55Z</dcterms:modified>
</cp:coreProperties>
</file>