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6EE9F0"/>
    <a:srgbClr val="3F385F"/>
    <a:srgbClr val="EE1F22"/>
    <a:srgbClr val="EE7936"/>
    <a:srgbClr val="5B7DEE"/>
    <a:srgbClr val="8D8CA7"/>
    <a:srgbClr val="118079"/>
    <a:srgbClr val="F5F5F5"/>
    <a:srgbClr val="DAE5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568439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smartsheet.com/try-it?trp=1812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7000">
              <a:schemeClr val="bg1"/>
            </a:gs>
            <a:gs pos="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7269739" cy="1077218"/>
          </a:xfrm>
          <a:prstGeom prst="rect">
            <a:avLst/>
          </a:prstGeom>
          <a:noFill/>
          <a:effectLst/>
        </p:spPr>
        <p:txBody>
          <a:bodyPr wrap="square" rtlCol="0">
            <a:spAutoFit/>
          </a:bodyPr>
          <a:lstStyle/>
          <a:p>
            <a:pPr rtl="0"/>
            <a:r>
              <a:rPr lang="fr-FR" sz="3200" b="1" dirty="0">
                <a:solidFill>
                  <a:schemeClr val="tx1">
                    <a:lumMod val="65000"/>
                    <a:lumOff val="35000"/>
                  </a:schemeClr>
                </a:solidFill>
                <a:latin typeface="Century Gothic" panose="020B0502020202020204" pitchFamily="34" charset="0"/>
              </a:rPr>
              <a:t>Modèle de diagramme en arêtes de poisson 3D pour PowerPoint</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37010" y="298882"/>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3" y="1473715"/>
            <a:ext cx="4687229" cy="4390497"/>
          </a:xfrm>
          <a:prstGeom prst="rect">
            <a:avLst/>
          </a:prstGeom>
          <a:noFill/>
        </p:spPr>
        <p:txBody>
          <a:bodyPr wrap="square" rtlCol="0">
            <a:spAutoFit/>
          </a:bodyPr>
          <a:lstStyle/>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Quand utiliser ce modèle : </a:t>
            </a:r>
            <a:r>
              <a:rPr lang="fr-FR" sz="1300" i="0" u="none" strike="noStrike" dirty="0">
                <a:solidFill>
                  <a:srgbClr val="000000"/>
                </a:solidFill>
                <a:effectLst/>
                <a:latin typeface="Century Gothic" panose="020B0502020202020204" pitchFamily="34" charset="0"/>
              </a:rPr>
              <a:t>ce modèle de diagramme en arêtes de poisson 3D convient aux situations dans lesquelles une présentation attrayante est essentielle (argumentaires clients, par exemple). Les professionnels exerçant leurs activités dans des environnements axés sur le visuel, tels que la publicité, les secteurs créatifs ou l’éducation, peuvent le trouver particulièrement utile. Le modèle peut également servir d’outil pour les événements de team building dans le cadre desquels les métaphores visuelles peuvent favoriser la compréhension et la rétention.</a:t>
            </a:r>
          </a:p>
          <a:p>
            <a:pPr algn="l" rtl="0">
              <a:lnSpc>
                <a:spcPct val="120000"/>
              </a:lnSpc>
              <a:spcBef>
                <a:spcPts val="0"/>
              </a:spcBef>
              <a:spcAft>
                <a:spcPts val="0"/>
              </a:spcAft>
            </a:pPr>
            <a:r>
              <a:rPr lang="fr-FR"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fr-FR" sz="1300" b="1" i="0" u="none" strike="noStrike" dirty="0">
                <a:solidFill>
                  <a:srgbClr val="000000"/>
                </a:solidFill>
                <a:effectLst/>
                <a:latin typeface="Century Gothic" panose="020B0502020202020204" pitchFamily="34" charset="0"/>
              </a:rPr>
              <a:t>Caractéristiques notables du modèle </a:t>
            </a:r>
            <a:r>
              <a:rPr lang="fr-FR" sz="1300" b="1" i="0" u="none" strike="noStrike">
                <a:solidFill>
                  <a:srgbClr val="000000"/>
                </a:solidFill>
                <a:effectLst/>
                <a:latin typeface="Century Gothic" panose="020B0502020202020204" pitchFamily="34" charset="0"/>
              </a:rPr>
              <a:t>: </a:t>
            </a:r>
            <a:r>
              <a:rPr lang="fr-FR" sz="1300" dirty="0">
                <a:solidFill>
                  <a:srgbClr val="000000"/>
                </a:solidFill>
                <a:latin typeface="Century Gothic" panose="020B0502020202020204" pitchFamily="34" charset="0"/>
              </a:rPr>
              <a:t>la conception 3D </a:t>
            </a:r>
            <a:r>
              <a:rPr lang="fr-FR" sz="1300">
                <a:solidFill>
                  <a:srgbClr val="000000"/>
                </a:solidFill>
                <a:latin typeface="Century Gothic" panose="020B0502020202020204" pitchFamily="34" charset="0"/>
              </a:rPr>
              <a:t>de </a:t>
            </a:r>
            <a:r>
              <a:rPr lang="fr-FR" sz="1300" dirty="0">
                <a:solidFill>
                  <a:srgbClr val="000000"/>
                </a:solidFill>
                <a:latin typeface="Century Gothic" panose="020B0502020202020204" pitchFamily="34" charset="0"/>
              </a:rPr>
              <a:t>ce modèle apporte un attrait visuel unique à une </a:t>
            </a:r>
            <a:r>
              <a:rPr lang="fr-FR" sz="1300" i="0" u="none" strike="noStrike">
                <a:solidFill>
                  <a:srgbClr val="000000"/>
                </a:solidFill>
                <a:effectLst/>
                <a:latin typeface="Century Gothic" panose="020B0502020202020204" pitchFamily="34" charset="0"/>
              </a:rPr>
              <a:t>présentation</a:t>
            </a:r>
            <a:r>
              <a:rPr lang="fr-FR" sz="1300" i="0" u="none" strike="noStrike" dirty="0">
                <a:solidFill>
                  <a:srgbClr val="000000"/>
                </a:solidFill>
                <a:effectLst/>
                <a:latin typeface="Century Gothic" panose="020B0502020202020204" pitchFamily="34" charset="0"/>
              </a:rPr>
              <a:t>. La mise en page crée un flux naturel, guidant le public à travers l’analyse de la queue à la tête du diagramme, ce qui en fait un outil aussi pratique qu’esthétiquement attrayant.</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7325" y="1589915"/>
            <a:ext cx="6803973" cy="3827235"/>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69000">
              <a:schemeClr val="bg1"/>
            </a:gs>
            <a:gs pos="3800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C4DFB1-8092-1024-8EE3-9D65C874DE6A}"/>
              </a:ext>
            </a:extLst>
          </p:cNvPr>
          <p:cNvSpPr/>
          <p:nvPr/>
        </p:nvSpPr>
        <p:spPr>
          <a:xfrm>
            <a:off x="2466920" y="4634711"/>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3200">
                <a:solidFill>
                  <a:schemeClr val="tx1"/>
                </a:solidFill>
                <a:latin typeface="Century Gothic" panose="020B0502020202020204" pitchFamily="34" charset="0"/>
              </a:rPr>
              <a:t>Texte</a:t>
            </a:r>
          </a:p>
        </p:txBody>
      </p:sp>
      <p:sp>
        <p:nvSpPr>
          <p:cNvPr id="64" name="Rectangle 63">
            <a:extLst>
              <a:ext uri="{FF2B5EF4-FFF2-40B4-BE49-F238E27FC236}">
                <a16:creationId xmlns:a16="http://schemas.microsoft.com/office/drawing/2014/main" id="{7E1964E6-FCDE-EEEB-A6C3-C8FCCBCF810D}"/>
              </a:ext>
            </a:extLst>
          </p:cNvPr>
          <p:cNvSpPr/>
          <p:nvPr/>
        </p:nvSpPr>
        <p:spPr>
          <a:xfrm>
            <a:off x="4818720" y="4219084"/>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3200">
                <a:solidFill>
                  <a:schemeClr val="tx1"/>
                </a:solidFill>
                <a:latin typeface="Century Gothic" panose="020B0502020202020204" pitchFamily="34" charset="0"/>
              </a:rPr>
              <a:t>Texte</a:t>
            </a:r>
          </a:p>
        </p:txBody>
      </p:sp>
      <p:sp>
        <p:nvSpPr>
          <p:cNvPr id="65" name="Rectangle 64">
            <a:extLst>
              <a:ext uri="{FF2B5EF4-FFF2-40B4-BE49-F238E27FC236}">
                <a16:creationId xmlns:a16="http://schemas.microsoft.com/office/drawing/2014/main" id="{7185A713-AC2B-86AB-98EC-2F6379F9D8EB}"/>
              </a:ext>
            </a:extLst>
          </p:cNvPr>
          <p:cNvSpPr/>
          <p:nvPr/>
        </p:nvSpPr>
        <p:spPr>
          <a:xfrm>
            <a:off x="7158163" y="3713288"/>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3200">
                <a:solidFill>
                  <a:schemeClr val="tx1"/>
                </a:solidFill>
                <a:latin typeface="Century Gothic" panose="020B0502020202020204" pitchFamily="34" charset="0"/>
              </a:rPr>
              <a:t>Texte</a:t>
            </a:r>
          </a:p>
        </p:txBody>
      </p:sp>
      <p:sp>
        <p:nvSpPr>
          <p:cNvPr id="43" name="Rectangle 42">
            <a:extLst>
              <a:ext uri="{FF2B5EF4-FFF2-40B4-BE49-F238E27FC236}">
                <a16:creationId xmlns:a16="http://schemas.microsoft.com/office/drawing/2014/main" id="{28248125-334F-FEC3-CF81-E8F77B6C0808}"/>
              </a:ext>
            </a:extLst>
          </p:cNvPr>
          <p:cNvSpPr/>
          <p:nvPr/>
        </p:nvSpPr>
        <p:spPr>
          <a:xfrm>
            <a:off x="9214031" y="2522436"/>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392E3A0-735F-E4E8-98AC-8DE93746D4B9}"/>
              </a:ext>
            </a:extLst>
          </p:cNvPr>
          <p:cNvSpPr/>
          <p:nvPr/>
        </p:nvSpPr>
        <p:spPr>
          <a:xfrm>
            <a:off x="6862232" y="3020054"/>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24B5B53-AAFF-2E64-B5DD-00DD74AFEB71}"/>
              </a:ext>
            </a:extLst>
          </p:cNvPr>
          <p:cNvSpPr/>
          <p:nvPr/>
        </p:nvSpPr>
        <p:spPr>
          <a:xfrm>
            <a:off x="4510432" y="3445362"/>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ight Arrow 1">
            <a:extLst>
              <a:ext uri="{FF2B5EF4-FFF2-40B4-BE49-F238E27FC236}">
                <a16:creationId xmlns:a16="http://schemas.microsoft.com/office/drawing/2014/main" id="{0D4E95DB-49B6-093A-1F6B-C5DC367E5165}"/>
              </a:ext>
            </a:extLst>
          </p:cNvPr>
          <p:cNvSpPr/>
          <p:nvPr/>
        </p:nvSpPr>
        <p:spPr>
          <a:xfrm>
            <a:off x="554799" y="1321009"/>
            <a:ext cx="12172660" cy="3358725"/>
          </a:xfrm>
          <a:prstGeom prst="rightArrow">
            <a:avLst>
              <a:gd name="adj1" fmla="val 8276"/>
              <a:gd name="adj2" fmla="val 57357"/>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Graphic 6">
            <a:extLst>
              <a:ext uri="{FF2B5EF4-FFF2-40B4-BE49-F238E27FC236}">
                <a16:creationId xmlns:a16="http://schemas.microsoft.com/office/drawing/2014/main" id="{7FF66AD7-5A9E-D062-8CAD-5E510FA71245}"/>
              </a:ext>
            </a:extLst>
          </p:cNvPr>
          <p:cNvSpPr/>
          <p:nvPr/>
        </p:nvSpPr>
        <p:spPr>
          <a:xfrm>
            <a:off x="174011" y="2659528"/>
            <a:ext cx="1626815" cy="2908982"/>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EE7936"/>
          </a:solidFill>
          <a:ln w="8096" cap="flat">
            <a:noFill/>
            <a:prstDash val="solid"/>
            <a:miter/>
          </a:ln>
          <a:scene3d>
            <a:camera prst="orthographicFront">
              <a:rot lat="1200000" lon="19800000" rev="0"/>
            </a:camera>
            <a:lightRig rig="threePt" dir="t"/>
          </a:scene3d>
          <a:sp3d prstMaterial="matte">
            <a:bevelB w="0" h="165100"/>
          </a:sp3d>
        </p:spPr>
        <p:txBody>
          <a:bodyPr rtlCol="0" anchor="ctr"/>
          <a:lstStyle/>
          <a:p>
            <a:endParaRPr lang="en-US"/>
          </a:p>
        </p:txBody>
      </p:sp>
      <p:sp>
        <p:nvSpPr>
          <p:cNvPr id="32" name="Graphic 6">
            <a:extLst>
              <a:ext uri="{FF2B5EF4-FFF2-40B4-BE49-F238E27FC236}">
                <a16:creationId xmlns:a16="http://schemas.microsoft.com/office/drawing/2014/main" id="{91C4B07C-F397-419A-AD7C-EF6FC9D94F9E}"/>
              </a:ext>
            </a:extLst>
          </p:cNvPr>
          <p:cNvSpPr/>
          <p:nvPr/>
        </p:nvSpPr>
        <p:spPr>
          <a:xfrm>
            <a:off x="10315273" y="860048"/>
            <a:ext cx="1466353" cy="2594919"/>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EE1F22"/>
          </a:solidFill>
          <a:ln w="8096" cap="flat">
            <a:noFill/>
            <a:prstDash val="solid"/>
            <a:miter/>
          </a:ln>
          <a:scene3d>
            <a:camera prst="orthographicFront">
              <a:rot lat="1200000" lon="19800000" rev="0"/>
            </a:camera>
            <a:lightRig rig="threePt" dir="t"/>
          </a:scene3d>
          <a:sp3d prstMaterial="matte">
            <a:bevelB w="0" h="0"/>
          </a:sp3d>
        </p:spPr>
        <p:txBody>
          <a:bodyPr rtlCol="0" anchor="ctr"/>
          <a:lstStyle/>
          <a:p>
            <a:endParaRPr lang="en-US"/>
          </a:p>
        </p:txBody>
      </p:sp>
      <p:sp>
        <p:nvSpPr>
          <p:cNvPr id="34" name="Graphic 6">
            <a:extLst>
              <a:ext uri="{FF2B5EF4-FFF2-40B4-BE49-F238E27FC236}">
                <a16:creationId xmlns:a16="http://schemas.microsoft.com/office/drawing/2014/main" id="{E43E4965-A2C5-C506-6866-D68ED2335A0F}"/>
              </a:ext>
            </a:extLst>
          </p:cNvPr>
          <p:cNvSpPr/>
          <p:nvPr/>
        </p:nvSpPr>
        <p:spPr>
          <a:xfrm>
            <a:off x="369443" y="3008989"/>
            <a:ext cx="1235950" cy="2210059"/>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accent4"/>
          </a:solidFill>
          <a:ln w="8096" cap="flat">
            <a:noFill/>
            <a:prstDash val="solid"/>
            <a:miter/>
          </a:ln>
          <a:scene3d>
            <a:camera prst="orthographicFront">
              <a:rot lat="1200000" lon="19800000" rev="0"/>
            </a:camera>
            <a:lightRig rig="threePt" dir="t"/>
          </a:scene3d>
          <a:sp3d prstMaterial="matte">
            <a:bevelB w="0" h="0"/>
          </a:sp3d>
        </p:spPr>
        <p:txBody>
          <a:bodyPr rtlCol="0" anchor="ctr"/>
          <a:lstStyle/>
          <a:p>
            <a:endParaRPr lang="en-US"/>
          </a:p>
        </p:txBody>
      </p:sp>
      <p:sp>
        <p:nvSpPr>
          <p:cNvPr id="38" name="Rectangle 37">
            <a:extLst>
              <a:ext uri="{FF2B5EF4-FFF2-40B4-BE49-F238E27FC236}">
                <a16:creationId xmlns:a16="http://schemas.microsoft.com/office/drawing/2014/main" id="{256B7F1A-C0C6-01F3-EE64-7847D69E1021}"/>
              </a:ext>
            </a:extLst>
          </p:cNvPr>
          <p:cNvSpPr/>
          <p:nvPr/>
        </p:nvSpPr>
        <p:spPr>
          <a:xfrm>
            <a:off x="3346889" y="2439507"/>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C777ED0-6545-E18C-0758-AB35E06D3DB3}"/>
              </a:ext>
            </a:extLst>
          </p:cNvPr>
          <p:cNvSpPr/>
          <p:nvPr/>
        </p:nvSpPr>
        <p:spPr>
          <a:xfrm>
            <a:off x="5686332" y="1973796"/>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CF6C1F2D-1050-8D69-2419-F33811E67632}"/>
              </a:ext>
            </a:extLst>
          </p:cNvPr>
          <p:cNvSpPr/>
          <p:nvPr/>
        </p:nvSpPr>
        <p:spPr>
          <a:xfrm>
            <a:off x="8038132" y="1507152"/>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8D3758E2-DF94-5A04-CC43-E26F45052A2B}"/>
              </a:ext>
            </a:extLst>
          </p:cNvPr>
          <p:cNvSpPr/>
          <p:nvPr/>
        </p:nvSpPr>
        <p:spPr>
          <a:xfrm>
            <a:off x="1300559" y="982866"/>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3200">
                <a:solidFill>
                  <a:schemeClr val="tx1"/>
                </a:solidFill>
                <a:latin typeface="Century Gothic" panose="020B0502020202020204" pitchFamily="34" charset="0"/>
              </a:rPr>
              <a:t>Texte</a:t>
            </a:r>
          </a:p>
        </p:txBody>
      </p:sp>
      <p:sp>
        <p:nvSpPr>
          <p:cNvPr id="61" name="Rectangle 60">
            <a:extLst>
              <a:ext uri="{FF2B5EF4-FFF2-40B4-BE49-F238E27FC236}">
                <a16:creationId xmlns:a16="http://schemas.microsoft.com/office/drawing/2014/main" id="{FB5EB53D-406C-217D-D4CA-05B4A3F5AAF7}"/>
              </a:ext>
            </a:extLst>
          </p:cNvPr>
          <p:cNvSpPr/>
          <p:nvPr/>
        </p:nvSpPr>
        <p:spPr>
          <a:xfrm>
            <a:off x="3640002" y="445298"/>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3200">
                <a:solidFill>
                  <a:schemeClr val="tx1"/>
                </a:solidFill>
                <a:latin typeface="Century Gothic" panose="020B0502020202020204" pitchFamily="34" charset="0"/>
              </a:rPr>
              <a:t>Texte</a:t>
            </a:r>
          </a:p>
        </p:txBody>
      </p:sp>
      <p:sp>
        <p:nvSpPr>
          <p:cNvPr id="62" name="Rectangle 61">
            <a:extLst>
              <a:ext uri="{FF2B5EF4-FFF2-40B4-BE49-F238E27FC236}">
                <a16:creationId xmlns:a16="http://schemas.microsoft.com/office/drawing/2014/main" id="{6A50F951-63F8-292B-8FB9-7A0BA70E7D2F}"/>
              </a:ext>
            </a:extLst>
          </p:cNvPr>
          <p:cNvSpPr/>
          <p:nvPr/>
        </p:nvSpPr>
        <p:spPr>
          <a:xfrm>
            <a:off x="5991802" y="-24714"/>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3200">
                <a:solidFill>
                  <a:schemeClr val="tx1"/>
                </a:solidFill>
                <a:latin typeface="Century Gothic" panose="020B0502020202020204" pitchFamily="34" charset="0"/>
              </a:rPr>
              <a:t>Texte</a:t>
            </a:r>
          </a:p>
        </p:txBody>
      </p:sp>
    </p:spTree>
    <p:extLst>
      <p:ext uri="{BB962C8B-B14F-4D97-AF65-F5344CB8AC3E}">
        <p14:creationId xmlns:p14="http://schemas.microsoft.com/office/powerpoint/2010/main" val="2929884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12512</TotalTime>
  <Words>278</Words>
  <Application>Microsoft Office PowerPoint</Application>
  <PresentationFormat>Widescreen</PresentationFormat>
  <Paragraphs>16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181</cp:revision>
  <cp:lastPrinted>2024-02-20T23:48:17Z</cp:lastPrinted>
  <dcterms:created xsi:type="dcterms:W3CDTF">2021-07-07T23:54:57Z</dcterms:created>
  <dcterms:modified xsi:type="dcterms:W3CDTF">2024-11-05T02:06:47Z</dcterms:modified>
</cp:coreProperties>
</file>