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7E2D3"/>
    <a:srgbClr val="FF9002"/>
    <a:srgbClr val="FFC1ED"/>
    <a:srgbClr val="F7D944"/>
    <a:srgbClr val="8499A0"/>
    <a:srgbClr val="54708B"/>
    <a:srgbClr val="1E4266"/>
    <a:srgbClr val="D6F1FB"/>
    <a:srgbClr val="FFD6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2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521491"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à 4 branches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5155642"/>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i="0" u="none" strike="noStrike" dirty="0">
                <a:solidFill>
                  <a:srgbClr val="000000"/>
                </a:solidFill>
                <a:effectLst/>
                <a:latin typeface="Century Gothic" panose="020B0502020202020204" pitchFamily="34" charset="0"/>
              </a:rPr>
              <a:t>ce modèle est idéal pour les sessions de planification et les réunions de développement commercial dans le cadre desquelles un aperçu clair des stratégies clés est essentiel. Les cadres et les responsables peuvent communiquer divers éléments stratégiques à leurs équipes et encourager l’amélioration continue de la qualité à l’aide d’informations exploitables.</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a:solidFill>
                  <a:srgbClr val="000000"/>
                </a:solidFill>
                <a:effectLst/>
                <a:latin typeface="Century Gothic" panose="020B0502020202020204" pitchFamily="34" charset="0"/>
              </a:rPr>
              <a:t>Caractéristiques </a:t>
            </a:r>
            <a:r>
              <a:rPr lang="fr-FR" sz="1300" b="1">
                <a:solidFill>
                  <a:srgbClr val="000000"/>
                </a:solidFill>
                <a:latin typeface="Century Gothic" panose="020B0502020202020204" pitchFamily="34" charset="0"/>
              </a:rPr>
              <a:t>notables </a:t>
            </a:r>
            <a:r>
              <a:rPr lang="fr-FR" sz="1300" b="1" dirty="0">
                <a:solidFill>
                  <a:srgbClr val="000000"/>
                </a:solidFill>
                <a:latin typeface="Century Gothic" panose="020B0502020202020204" pitchFamily="34" charset="0"/>
              </a:rPr>
              <a:t>du modèle : </a:t>
            </a:r>
            <a:r>
              <a:rPr lang="fr-FR" sz="1300" i="0" u="none" strike="noStrike">
                <a:solidFill>
                  <a:srgbClr val="000000"/>
                </a:solidFill>
                <a:effectLst/>
                <a:latin typeface="Century Gothic" panose="020B0502020202020204" pitchFamily="34" charset="0"/>
              </a:rPr>
              <a:t>l’approche </a:t>
            </a:r>
            <a:r>
              <a:rPr lang="fr-FR" sz="1300" i="0" u="none" strike="noStrike" dirty="0">
                <a:solidFill>
                  <a:srgbClr val="000000"/>
                </a:solidFill>
                <a:effectLst/>
                <a:latin typeface="Century Gothic" panose="020B0502020202020204" pitchFamily="34" charset="0"/>
              </a:rPr>
              <a:t>rationalisée et à quatre branches de l’analyse stratégique permet de mettre en évidence les informations clés tout en s’assurant que le contenu reste succinct De brèves descriptions permettent aux présentateurs de transmettre une vue d’ensemble aussi concise que complète de chaque élément stratégique. Cette clarté favorise des discussions productives sur la façon dont différents facteurs peuvent influencer la réussite globale des initiatives commerciales. </a:t>
            </a:r>
          </a:p>
          <a:p>
            <a:pPr algn="l" rtl="0">
              <a:lnSpc>
                <a:spcPct val="12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03C4F256-4D93-1CD2-543C-848C4767994C}"/>
              </a:ext>
            </a:extLst>
          </p:cNvPr>
          <p:cNvPicPr>
            <a:picLocks noChangeAspect="1"/>
          </p:cNvPicPr>
          <p:nvPr/>
        </p:nvPicPr>
        <p:blipFill>
          <a:blip r:embed="rId5"/>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3997088" y="348852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4912889" y="120264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8781828" y="3539582"/>
            <a:ext cx="806070" cy="241821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9771950" y="813027"/>
            <a:ext cx="835416" cy="2506249"/>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57139"/>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302130" y="594799"/>
            <a:ext cx="3773267" cy="640080"/>
          </a:xfrm>
          <a:prstGeom prst="roundRect">
            <a:avLst>
              <a:gd name="adj" fmla="val 10920"/>
            </a:avLst>
          </a:prstGeom>
          <a:solidFill>
            <a:srgbClr val="87E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422400" y="722462"/>
            <a:ext cx="3599992"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1147" y="5641431"/>
            <a:ext cx="3773267" cy="640080"/>
          </a:xfrm>
          <a:prstGeom prst="roundRect">
            <a:avLst>
              <a:gd name="adj" fmla="val 10920"/>
            </a:avLst>
          </a:prstGeom>
          <a:solidFill>
            <a:srgbClr val="F7D94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71417" y="5799457"/>
            <a:ext cx="3599992"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6312073" y="264821"/>
            <a:ext cx="3773267" cy="640080"/>
          </a:xfrm>
          <a:prstGeom prst="roundRect">
            <a:avLst>
              <a:gd name="adj" fmla="val 10920"/>
            </a:avLst>
          </a:prstGeom>
          <a:solidFill>
            <a:srgbClr val="FF90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6432343" y="392484"/>
            <a:ext cx="3599992"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5361090" y="5977106"/>
            <a:ext cx="3773267" cy="640080"/>
          </a:xfrm>
          <a:prstGeom prst="roundRect">
            <a:avLst>
              <a:gd name="adj" fmla="val 10920"/>
            </a:avLst>
          </a:prstGeom>
          <a:solidFill>
            <a:srgbClr val="FFC1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5481360" y="6135132"/>
            <a:ext cx="3599992"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a:t>
            </a:r>
          </a:p>
        </p:txBody>
      </p:sp>
      <p:sp>
        <p:nvSpPr>
          <p:cNvPr id="5" name="Oval 4">
            <a:extLst>
              <a:ext uri="{FF2B5EF4-FFF2-40B4-BE49-F238E27FC236}">
                <a16:creationId xmlns:a16="http://schemas.microsoft.com/office/drawing/2014/main" id="{AD19F37D-9E4A-5473-08A0-77872558A9A9}"/>
              </a:ext>
            </a:extLst>
          </p:cNvPr>
          <p:cNvSpPr/>
          <p:nvPr/>
        </p:nvSpPr>
        <p:spPr>
          <a:xfrm>
            <a:off x="4521923" y="3176920"/>
            <a:ext cx="440560" cy="440560"/>
          </a:xfrm>
          <a:prstGeom prst="ellipse">
            <a:avLst/>
          </a:prstGeom>
          <a:solidFill>
            <a:srgbClr val="F7D944"/>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7C1BB4C-7DBD-36C3-9FB6-0D4CDB0D7BA1}"/>
              </a:ext>
            </a:extLst>
          </p:cNvPr>
          <p:cNvSpPr/>
          <p:nvPr/>
        </p:nvSpPr>
        <p:spPr>
          <a:xfrm>
            <a:off x="5424946" y="3176267"/>
            <a:ext cx="440560" cy="440560"/>
          </a:xfrm>
          <a:prstGeom prst="ellipse">
            <a:avLst/>
          </a:prstGeom>
          <a:solidFill>
            <a:srgbClr val="87E2D3"/>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77A2899-E34F-5DF6-5A05-85E9DC82F010}"/>
              </a:ext>
            </a:extLst>
          </p:cNvPr>
          <p:cNvSpPr/>
          <p:nvPr/>
        </p:nvSpPr>
        <p:spPr>
          <a:xfrm>
            <a:off x="9402799" y="3176267"/>
            <a:ext cx="440560" cy="440560"/>
          </a:xfrm>
          <a:prstGeom prst="ellipse">
            <a:avLst/>
          </a:prstGeom>
          <a:solidFill>
            <a:srgbClr val="FFC1ED"/>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77C8A5F-E257-55FD-CDD5-967BE3E417DF}"/>
              </a:ext>
            </a:extLst>
          </p:cNvPr>
          <p:cNvSpPr/>
          <p:nvPr/>
        </p:nvSpPr>
        <p:spPr>
          <a:xfrm>
            <a:off x="10345642" y="3175614"/>
            <a:ext cx="440560" cy="440560"/>
          </a:xfrm>
          <a:prstGeom prst="ellipse">
            <a:avLst/>
          </a:prstGeom>
          <a:solidFill>
            <a:srgbClr val="FF900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9A6FA92-504A-0827-C82E-9B60E33DC4D2}"/>
              </a:ext>
            </a:extLst>
          </p:cNvPr>
          <p:cNvSpPr txBox="1"/>
          <p:nvPr/>
        </p:nvSpPr>
        <p:spPr>
          <a:xfrm>
            <a:off x="1258730" y="1323309"/>
            <a:ext cx="3839029" cy="1308050"/>
          </a:xfrm>
          <a:prstGeom prst="rect">
            <a:avLst/>
          </a:prstGeom>
          <a:noFill/>
        </p:spPr>
        <p:txBody>
          <a:bodyPr wrap="square" rtlCol="0">
            <a:spAutoFit/>
          </a:bodyPr>
          <a:lstStyle/>
          <a:p>
            <a:pPr marL="285750" indent="-285750" rtl="0">
              <a:spcAft>
                <a:spcPts val="600"/>
              </a:spcAft>
              <a:buClr>
                <a:srgbClr val="87E2D3"/>
              </a:buClr>
              <a:buFont typeface="Arial" panose="020B0604020202020204" pitchFamily="34" charset="0"/>
              <a:buChar char="•"/>
            </a:pPr>
            <a:r>
              <a:rPr lang="fr-FR" sz="1600">
                <a:latin typeface="Century Gothic" panose="020B0502020202020204" pitchFamily="34" charset="0"/>
              </a:rPr>
              <a:t>Première puce</a:t>
            </a:r>
          </a:p>
          <a:p>
            <a:pPr marL="285750" indent="-285750" rtl="0">
              <a:spcAft>
                <a:spcPts val="600"/>
              </a:spcAft>
              <a:buClr>
                <a:srgbClr val="87E2D3"/>
              </a:buClr>
              <a:buFont typeface="Arial" panose="020B0604020202020204" pitchFamily="34" charset="0"/>
              <a:buChar char="•"/>
            </a:pPr>
            <a:r>
              <a:rPr lang="fr-FR" sz="1600">
                <a:latin typeface="Century Gothic" panose="020B0502020202020204" pitchFamily="34" charset="0"/>
              </a:rPr>
              <a:t>Deuxième puce</a:t>
            </a:r>
          </a:p>
          <a:p>
            <a:pPr marL="285750" indent="-285750" rtl="0">
              <a:spcAft>
                <a:spcPts val="600"/>
              </a:spcAft>
              <a:buClr>
                <a:srgbClr val="87E2D3"/>
              </a:buClr>
              <a:buFont typeface="Arial" panose="020B0604020202020204" pitchFamily="34" charset="0"/>
              <a:buChar char="•"/>
            </a:pPr>
            <a:r>
              <a:rPr lang="fr-FR" sz="1600">
                <a:latin typeface="Century Gothic" panose="020B0502020202020204" pitchFamily="34" charset="0"/>
              </a:rPr>
              <a:t>Troisième puce</a:t>
            </a:r>
          </a:p>
          <a:p>
            <a:pPr marL="285750" indent="-285750" rtl="0">
              <a:spcAft>
                <a:spcPts val="600"/>
              </a:spcAft>
              <a:buClr>
                <a:srgbClr val="87E2D3"/>
              </a:buClr>
              <a:buFont typeface="Arial" panose="020B0604020202020204" pitchFamily="34" charset="0"/>
              <a:buChar char="•"/>
            </a:pPr>
            <a:r>
              <a:rPr lang="fr-FR" sz="1600">
                <a:latin typeface="Century Gothic" panose="020B0502020202020204" pitchFamily="34" charset="0"/>
              </a:rPr>
              <a:t>Quatrième puce</a:t>
            </a:r>
          </a:p>
        </p:txBody>
      </p:sp>
      <p:sp>
        <p:nvSpPr>
          <p:cNvPr id="14" name="TextBox 13">
            <a:extLst>
              <a:ext uri="{FF2B5EF4-FFF2-40B4-BE49-F238E27FC236}">
                <a16:creationId xmlns:a16="http://schemas.microsoft.com/office/drawing/2014/main" id="{825785B5-D971-B378-7051-09FA187C96D5}"/>
              </a:ext>
            </a:extLst>
          </p:cNvPr>
          <p:cNvSpPr txBox="1"/>
          <p:nvPr/>
        </p:nvSpPr>
        <p:spPr>
          <a:xfrm>
            <a:off x="6229903" y="1032564"/>
            <a:ext cx="3839029" cy="1308050"/>
          </a:xfrm>
          <a:prstGeom prst="rect">
            <a:avLst/>
          </a:prstGeom>
          <a:noFill/>
        </p:spPr>
        <p:txBody>
          <a:bodyPr wrap="square" rtlCol="0">
            <a:spAutoFit/>
          </a:bodyPr>
          <a:lstStyle/>
          <a:p>
            <a:pPr marL="285750" indent="-285750" rtl="0">
              <a:spcAft>
                <a:spcPts val="600"/>
              </a:spcAft>
              <a:buClr>
                <a:srgbClr val="FF9002"/>
              </a:buClr>
              <a:buFont typeface="Arial" panose="020B0604020202020204" pitchFamily="34" charset="0"/>
              <a:buChar char="•"/>
            </a:pPr>
            <a:r>
              <a:rPr lang="fr-FR" sz="1600">
                <a:latin typeface="Century Gothic" panose="020B0502020202020204" pitchFamily="34" charset="0"/>
              </a:rPr>
              <a:t>Première puce</a:t>
            </a:r>
          </a:p>
          <a:p>
            <a:pPr marL="285750" indent="-285750" rtl="0">
              <a:spcAft>
                <a:spcPts val="600"/>
              </a:spcAft>
              <a:buClr>
                <a:srgbClr val="FF9002"/>
              </a:buClr>
              <a:buFont typeface="Arial" panose="020B0604020202020204" pitchFamily="34" charset="0"/>
              <a:buChar char="•"/>
            </a:pPr>
            <a:r>
              <a:rPr lang="fr-FR" sz="1600">
                <a:latin typeface="Century Gothic" panose="020B0502020202020204" pitchFamily="34" charset="0"/>
              </a:rPr>
              <a:t>Deuxième puce</a:t>
            </a:r>
          </a:p>
          <a:p>
            <a:pPr marL="285750" indent="-285750" rtl="0">
              <a:spcAft>
                <a:spcPts val="600"/>
              </a:spcAft>
              <a:buClr>
                <a:srgbClr val="FF9002"/>
              </a:buClr>
              <a:buFont typeface="Arial" panose="020B0604020202020204" pitchFamily="34" charset="0"/>
              <a:buChar char="•"/>
            </a:pPr>
            <a:r>
              <a:rPr lang="fr-FR" sz="1600">
                <a:latin typeface="Century Gothic" panose="020B0502020202020204" pitchFamily="34" charset="0"/>
              </a:rPr>
              <a:t>Troisième puce</a:t>
            </a:r>
          </a:p>
          <a:p>
            <a:pPr marL="285750" indent="-285750" rtl="0">
              <a:spcAft>
                <a:spcPts val="600"/>
              </a:spcAft>
              <a:buClr>
                <a:srgbClr val="FF9002"/>
              </a:buClr>
              <a:buFont typeface="Arial" panose="020B0604020202020204" pitchFamily="34" charset="0"/>
              <a:buChar char="•"/>
            </a:pPr>
            <a:r>
              <a:rPr lang="fr-FR" sz="1600">
                <a:latin typeface="Century Gothic" panose="020B0502020202020204" pitchFamily="34" charset="0"/>
              </a:rPr>
              <a:t>Quatrième puce</a:t>
            </a:r>
          </a:p>
        </p:txBody>
      </p:sp>
      <p:sp>
        <p:nvSpPr>
          <p:cNvPr id="15" name="TextBox 14">
            <a:extLst>
              <a:ext uri="{FF2B5EF4-FFF2-40B4-BE49-F238E27FC236}">
                <a16:creationId xmlns:a16="http://schemas.microsoft.com/office/drawing/2014/main" id="{E860764B-DD5C-3BB5-9C70-1C547AEB2CFC}"/>
              </a:ext>
            </a:extLst>
          </p:cNvPr>
          <p:cNvSpPr txBox="1"/>
          <p:nvPr/>
        </p:nvSpPr>
        <p:spPr>
          <a:xfrm>
            <a:off x="810500" y="3729655"/>
            <a:ext cx="3839029" cy="1308050"/>
          </a:xfrm>
          <a:prstGeom prst="rect">
            <a:avLst/>
          </a:prstGeom>
          <a:noFill/>
        </p:spPr>
        <p:txBody>
          <a:bodyPr wrap="square" rtlCol="0">
            <a:spAutoFit/>
          </a:bodyPr>
          <a:lstStyle/>
          <a:p>
            <a:pPr marL="285750" indent="-285750" rtl="0">
              <a:spcAft>
                <a:spcPts val="600"/>
              </a:spcAft>
              <a:buClr>
                <a:srgbClr val="E5A90B"/>
              </a:buClr>
              <a:buFont typeface="Arial" panose="020B0604020202020204" pitchFamily="34" charset="0"/>
              <a:buChar char="•"/>
            </a:pPr>
            <a:r>
              <a:rPr lang="fr-FR" sz="1600">
                <a:latin typeface="Century Gothic" panose="020B0502020202020204" pitchFamily="34" charset="0"/>
              </a:rPr>
              <a:t>Première puce</a:t>
            </a:r>
          </a:p>
          <a:p>
            <a:pPr marL="285750" indent="-285750" rtl="0">
              <a:spcAft>
                <a:spcPts val="600"/>
              </a:spcAft>
              <a:buClr>
                <a:srgbClr val="E5A90B"/>
              </a:buClr>
              <a:buFont typeface="Arial" panose="020B0604020202020204" pitchFamily="34" charset="0"/>
              <a:buChar char="•"/>
            </a:pPr>
            <a:r>
              <a:rPr lang="fr-FR" sz="1600">
                <a:latin typeface="Century Gothic" panose="020B0502020202020204" pitchFamily="34" charset="0"/>
              </a:rPr>
              <a:t>Deuxième puce</a:t>
            </a:r>
          </a:p>
          <a:p>
            <a:pPr marL="285750" indent="-285750" rtl="0">
              <a:spcAft>
                <a:spcPts val="600"/>
              </a:spcAft>
              <a:buClr>
                <a:srgbClr val="E5A90B"/>
              </a:buClr>
              <a:buFont typeface="Arial" panose="020B0604020202020204" pitchFamily="34" charset="0"/>
              <a:buChar char="•"/>
            </a:pPr>
            <a:r>
              <a:rPr lang="fr-FR" sz="1600">
                <a:latin typeface="Century Gothic" panose="020B0502020202020204" pitchFamily="34" charset="0"/>
              </a:rPr>
              <a:t>Troisième puce</a:t>
            </a:r>
          </a:p>
          <a:p>
            <a:pPr marL="285750" indent="-285750" rtl="0">
              <a:spcAft>
                <a:spcPts val="600"/>
              </a:spcAft>
              <a:buClr>
                <a:srgbClr val="E5A90B"/>
              </a:buClr>
              <a:buFont typeface="Arial" panose="020B0604020202020204" pitchFamily="34" charset="0"/>
              <a:buChar char="•"/>
            </a:pPr>
            <a:r>
              <a:rPr lang="fr-FR" sz="1600">
                <a:latin typeface="Century Gothic" panose="020B0502020202020204" pitchFamily="34" charset="0"/>
              </a:rPr>
              <a:t>Quatrième puce</a:t>
            </a:r>
          </a:p>
        </p:txBody>
      </p:sp>
      <p:sp>
        <p:nvSpPr>
          <p:cNvPr id="16" name="TextBox 15">
            <a:extLst>
              <a:ext uri="{FF2B5EF4-FFF2-40B4-BE49-F238E27FC236}">
                <a16:creationId xmlns:a16="http://schemas.microsoft.com/office/drawing/2014/main" id="{C031FED8-6A63-8EFC-8E55-25D2CFE3175C}"/>
              </a:ext>
            </a:extLst>
          </p:cNvPr>
          <p:cNvSpPr txBox="1"/>
          <p:nvPr/>
        </p:nvSpPr>
        <p:spPr>
          <a:xfrm>
            <a:off x="5278649" y="3797608"/>
            <a:ext cx="3839029" cy="1954381"/>
          </a:xfrm>
          <a:prstGeom prst="rect">
            <a:avLst/>
          </a:prstGeom>
          <a:noFill/>
        </p:spPr>
        <p:txBody>
          <a:bodyPr wrap="square" rtlCol="0">
            <a:spAutoFit/>
          </a:bodyPr>
          <a:lstStyle/>
          <a:p>
            <a:pPr marL="285750" indent="-285750" rtl="0">
              <a:spcAft>
                <a:spcPts val="600"/>
              </a:spcAft>
              <a:buClr>
                <a:srgbClr val="FF8DCB"/>
              </a:buClr>
              <a:buFont typeface="Arial" panose="020B0604020202020204" pitchFamily="34" charset="0"/>
              <a:buChar char="•"/>
            </a:pPr>
            <a:r>
              <a:rPr lang="fr-FR" sz="1600">
                <a:latin typeface="Century Gothic" panose="020B0502020202020204" pitchFamily="34" charset="0"/>
              </a:rPr>
              <a:t>Première puce</a:t>
            </a:r>
          </a:p>
          <a:p>
            <a:pPr marL="285750" indent="-285750" rtl="0">
              <a:spcAft>
                <a:spcPts val="600"/>
              </a:spcAft>
              <a:buClr>
                <a:srgbClr val="FF8DCB"/>
              </a:buClr>
              <a:buFont typeface="Arial" panose="020B0604020202020204" pitchFamily="34" charset="0"/>
              <a:buChar char="•"/>
            </a:pPr>
            <a:r>
              <a:rPr lang="fr-FR" sz="1600">
                <a:latin typeface="Century Gothic" panose="020B0502020202020204" pitchFamily="34" charset="0"/>
              </a:rPr>
              <a:t>Deuxième puce</a:t>
            </a:r>
          </a:p>
          <a:p>
            <a:pPr marL="285750" indent="-285750" rtl="0">
              <a:spcAft>
                <a:spcPts val="600"/>
              </a:spcAft>
              <a:buClr>
                <a:srgbClr val="FF8DCB"/>
              </a:buClr>
              <a:buFont typeface="Arial" panose="020B0604020202020204" pitchFamily="34" charset="0"/>
              <a:buChar char="•"/>
            </a:pPr>
            <a:r>
              <a:rPr lang="fr-FR" sz="1600">
                <a:latin typeface="Century Gothic" panose="020B0502020202020204" pitchFamily="34" charset="0"/>
              </a:rPr>
              <a:t>Troisième puce</a:t>
            </a:r>
          </a:p>
          <a:p>
            <a:pPr marL="285750" indent="-285750" rtl="0">
              <a:spcAft>
                <a:spcPts val="600"/>
              </a:spcAft>
              <a:buClr>
                <a:srgbClr val="FF8DCB"/>
              </a:buClr>
              <a:buFont typeface="Arial" panose="020B0604020202020204" pitchFamily="34" charset="0"/>
              <a:buChar char="•"/>
            </a:pPr>
            <a:r>
              <a:rPr lang="fr-FR" sz="1600">
                <a:latin typeface="Century Gothic" panose="020B0502020202020204" pitchFamily="34" charset="0"/>
              </a:rPr>
              <a:t>Quatrième puce</a:t>
            </a:r>
          </a:p>
          <a:p>
            <a:pPr marL="285750" indent="-285750" rtl="0">
              <a:spcAft>
                <a:spcPts val="600"/>
              </a:spcAft>
              <a:buClr>
                <a:srgbClr val="FF8DCB"/>
              </a:buClr>
              <a:buFont typeface="Arial" panose="020B0604020202020204" pitchFamily="34" charset="0"/>
              <a:buChar char="•"/>
            </a:pPr>
            <a:r>
              <a:rPr lang="fr-FR" sz="1600">
                <a:latin typeface="Century Gothic" panose="020B0502020202020204" pitchFamily="34" charset="0"/>
              </a:rPr>
              <a:t>Cinquième puce</a:t>
            </a:r>
          </a:p>
          <a:p>
            <a:pPr marL="285750" indent="-285750" rtl="0">
              <a:spcAft>
                <a:spcPts val="600"/>
              </a:spcAft>
              <a:buClr>
                <a:srgbClr val="FF8DCB"/>
              </a:buClr>
              <a:buFont typeface="Arial" panose="020B0604020202020204" pitchFamily="34" charset="0"/>
              <a:buChar char="•"/>
            </a:pPr>
            <a:r>
              <a:rPr lang="fr-FR" sz="1600">
                <a:latin typeface="Century Gothic" panose="020B0502020202020204" pitchFamily="34" charset="0"/>
              </a:rPr>
              <a:t>Sixième puce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12589</TotalTime>
  <Words>300</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193</cp:revision>
  <cp:lastPrinted>2024-02-20T23:48:17Z</cp:lastPrinted>
  <dcterms:created xsi:type="dcterms:W3CDTF">2021-07-07T23:54:57Z</dcterms:created>
  <dcterms:modified xsi:type="dcterms:W3CDTF">2024-10-27T13:58:27Z</dcterms:modified>
</cp:coreProperties>
</file>