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499A0"/>
    <a:srgbClr val="54708B"/>
    <a:srgbClr val="1E4266"/>
    <a:srgbClr val="D6F1FB"/>
    <a:srgbClr val="FFD63F"/>
    <a:srgbClr val="FFA71A"/>
    <a:srgbClr val="3A7B7E"/>
    <a:srgbClr val="50AAAD"/>
    <a:srgbClr val="9ACE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1"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2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121996"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à 8 branches pour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55560"/>
          </a:xfrm>
          <a:prstGeom prst="rect">
            <a:avLst/>
          </a:prstGeom>
          <a:noFill/>
        </p:spPr>
        <p:txBody>
          <a:bodyPr wrap="square" rtlCol="0">
            <a:spAutoFit/>
          </a:bodyPr>
          <a:lstStyle/>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 </a:t>
            </a:r>
            <a:r>
              <a:rPr lang="fr-FR" sz="1300" i="0" u="none" strike="noStrike" dirty="0">
                <a:solidFill>
                  <a:srgbClr val="000000"/>
                </a:solidFill>
                <a:effectLst/>
                <a:latin typeface="Century Gothic" panose="020B0502020202020204" pitchFamily="34" charset="0"/>
              </a:rPr>
              <a:t>ce diagramme est idéal pour les sessions complètes de résolution des problèmes, telles que les discussions d’équipes transverses ou les évaluations de projet multidimensionnelles, lorsque plusieurs facteurs contribuent au problème central. Le modèle permet d’explorer en détail des problèmes complexes, tels que les changements organisationnels ou les défaillances de produits.</a:t>
            </a:r>
          </a:p>
          <a:p>
            <a:pPr algn="l" rtl="0">
              <a:lnSpc>
                <a:spcPct val="12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Caractéristiques notables du modèle :</a:t>
            </a:r>
            <a:r>
              <a:rPr lang="fr-FR" sz="1300" i="0" u="none" strike="noStrike" dirty="0">
                <a:solidFill>
                  <a:srgbClr val="000000"/>
                </a:solidFill>
                <a:effectLst/>
                <a:latin typeface="Century Gothic" panose="020B0502020202020204" pitchFamily="34" charset="0"/>
              </a:rPr>
              <a:t> avec ses huit arêtes distinctes, ce diagramme permet une analyse approfondie des causes profondes. Le modèle prend en compte un large éventail d’idées, garantissant qu’aucune cause potentielle n’est écartée. La mise en page colorée et segmentée facilite l’organisation visuelle et permet de classer les idées issues de sessions de brainstorming dans des catégories pertinentes.</a:t>
            </a:r>
          </a:p>
          <a:p>
            <a:pPr algn="l" rtl="0">
              <a:lnSpc>
                <a:spcPct val="12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9ACDB4A2-4D03-5319-33E3-0F541C2F93CE}"/>
              </a:ext>
            </a:extLst>
          </p:cNvPr>
          <p:cNvPicPr>
            <a:picLocks noChangeAspect="1"/>
          </p:cNvPicPr>
          <p:nvPr/>
        </p:nvPicPr>
        <p:blipFill>
          <a:blip r:embed="rId5"/>
          <a:srcRect/>
          <a:stretch/>
        </p:blipFill>
        <p:spPr>
          <a:xfrm>
            <a:off x="8637010"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360866"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360866"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923822" y="345354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923822" y="140699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486804" y="351186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486804" y="146531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10049760"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10049760"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78911"/>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352547" y="848799"/>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409572" y="1359725"/>
            <a:ext cx="2286000" cy="338554"/>
          </a:xfrm>
          <a:prstGeom prst="rect">
            <a:avLst/>
          </a:prstGeom>
          <a:noFill/>
        </p:spPr>
        <p:txBody>
          <a:bodyPr wrap="square" lIns="0" tIns="0" rIns="0" bIns="0" rtlCol="0" anchor="ctr" anchorCtr="0">
            <a:spAutoFit/>
          </a:bodyPr>
          <a:lstStyle/>
          <a:p>
            <a:pPr algn="ctr" rtl="0"/>
            <a:r>
              <a:rPr lang="fr-FR" sz="2200">
                <a:latin typeface="Century Gothic" panose="020B0502020202020204" pitchFamily="34" charset="0"/>
              </a:rPr>
              <a:t>Texte</a:t>
            </a:r>
          </a:p>
        </p:txBody>
      </p:sp>
      <p:sp>
        <p:nvSpPr>
          <p:cNvPr id="77" name="TextBox 76">
            <a:extLst>
              <a:ext uri="{FF2B5EF4-FFF2-40B4-BE49-F238E27FC236}">
                <a16:creationId xmlns:a16="http://schemas.microsoft.com/office/drawing/2014/main" id="{EF35F95C-CF2B-DCD3-0808-38AA745DCE8F}"/>
              </a:ext>
            </a:extLst>
          </p:cNvPr>
          <p:cNvSpPr txBox="1"/>
          <p:nvPr/>
        </p:nvSpPr>
        <p:spPr>
          <a:xfrm>
            <a:off x="917599" y="2618643"/>
            <a:ext cx="1636776" cy="246221"/>
          </a:xfrm>
          <a:prstGeom prst="rect">
            <a:avLst/>
          </a:prstGeom>
          <a:noFill/>
        </p:spPr>
        <p:txBody>
          <a:bodyPr wrap="square" lIns="0" tIns="0" rIns="91440" bIns="0" rtlCol="0" anchor="ctr" anchorCtr="0">
            <a:spAutoFit/>
          </a:bodyPr>
          <a:lstStyle/>
          <a:p>
            <a:pPr rtl="0"/>
            <a:r>
              <a:rPr lang="fr-FR" sz="1600">
                <a:latin typeface="Century Gothic" panose="020B0502020202020204" pitchFamily="34" charset="0"/>
              </a:rPr>
              <a:t>Texte</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909625" y="3997803"/>
            <a:ext cx="1632067" cy="246221"/>
          </a:xfrm>
          <a:prstGeom prst="rect">
            <a:avLst/>
          </a:prstGeom>
          <a:noFill/>
        </p:spPr>
        <p:txBody>
          <a:bodyPr wrap="square" lIns="0" tIns="0" rIns="91440" bIns="0" rtlCol="0" anchor="ctr" anchorCtr="0">
            <a:spAutoFit/>
          </a:bodyPr>
          <a:lstStyle/>
          <a:p>
            <a:pPr rtl="0"/>
            <a:r>
              <a:rPr lang="fr-FR" sz="1600">
                <a:latin typeface="Century Gothic" panose="020B0502020202020204" pitchFamily="34" charset="0"/>
              </a:rPr>
              <a:t>Texte</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2547" y="4642803"/>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09572" y="5153729"/>
            <a:ext cx="2286000" cy="338554"/>
          </a:xfrm>
          <a:prstGeom prst="rect">
            <a:avLst/>
          </a:prstGeom>
          <a:noFill/>
        </p:spPr>
        <p:txBody>
          <a:bodyPr wrap="square" lIns="0" tIns="0" rIns="0" bIns="0" rtlCol="0" anchor="ctr" anchorCtr="0">
            <a:spAutoFit/>
          </a:bodyPr>
          <a:lstStyle/>
          <a:p>
            <a:pPr algn="ctr" rtl="0"/>
            <a:r>
              <a:rPr lang="fr-FR" sz="2200">
                <a:latin typeface="Century Gothic" panose="020B0502020202020204" pitchFamily="34" charset="0"/>
              </a:rPr>
              <a:t>Texte</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2915503" y="518821"/>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2972528" y="1029747"/>
            <a:ext cx="2286000" cy="338554"/>
          </a:xfrm>
          <a:prstGeom prst="rect">
            <a:avLst/>
          </a:prstGeom>
          <a:noFill/>
        </p:spPr>
        <p:txBody>
          <a:bodyPr wrap="square" lIns="0" tIns="0" rIns="0" bIns="0" rtlCol="0" anchor="ctr" anchorCtr="0">
            <a:spAutoFit/>
          </a:bodyPr>
          <a:lstStyle/>
          <a:p>
            <a:pPr algn="ctr" rtl="0"/>
            <a:r>
              <a:rPr lang="fr-FR" sz="2200">
                <a:latin typeface="Century Gothic" panose="020B0502020202020204" pitchFamily="34" charset="0"/>
              </a:rPr>
              <a:t>Texte</a:t>
            </a:r>
          </a:p>
        </p:txBody>
      </p:sp>
      <p:sp>
        <p:nvSpPr>
          <p:cNvPr id="66" name="TextBox 65">
            <a:extLst>
              <a:ext uri="{FF2B5EF4-FFF2-40B4-BE49-F238E27FC236}">
                <a16:creationId xmlns:a16="http://schemas.microsoft.com/office/drawing/2014/main" id="{4FE84333-89D1-C908-3FA1-FCEB0A8204BC}"/>
              </a:ext>
            </a:extLst>
          </p:cNvPr>
          <p:cNvSpPr txBox="1"/>
          <p:nvPr/>
        </p:nvSpPr>
        <p:spPr>
          <a:xfrm>
            <a:off x="3299729" y="2352105"/>
            <a:ext cx="1636776" cy="246221"/>
          </a:xfrm>
          <a:prstGeom prst="rect">
            <a:avLst/>
          </a:prstGeom>
          <a:noFill/>
        </p:spPr>
        <p:txBody>
          <a:bodyPr wrap="square" lIns="0" tIns="0" rIns="91440" bIns="0" rtlCol="0" anchor="ctr" anchorCtr="0">
            <a:spAutoFit/>
          </a:bodyPr>
          <a:lstStyle/>
          <a:p>
            <a:pPr rtl="0"/>
            <a:r>
              <a:rPr lang="fr-FR" sz="1600">
                <a:latin typeface="Century Gothic" panose="020B0502020202020204" pitchFamily="34" charset="0"/>
              </a:rPr>
              <a:t>Texte</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291756" y="4211718"/>
            <a:ext cx="1632067" cy="246221"/>
          </a:xfrm>
          <a:prstGeom prst="rect">
            <a:avLst/>
          </a:prstGeom>
          <a:noFill/>
        </p:spPr>
        <p:txBody>
          <a:bodyPr wrap="square" lIns="0" tIns="0" rIns="91440" bIns="0" rtlCol="0" anchor="ctr" anchorCtr="0">
            <a:spAutoFit/>
          </a:bodyPr>
          <a:lstStyle/>
          <a:p>
            <a:pPr rtl="0"/>
            <a:r>
              <a:rPr lang="fr-FR" sz="1600">
                <a:latin typeface="Century Gothic" panose="020B0502020202020204" pitchFamily="34" charset="0"/>
              </a:rPr>
              <a:t>Texte</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2915503"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2972528" y="5489404"/>
            <a:ext cx="2286000" cy="338554"/>
          </a:xfrm>
          <a:prstGeom prst="rect">
            <a:avLst/>
          </a:prstGeom>
          <a:noFill/>
        </p:spPr>
        <p:txBody>
          <a:bodyPr wrap="square" lIns="0" tIns="0" rIns="0" bIns="0" rtlCol="0" anchor="ctr" anchorCtr="0">
            <a:spAutoFit/>
          </a:bodyPr>
          <a:lstStyle/>
          <a:p>
            <a:pPr algn="ctr" rtl="0"/>
            <a:r>
              <a:rPr lang="fr-FR" sz="2200">
                <a:latin typeface="Century Gothic" panose="020B0502020202020204" pitchFamily="34" charset="0"/>
              </a:rPr>
              <a:t>Texte</a:t>
            </a:r>
          </a:p>
        </p:txBody>
      </p:sp>
      <p:sp>
        <p:nvSpPr>
          <p:cNvPr id="79" name="Rounded Rectangle 78">
            <a:extLst>
              <a:ext uri="{FF2B5EF4-FFF2-40B4-BE49-F238E27FC236}">
                <a16:creationId xmlns:a16="http://schemas.microsoft.com/office/drawing/2014/main" id="{8B20385F-17D4-6A93-6409-170B04C312C0}"/>
              </a:ext>
            </a:extLst>
          </p:cNvPr>
          <p:cNvSpPr/>
          <p:nvPr/>
        </p:nvSpPr>
        <p:spPr>
          <a:xfrm>
            <a:off x="5478485" y="176863"/>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274812E3-CF07-5FAA-DB99-817651091BC5}"/>
              </a:ext>
            </a:extLst>
          </p:cNvPr>
          <p:cNvSpPr txBox="1"/>
          <p:nvPr/>
        </p:nvSpPr>
        <p:spPr>
          <a:xfrm>
            <a:off x="5535510" y="687789"/>
            <a:ext cx="2286000" cy="338554"/>
          </a:xfrm>
          <a:prstGeom prst="rect">
            <a:avLst/>
          </a:prstGeom>
          <a:noFill/>
        </p:spPr>
        <p:txBody>
          <a:bodyPr wrap="square" lIns="0" tIns="0" rIns="0" bIns="0" rtlCol="0" anchor="ctr" anchorCtr="0">
            <a:spAutoFit/>
          </a:bodyPr>
          <a:lstStyle/>
          <a:p>
            <a:pPr algn="ctr" rtl="0"/>
            <a:r>
              <a:rPr lang="fr-FR" sz="2200">
                <a:latin typeface="Century Gothic" panose="020B0502020202020204" pitchFamily="34" charset="0"/>
              </a:rPr>
              <a:t>Texte</a:t>
            </a:r>
          </a:p>
        </p:txBody>
      </p:sp>
      <p:sp>
        <p:nvSpPr>
          <p:cNvPr id="82" name="TextBox 81">
            <a:extLst>
              <a:ext uri="{FF2B5EF4-FFF2-40B4-BE49-F238E27FC236}">
                <a16:creationId xmlns:a16="http://schemas.microsoft.com/office/drawing/2014/main" id="{1F02515A-966D-13E0-C0BD-B04FB8987760}"/>
              </a:ext>
            </a:extLst>
          </p:cNvPr>
          <p:cNvSpPr txBox="1"/>
          <p:nvPr/>
        </p:nvSpPr>
        <p:spPr>
          <a:xfrm>
            <a:off x="5862711" y="2068467"/>
            <a:ext cx="1636776" cy="246221"/>
          </a:xfrm>
          <a:prstGeom prst="rect">
            <a:avLst/>
          </a:prstGeom>
          <a:noFill/>
        </p:spPr>
        <p:txBody>
          <a:bodyPr wrap="square" lIns="0" tIns="0" rIns="91440" bIns="0" rtlCol="0" anchor="ctr" anchorCtr="0">
            <a:spAutoFit/>
          </a:bodyPr>
          <a:lstStyle/>
          <a:p>
            <a:pPr rtl="0"/>
            <a:r>
              <a:rPr lang="fr-FR" sz="1600">
                <a:latin typeface="Century Gothic" panose="020B0502020202020204" pitchFamily="34" charset="0"/>
              </a:rPr>
              <a:t>Texte</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854738" y="4639147"/>
            <a:ext cx="1632067" cy="246221"/>
          </a:xfrm>
          <a:prstGeom prst="rect">
            <a:avLst/>
          </a:prstGeom>
          <a:noFill/>
        </p:spPr>
        <p:txBody>
          <a:bodyPr wrap="square" lIns="0" tIns="0" rIns="91440" bIns="0" rtlCol="0" anchor="ctr" anchorCtr="0">
            <a:spAutoFit/>
          </a:bodyPr>
          <a:lstStyle/>
          <a:p>
            <a:pPr rtl="0"/>
            <a:r>
              <a:rPr lang="fr-FR" sz="1600">
                <a:latin typeface="Century Gothic" panose="020B0502020202020204" pitchFamily="34" charset="0"/>
              </a:rPr>
              <a:t>Texte</a:t>
            </a:r>
          </a:p>
        </p:txBody>
      </p:sp>
      <p:sp>
        <p:nvSpPr>
          <p:cNvPr id="84" name="Rounded Rectangle 83">
            <a:extLst>
              <a:ext uri="{FF2B5EF4-FFF2-40B4-BE49-F238E27FC236}">
                <a16:creationId xmlns:a16="http://schemas.microsoft.com/office/drawing/2014/main" id="{2A6E4309-460D-9BE9-D295-708A9B461BF0}"/>
              </a:ext>
            </a:extLst>
          </p:cNvPr>
          <p:cNvSpPr/>
          <p:nvPr/>
        </p:nvSpPr>
        <p:spPr>
          <a:xfrm>
            <a:off x="5478485" y="5347587"/>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3567210E-F14D-86D1-8EB6-44F1CF18CC5B}"/>
              </a:ext>
            </a:extLst>
          </p:cNvPr>
          <p:cNvSpPr txBox="1"/>
          <p:nvPr/>
        </p:nvSpPr>
        <p:spPr>
          <a:xfrm>
            <a:off x="5535510" y="5858513"/>
            <a:ext cx="2286000" cy="338554"/>
          </a:xfrm>
          <a:prstGeom prst="rect">
            <a:avLst/>
          </a:prstGeom>
          <a:noFill/>
        </p:spPr>
        <p:txBody>
          <a:bodyPr wrap="square" lIns="0" tIns="0" rIns="0" bIns="0" rtlCol="0" anchor="ctr" anchorCtr="0">
            <a:spAutoFit/>
          </a:bodyPr>
          <a:lstStyle/>
          <a:p>
            <a:pPr algn="ctr" rtl="0"/>
            <a:r>
              <a:rPr lang="fr-FR" sz="2200">
                <a:latin typeface="Century Gothic" panose="020B0502020202020204" pitchFamily="34" charset="0"/>
              </a:rPr>
              <a:t>Texte</a:t>
            </a:r>
          </a:p>
        </p:txBody>
      </p:sp>
      <p:sp>
        <p:nvSpPr>
          <p:cNvPr id="89" name="Rounded Rectangle 88">
            <a:extLst>
              <a:ext uri="{FF2B5EF4-FFF2-40B4-BE49-F238E27FC236}">
                <a16:creationId xmlns:a16="http://schemas.microsoft.com/office/drawing/2014/main" id="{557E4D4F-CEAC-7B6A-CA87-BA34C5F1E57D}"/>
              </a:ext>
            </a:extLst>
          </p:cNvPr>
          <p:cNvSpPr/>
          <p:nvPr/>
        </p:nvSpPr>
        <p:spPr>
          <a:xfrm>
            <a:off x="8041441" y="524699"/>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A5E52DA1-27D2-644D-C806-158890F7E655}"/>
              </a:ext>
            </a:extLst>
          </p:cNvPr>
          <p:cNvSpPr txBox="1"/>
          <p:nvPr/>
        </p:nvSpPr>
        <p:spPr>
          <a:xfrm>
            <a:off x="8098466" y="1035625"/>
            <a:ext cx="2286000" cy="338554"/>
          </a:xfrm>
          <a:prstGeom prst="rect">
            <a:avLst/>
          </a:prstGeom>
          <a:noFill/>
        </p:spPr>
        <p:txBody>
          <a:bodyPr wrap="square" lIns="0" tIns="0" rIns="0" bIns="0" rtlCol="0" anchor="ctr" anchorCtr="0">
            <a:spAutoFit/>
          </a:bodyPr>
          <a:lstStyle/>
          <a:p>
            <a:pPr algn="ctr" rtl="0"/>
            <a:r>
              <a:rPr lang="fr-FR" sz="2200">
                <a:latin typeface="Century Gothic" panose="020B0502020202020204" pitchFamily="34" charset="0"/>
              </a:rPr>
              <a:t>Texte</a:t>
            </a:r>
          </a:p>
        </p:txBody>
      </p:sp>
      <p:sp>
        <p:nvSpPr>
          <p:cNvPr id="91" name="TextBox 90">
            <a:extLst>
              <a:ext uri="{FF2B5EF4-FFF2-40B4-BE49-F238E27FC236}">
                <a16:creationId xmlns:a16="http://schemas.microsoft.com/office/drawing/2014/main" id="{C4853E2F-2C91-12F1-EFAD-9BB6DBEB4F1D}"/>
              </a:ext>
            </a:extLst>
          </p:cNvPr>
          <p:cNvSpPr txBox="1"/>
          <p:nvPr/>
        </p:nvSpPr>
        <p:spPr>
          <a:xfrm>
            <a:off x="8425667" y="2387143"/>
            <a:ext cx="1636776" cy="246221"/>
          </a:xfrm>
          <a:prstGeom prst="rect">
            <a:avLst/>
          </a:prstGeom>
          <a:noFill/>
        </p:spPr>
        <p:txBody>
          <a:bodyPr wrap="square" lIns="0" tIns="0" rIns="91440" bIns="0" rtlCol="0" anchor="ctr" anchorCtr="0">
            <a:spAutoFit/>
          </a:bodyPr>
          <a:lstStyle/>
          <a:p>
            <a:pPr rtl="0"/>
            <a:r>
              <a:rPr lang="fr-FR" sz="1600">
                <a:latin typeface="Century Gothic" panose="020B0502020202020204" pitchFamily="34" charset="0"/>
              </a:rPr>
              <a:t>Texte</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417693" y="4240878"/>
            <a:ext cx="1632067" cy="246221"/>
          </a:xfrm>
          <a:prstGeom prst="rect">
            <a:avLst/>
          </a:prstGeom>
          <a:noFill/>
        </p:spPr>
        <p:txBody>
          <a:bodyPr wrap="square" lIns="0" tIns="0" rIns="91440" bIns="0" rtlCol="0" anchor="ctr" anchorCtr="0">
            <a:spAutoFit/>
          </a:bodyPr>
          <a:lstStyle/>
          <a:p>
            <a:pPr rtl="0"/>
            <a:r>
              <a:rPr lang="fr-FR" sz="1600">
                <a:latin typeface="Century Gothic" panose="020B0502020202020204" pitchFamily="34" charset="0"/>
              </a:rPr>
              <a:t>Texte</a:t>
            </a:r>
          </a:p>
        </p:txBody>
      </p:sp>
      <p:sp>
        <p:nvSpPr>
          <p:cNvPr id="93" name="Rounded Rectangle 92">
            <a:extLst>
              <a:ext uri="{FF2B5EF4-FFF2-40B4-BE49-F238E27FC236}">
                <a16:creationId xmlns:a16="http://schemas.microsoft.com/office/drawing/2014/main" id="{9046F40D-A828-175E-EA97-2A97E22E77E3}"/>
              </a:ext>
            </a:extLst>
          </p:cNvPr>
          <p:cNvSpPr/>
          <p:nvPr/>
        </p:nvSpPr>
        <p:spPr>
          <a:xfrm>
            <a:off x="8041441"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EC76C3C1-8279-7CB9-907E-1BD195C0B8E6}"/>
              </a:ext>
            </a:extLst>
          </p:cNvPr>
          <p:cNvSpPr txBox="1"/>
          <p:nvPr/>
        </p:nvSpPr>
        <p:spPr>
          <a:xfrm>
            <a:off x="8098466" y="5489404"/>
            <a:ext cx="2286000" cy="338554"/>
          </a:xfrm>
          <a:prstGeom prst="rect">
            <a:avLst/>
          </a:prstGeom>
          <a:noFill/>
        </p:spPr>
        <p:txBody>
          <a:bodyPr wrap="square" lIns="0" tIns="0" rIns="0" bIns="0" rtlCol="0" anchor="ctr" anchorCtr="0">
            <a:spAutoFit/>
          </a:bodyPr>
          <a:lstStyle/>
          <a:p>
            <a:pPr algn="ctr" rtl="0"/>
            <a:r>
              <a:rPr lang="fr-FR" sz="2200">
                <a:latin typeface="Century Gothic" panose="020B0502020202020204" pitchFamily="34" charset="0"/>
              </a:rPr>
              <a:t>Texte</a:t>
            </a:r>
          </a:p>
        </p:txBody>
      </p:sp>
      <p:cxnSp>
        <p:nvCxnSpPr>
          <p:cNvPr id="96" name="Straight Connector 95">
            <a:extLst>
              <a:ext uri="{FF2B5EF4-FFF2-40B4-BE49-F238E27FC236}">
                <a16:creationId xmlns:a16="http://schemas.microsoft.com/office/drawing/2014/main" id="{0CD8CA00-1CB9-F364-E08B-EA04A240D642}"/>
              </a:ext>
            </a:extLst>
          </p:cNvPr>
          <p:cNvCxnSpPr>
            <a:cxnSpLocks/>
          </p:cNvCxnSpPr>
          <p:nvPr/>
        </p:nvCxnSpPr>
        <p:spPr>
          <a:xfrm>
            <a:off x="2314561" y="27442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329477" y="40904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0B0C499-EA63-CD57-9143-2E49FBCD9F4A}"/>
              </a:ext>
            </a:extLst>
          </p:cNvPr>
          <p:cNvCxnSpPr>
            <a:cxnSpLocks/>
          </p:cNvCxnSpPr>
          <p:nvPr/>
        </p:nvCxnSpPr>
        <p:spPr>
          <a:xfrm>
            <a:off x="9893836" y="2485341"/>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9874708" y="4372659"/>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2C52FC6-4F4C-0670-0081-46E030356970}"/>
              </a:ext>
            </a:extLst>
          </p:cNvPr>
          <p:cNvCxnSpPr>
            <a:cxnSpLocks/>
          </p:cNvCxnSpPr>
          <p:nvPr/>
        </p:nvCxnSpPr>
        <p:spPr>
          <a:xfrm>
            <a:off x="4770540" y="2468782"/>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751412" y="435610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5421E9F-16C7-2E20-796B-3D493ED51976}"/>
              </a:ext>
            </a:extLst>
          </p:cNvPr>
          <p:cNvCxnSpPr>
            <a:cxnSpLocks/>
          </p:cNvCxnSpPr>
          <p:nvPr/>
        </p:nvCxnSpPr>
        <p:spPr>
          <a:xfrm>
            <a:off x="7199607" y="2209205"/>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180479" y="4776068"/>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12573</TotalTime>
  <Words>271</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190</cp:revision>
  <cp:lastPrinted>2024-02-20T23:48:17Z</cp:lastPrinted>
  <dcterms:created xsi:type="dcterms:W3CDTF">2021-07-07T23:54:57Z</dcterms:created>
  <dcterms:modified xsi:type="dcterms:W3CDTF">2024-10-27T13:59:29Z</dcterms:modified>
</cp:coreProperties>
</file>