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8499A0"/>
    <a:srgbClr val="54708B"/>
    <a:srgbClr val="1E4266"/>
    <a:srgbClr val="D6F1FB"/>
    <a:srgbClr val="FFD63F"/>
    <a:srgbClr val="FFA71A"/>
    <a:srgbClr val="3A7B7E"/>
    <a:srgbClr val="50AAAD"/>
    <a:srgbClr val="9ACE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21" autoAdjust="0"/>
    <p:restoredTop sz="96058"/>
  </p:normalViewPr>
  <p:slideViewPr>
    <p:cSldViewPr snapToGrid="0" snapToObjects="1">
      <p:cViewPr varScale="1">
        <p:scale>
          <a:sx n="108" d="100"/>
          <a:sy n="108" d="100"/>
        </p:scale>
        <p:origin x="127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fr.smartsheet.com/try-it?trp=18121"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chemeClr val="tx2">
                <a:lumMod val="20000"/>
                <a:lumOff val="80000"/>
              </a:schemeClr>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8121996" cy="1077218"/>
          </a:xfrm>
          <a:prstGeom prst="rect">
            <a:avLst/>
          </a:prstGeom>
          <a:noFill/>
          <a:effectLst/>
        </p:spPr>
        <p:txBody>
          <a:bodyPr wrap="square" rtlCol="0">
            <a:spAutoFit/>
          </a:bodyPr>
          <a:lstStyle/>
          <a:p>
            <a:pPr rtl="0"/>
            <a:r>
              <a:rPr lang="fr-FR" sz="3200" b="1" dirty="0">
                <a:solidFill>
                  <a:schemeClr val="tx1">
                    <a:lumMod val="65000"/>
                    <a:lumOff val="35000"/>
                  </a:schemeClr>
                </a:solidFill>
                <a:latin typeface="Century Gothic" panose="020B0502020202020204" pitchFamily="34" charset="0"/>
              </a:rPr>
              <a:t>Modèle de diagramme en arêtes de poisson à 8 branches pour PowerPoint</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855560"/>
          </a:xfrm>
          <a:prstGeom prst="rect">
            <a:avLst/>
          </a:prstGeom>
          <a:noFill/>
        </p:spPr>
        <p:txBody>
          <a:bodyPr wrap="square" rtlCol="0">
            <a:spAutoFit/>
          </a:bodyPr>
          <a:lstStyle/>
          <a:p>
            <a:pPr algn="l" rtl="0">
              <a:lnSpc>
                <a:spcPct val="120000"/>
              </a:lnSpc>
              <a:spcBef>
                <a:spcPts val="0"/>
              </a:spcBef>
              <a:spcAft>
                <a:spcPts val="0"/>
              </a:spcAft>
            </a:pPr>
            <a:r>
              <a:rPr lang="fr-FR" sz="1300" b="1" i="0" u="none" strike="noStrike" dirty="0">
                <a:solidFill>
                  <a:srgbClr val="000000"/>
                </a:solidFill>
                <a:effectLst/>
                <a:latin typeface="Century Gothic" panose="020B0502020202020204" pitchFamily="34" charset="0"/>
              </a:rPr>
              <a:t>Quand utiliser ce modèle : </a:t>
            </a:r>
            <a:r>
              <a:rPr lang="fr-FR" sz="1300" i="0" u="none" strike="noStrike" dirty="0">
                <a:solidFill>
                  <a:srgbClr val="000000"/>
                </a:solidFill>
                <a:effectLst/>
                <a:latin typeface="Century Gothic" panose="020B0502020202020204" pitchFamily="34" charset="0"/>
              </a:rPr>
              <a:t>ce diagramme est idéal pour les sessions complètes de résolution des problèmes, telles que les discussions d’équipes transverses ou les évaluations de projet multidimensionnelles, lorsque plusieurs facteurs contribuent au problème central. Le modèle permet d’explorer en détail des problèmes complexes, tels que les changements organisationnels ou les défaillances de produits.</a:t>
            </a:r>
          </a:p>
          <a:p>
            <a:pPr algn="l" rtl="0">
              <a:lnSpc>
                <a:spcPct val="120000"/>
              </a:lnSpc>
              <a:spcBef>
                <a:spcPts val="0"/>
              </a:spcBef>
              <a:spcAft>
                <a:spcPts val="0"/>
              </a:spcAft>
            </a:pPr>
            <a:r>
              <a:rPr lang="fr-FR" sz="1300" i="0" u="none" strike="noStrike" dirty="0">
                <a:solidFill>
                  <a:srgbClr val="000000"/>
                </a:solidFill>
                <a:effectLst/>
                <a:latin typeface="Century Gothic" panose="020B0502020202020204" pitchFamily="34" charset="0"/>
              </a:rPr>
              <a:t>  </a:t>
            </a:r>
          </a:p>
          <a:p>
            <a:pPr algn="l" rtl="0">
              <a:lnSpc>
                <a:spcPct val="120000"/>
              </a:lnSpc>
              <a:spcBef>
                <a:spcPts val="0"/>
              </a:spcBef>
              <a:spcAft>
                <a:spcPts val="0"/>
              </a:spcAft>
            </a:pPr>
            <a:r>
              <a:rPr lang="fr-FR" sz="1300" b="1" i="0" u="none" strike="noStrike" dirty="0">
                <a:solidFill>
                  <a:srgbClr val="000000"/>
                </a:solidFill>
                <a:effectLst/>
                <a:latin typeface="Century Gothic" panose="020B0502020202020204" pitchFamily="34" charset="0"/>
              </a:rPr>
              <a:t>Caractéristiques notables du modèle :</a:t>
            </a:r>
            <a:r>
              <a:rPr lang="fr-FR" sz="1300" i="0" u="none" strike="noStrike" dirty="0">
                <a:solidFill>
                  <a:srgbClr val="000000"/>
                </a:solidFill>
                <a:effectLst/>
                <a:latin typeface="Century Gothic" panose="020B0502020202020204" pitchFamily="34" charset="0"/>
              </a:rPr>
              <a:t> avec ses huit arêtes distinctes, ce diagramme permet une analyse approfondie des causes profondes. Le modèle prend en compte un large éventail d’idées, garantissant qu’aucune cause potentielle n’est écartée. La mise en page colorée et segmentée facilite l’organisation visuelle et permet de classer les idées issues de sessions de brainstorming dans des catégories pertinentes.</a:t>
            </a:r>
          </a:p>
          <a:p>
            <a:pPr algn="l" rtl="0">
              <a:lnSpc>
                <a:spcPct val="120000"/>
              </a:lnSpc>
              <a:spcBef>
                <a:spcPts val="0"/>
              </a:spcBef>
              <a:spcAft>
                <a:spcPts val="0"/>
              </a:spcAft>
            </a:pP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92069" y="1586958"/>
            <a:ext cx="6814487" cy="3833148"/>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9ACDB4A2-4D03-5319-33E3-0F541C2F93CE}"/>
              </a:ext>
            </a:extLst>
          </p:cNvPr>
          <p:cNvPicPr>
            <a:picLocks noChangeAspect="1"/>
          </p:cNvPicPr>
          <p:nvPr/>
        </p:nvPicPr>
        <p:blipFill>
          <a:blip r:embed="rId5"/>
          <a:srcRect/>
          <a:stretch/>
        </p:blipFill>
        <p:spPr>
          <a:xfrm>
            <a:off x="8637010" y="298882"/>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2BC3994A-A90F-6AD6-247B-B601E27DF91A}"/>
              </a:ext>
            </a:extLst>
          </p:cNvPr>
          <p:cNvCxnSpPr>
            <a:cxnSpLocks/>
          </p:cNvCxnSpPr>
          <p:nvPr/>
        </p:nvCxnSpPr>
        <p:spPr>
          <a:xfrm flipV="1">
            <a:off x="2360866" y="3482701"/>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5317466D-A52B-E85D-1DDF-EFF33A4E0892}"/>
              </a:ext>
            </a:extLst>
          </p:cNvPr>
          <p:cNvCxnSpPr>
            <a:cxnSpLocks/>
          </p:cNvCxnSpPr>
          <p:nvPr/>
        </p:nvCxnSpPr>
        <p:spPr>
          <a:xfrm>
            <a:off x="2360866" y="1436150"/>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FA819339-93FB-4589-F9BB-775CEA363C74}"/>
              </a:ext>
            </a:extLst>
          </p:cNvPr>
          <p:cNvCxnSpPr>
            <a:cxnSpLocks/>
          </p:cNvCxnSpPr>
          <p:nvPr/>
        </p:nvCxnSpPr>
        <p:spPr>
          <a:xfrm flipV="1">
            <a:off x="4923822" y="3453541"/>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3BE21F46-B0C5-49B8-AEC6-DEB3E341E7EA}"/>
              </a:ext>
            </a:extLst>
          </p:cNvPr>
          <p:cNvCxnSpPr>
            <a:cxnSpLocks/>
          </p:cNvCxnSpPr>
          <p:nvPr/>
        </p:nvCxnSpPr>
        <p:spPr>
          <a:xfrm>
            <a:off x="4923822" y="1406990"/>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8ECEC33C-D62B-CA61-C1E0-C39D7E9AEE44}"/>
              </a:ext>
            </a:extLst>
          </p:cNvPr>
          <p:cNvCxnSpPr>
            <a:cxnSpLocks/>
          </p:cNvCxnSpPr>
          <p:nvPr/>
        </p:nvCxnSpPr>
        <p:spPr>
          <a:xfrm flipV="1">
            <a:off x="7486804" y="3511861"/>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D3BD0248-1947-A264-A61E-88AF1A1F29FC}"/>
              </a:ext>
            </a:extLst>
          </p:cNvPr>
          <p:cNvCxnSpPr>
            <a:cxnSpLocks/>
          </p:cNvCxnSpPr>
          <p:nvPr/>
        </p:nvCxnSpPr>
        <p:spPr>
          <a:xfrm>
            <a:off x="7486804" y="1465310"/>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2917BB71-8FFC-5FE4-DD66-F931C223E3B0}"/>
              </a:ext>
            </a:extLst>
          </p:cNvPr>
          <p:cNvCxnSpPr>
            <a:cxnSpLocks/>
          </p:cNvCxnSpPr>
          <p:nvPr/>
        </p:nvCxnSpPr>
        <p:spPr>
          <a:xfrm flipV="1">
            <a:off x="10049760" y="3482701"/>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B4D9D0BC-5ACD-A2A4-2B07-6AC8EB220417}"/>
              </a:ext>
            </a:extLst>
          </p:cNvPr>
          <p:cNvCxnSpPr>
            <a:cxnSpLocks/>
          </p:cNvCxnSpPr>
          <p:nvPr/>
        </p:nvCxnSpPr>
        <p:spPr>
          <a:xfrm>
            <a:off x="10049760" y="1436150"/>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925277" y="3313659"/>
            <a:ext cx="1014984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890722" y="2417745"/>
            <a:ext cx="1926620" cy="1964914"/>
            <a:chOff x="9965480" y="2507801"/>
            <a:chExt cx="1953599" cy="1788561"/>
          </a:xfrm>
          <a:solidFill>
            <a:srgbClr val="1E4266"/>
          </a:solidFill>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10047999" y="2425282"/>
              <a:ext cx="1788561" cy="1953599"/>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a:spLocks noChangeAspect="1"/>
            </p:cNvSpPr>
            <p:nvPr/>
          </p:nvSpPr>
          <p:spPr>
            <a:xfrm>
              <a:off x="11285348"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4" name="Right Triangle 133">
            <a:extLst>
              <a:ext uri="{FF2B5EF4-FFF2-40B4-BE49-F238E27FC236}">
                <a16:creationId xmlns:a16="http://schemas.microsoft.com/office/drawing/2014/main" id="{8AF392FB-000D-3094-6972-9ADD72A12DDF}"/>
              </a:ext>
            </a:extLst>
          </p:cNvPr>
          <p:cNvSpPr/>
          <p:nvPr/>
        </p:nvSpPr>
        <p:spPr>
          <a:xfrm rot="13500000">
            <a:off x="-444742" y="2778911"/>
            <a:ext cx="1368892" cy="130017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a:extLst>
              <a:ext uri="{FF2B5EF4-FFF2-40B4-BE49-F238E27FC236}">
                <a16:creationId xmlns:a16="http://schemas.microsoft.com/office/drawing/2014/main" id="{62DB82EC-ED07-32E9-768D-4ADA67D46C20}"/>
              </a:ext>
            </a:extLst>
          </p:cNvPr>
          <p:cNvSpPr/>
          <p:nvPr/>
        </p:nvSpPr>
        <p:spPr>
          <a:xfrm>
            <a:off x="352547" y="848799"/>
            <a:ext cx="2396030" cy="1360406"/>
          </a:xfrm>
          <a:prstGeom prst="roundRect">
            <a:avLst>
              <a:gd name="adj" fmla="val 10920"/>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8B67434E-2833-5FC7-9A7C-6D46C02CC30C}"/>
              </a:ext>
            </a:extLst>
          </p:cNvPr>
          <p:cNvSpPr txBox="1"/>
          <p:nvPr/>
        </p:nvSpPr>
        <p:spPr>
          <a:xfrm>
            <a:off x="409572" y="1359725"/>
            <a:ext cx="2286000" cy="338554"/>
          </a:xfrm>
          <a:prstGeom prst="rect">
            <a:avLst/>
          </a:prstGeom>
          <a:noFill/>
        </p:spPr>
        <p:txBody>
          <a:bodyPr wrap="square" lIns="0" tIns="0" rIns="0" bIns="0" rtlCol="0" anchor="ctr" anchorCtr="0">
            <a:spAutoFit/>
          </a:bodyPr>
          <a:lstStyle/>
          <a:p>
            <a:pPr algn="ctr" rtl="0"/>
            <a:r>
              <a:rPr lang="fr-FR" sz="2200">
                <a:latin typeface="Century Gothic" panose="020B0502020202020204" pitchFamily="34" charset="0"/>
              </a:rPr>
              <a:t>Texte</a:t>
            </a:r>
          </a:p>
        </p:txBody>
      </p:sp>
      <p:sp>
        <p:nvSpPr>
          <p:cNvPr id="77" name="TextBox 76">
            <a:extLst>
              <a:ext uri="{FF2B5EF4-FFF2-40B4-BE49-F238E27FC236}">
                <a16:creationId xmlns:a16="http://schemas.microsoft.com/office/drawing/2014/main" id="{EF35F95C-CF2B-DCD3-0808-38AA745DCE8F}"/>
              </a:ext>
            </a:extLst>
          </p:cNvPr>
          <p:cNvSpPr txBox="1"/>
          <p:nvPr/>
        </p:nvSpPr>
        <p:spPr>
          <a:xfrm>
            <a:off x="917599" y="2618643"/>
            <a:ext cx="1636776" cy="246221"/>
          </a:xfrm>
          <a:prstGeom prst="rect">
            <a:avLst/>
          </a:prstGeom>
          <a:noFill/>
        </p:spPr>
        <p:txBody>
          <a:bodyPr wrap="square" lIns="0" tIns="0" rIns="91440" bIns="0" rtlCol="0" anchor="ctr" anchorCtr="0">
            <a:spAutoFit/>
          </a:bodyPr>
          <a:lstStyle/>
          <a:p>
            <a:pPr rtl="0"/>
            <a:r>
              <a:rPr lang="fr-FR" sz="1600">
                <a:latin typeface="Century Gothic" panose="020B0502020202020204" pitchFamily="34" charset="0"/>
              </a:rPr>
              <a:t>Texte</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909625" y="3997803"/>
            <a:ext cx="1632067" cy="246221"/>
          </a:xfrm>
          <a:prstGeom prst="rect">
            <a:avLst/>
          </a:prstGeom>
          <a:noFill/>
        </p:spPr>
        <p:txBody>
          <a:bodyPr wrap="square" lIns="0" tIns="0" rIns="91440" bIns="0" rtlCol="0" anchor="ctr" anchorCtr="0">
            <a:spAutoFit/>
          </a:bodyPr>
          <a:lstStyle/>
          <a:p>
            <a:pPr rtl="0"/>
            <a:r>
              <a:rPr lang="fr-FR" sz="1600">
                <a:latin typeface="Century Gothic" panose="020B0502020202020204" pitchFamily="34" charset="0"/>
              </a:rPr>
              <a:t>Texte</a:t>
            </a:r>
          </a:p>
        </p:txBody>
      </p:sp>
      <p:sp>
        <p:nvSpPr>
          <p:cNvPr id="2" name="Rounded Rectangle 1">
            <a:extLst>
              <a:ext uri="{FF2B5EF4-FFF2-40B4-BE49-F238E27FC236}">
                <a16:creationId xmlns:a16="http://schemas.microsoft.com/office/drawing/2014/main" id="{52E59D81-220F-F1C5-4339-7D0227C45CA2}"/>
              </a:ext>
            </a:extLst>
          </p:cNvPr>
          <p:cNvSpPr/>
          <p:nvPr/>
        </p:nvSpPr>
        <p:spPr>
          <a:xfrm>
            <a:off x="352547" y="4642803"/>
            <a:ext cx="2396030" cy="1360406"/>
          </a:xfrm>
          <a:prstGeom prst="roundRect">
            <a:avLst>
              <a:gd name="adj" fmla="val 10920"/>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9DA6A5CD-EC77-DE89-B356-7490E0AABA43}"/>
              </a:ext>
            </a:extLst>
          </p:cNvPr>
          <p:cNvSpPr txBox="1"/>
          <p:nvPr/>
        </p:nvSpPr>
        <p:spPr>
          <a:xfrm>
            <a:off x="409572" y="5153729"/>
            <a:ext cx="2286000" cy="338554"/>
          </a:xfrm>
          <a:prstGeom prst="rect">
            <a:avLst/>
          </a:prstGeom>
          <a:noFill/>
        </p:spPr>
        <p:txBody>
          <a:bodyPr wrap="square" lIns="0" tIns="0" rIns="0" bIns="0" rtlCol="0" anchor="ctr" anchorCtr="0">
            <a:spAutoFit/>
          </a:bodyPr>
          <a:lstStyle/>
          <a:p>
            <a:pPr algn="ctr" rtl="0"/>
            <a:r>
              <a:rPr lang="fr-FR" sz="2200">
                <a:latin typeface="Century Gothic" panose="020B0502020202020204" pitchFamily="34" charset="0"/>
              </a:rPr>
              <a:t>Texte</a:t>
            </a:r>
          </a:p>
        </p:txBody>
      </p:sp>
      <p:sp>
        <p:nvSpPr>
          <p:cNvPr id="56" name="Rounded Rectangle 55">
            <a:extLst>
              <a:ext uri="{FF2B5EF4-FFF2-40B4-BE49-F238E27FC236}">
                <a16:creationId xmlns:a16="http://schemas.microsoft.com/office/drawing/2014/main" id="{38144531-585A-6B76-9F90-357A3E6BAD31}"/>
              </a:ext>
            </a:extLst>
          </p:cNvPr>
          <p:cNvSpPr/>
          <p:nvPr/>
        </p:nvSpPr>
        <p:spPr>
          <a:xfrm>
            <a:off x="2915503" y="518821"/>
            <a:ext cx="2396030" cy="1360406"/>
          </a:xfrm>
          <a:prstGeom prst="roundRect">
            <a:avLst>
              <a:gd name="adj" fmla="val 10920"/>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8049073E-C6CE-E547-9C49-166B4D69C933}"/>
              </a:ext>
            </a:extLst>
          </p:cNvPr>
          <p:cNvSpPr txBox="1"/>
          <p:nvPr/>
        </p:nvSpPr>
        <p:spPr>
          <a:xfrm>
            <a:off x="2972528" y="1029747"/>
            <a:ext cx="2286000" cy="338554"/>
          </a:xfrm>
          <a:prstGeom prst="rect">
            <a:avLst/>
          </a:prstGeom>
          <a:noFill/>
        </p:spPr>
        <p:txBody>
          <a:bodyPr wrap="square" lIns="0" tIns="0" rIns="0" bIns="0" rtlCol="0" anchor="ctr" anchorCtr="0">
            <a:spAutoFit/>
          </a:bodyPr>
          <a:lstStyle/>
          <a:p>
            <a:pPr algn="ctr" rtl="0"/>
            <a:r>
              <a:rPr lang="fr-FR" sz="2200">
                <a:latin typeface="Century Gothic" panose="020B0502020202020204" pitchFamily="34" charset="0"/>
              </a:rPr>
              <a:t>Texte</a:t>
            </a:r>
          </a:p>
        </p:txBody>
      </p:sp>
      <p:sp>
        <p:nvSpPr>
          <p:cNvPr id="66" name="TextBox 65">
            <a:extLst>
              <a:ext uri="{FF2B5EF4-FFF2-40B4-BE49-F238E27FC236}">
                <a16:creationId xmlns:a16="http://schemas.microsoft.com/office/drawing/2014/main" id="{4FE84333-89D1-C908-3FA1-FCEB0A8204BC}"/>
              </a:ext>
            </a:extLst>
          </p:cNvPr>
          <p:cNvSpPr txBox="1"/>
          <p:nvPr/>
        </p:nvSpPr>
        <p:spPr>
          <a:xfrm>
            <a:off x="3299729" y="2352105"/>
            <a:ext cx="1636776" cy="246221"/>
          </a:xfrm>
          <a:prstGeom prst="rect">
            <a:avLst/>
          </a:prstGeom>
          <a:noFill/>
        </p:spPr>
        <p:txBody>
          <a:bodyPr wrap="square" lIns="0" tIns="0" rIns="91440" bIns="0" rtlCol="0" anchor="ctr" anchorCtr="0">
            <a:spAutoFit/>
          </a:bodyPr>
          <a:lstStyle/>
          <a:p>
            <a:pPr rtl="0"/>
            <a:r>
              <a:rPr lang="fr-FR" sz="1600">
                <a:latin typeface="Century Gothic" panose="020B0502020202020204" pitchFamily="34" charset="0"/>
              </a:rPr>
              <a:t>Texte</a:t>
            </a:r>
          </a:p>
        </p:txBody>
      </p:sp>
      <p:sp>
        <p:nvSpPr>
          <p:cNvPr id="71" name="TextBox 70">
            <a:extLst>
              <a:ext uri="{FF2B5EF4-FFF2-40B4-BE49-F238E27FC236}">
                <a16:creationId xmlns:a16="http://schemas.microsoft.com/office/drawing/2014/main" id="{F1364A1C-F03C-9169-1554-D5C26E42303F}"/>
              </a:ext>
            </a:extLst>
          </p:cNvPr>
          <p:cNvSpPr txBox="1"/>
          <p:nvPr/>
        </p:nvSpPr>
        <p:spPr>
          <a:xfrm rot="10800000" flipV="1">
            <a:off x="3291756" y="4211718"/>
            <a:ext cx="1632067" cy="246221"/>
          </a:xfrm>
          <a:prstGeom prst="rect">
            <a:avLst/>
          </a:prstGeom>
          <a:noFill/>
        </p:spPr>
        <p:txBody>
          <a:bodyPr wrap="square" lIns="0" tIns="0" rIns="91440" bIns="0" rtlCol="0" anchor="ctr" anchorCtr="0">
            <a:spAutoFit/>
          </a:bodyPr>
          <a:lstStyle/>
          <a:p>
            <a:pPr rtl="0"/>
            <a:r>
              <a:rPr lang="fr-FR" sz="1600">
                <a:latin typeface="Century Gothic" panose="020B0502020202020204" pitchFamily="34" charset="0"/>
              </a:rPr>
              <a:t>Texte</a:t>
            </a:r>
          </a:p>
        </p:txBody>
      </p:sp>
      <p:sp>
        <p:nvSpPr>
          <p:cNvPr id="72" name="Rounded Rectangle 71">
            <a:extLst>
              <a:ext uri="{FF2B5EF4-FFF2-40B4-BE49-F238E27FC236}">
                <a16:creationId xmlns:a16="http://schemas.microsoft.com/office/drawing/2014/main" id="{F11EE205-047E-A19E-C20A-98E1F461718B}"/>
              </a:ext>
            </a:extLst>
          </p:cNvPr>
          <p:cNvSpPr/>
          <p:nvPr/>
        </p:nvSpPr>
        <p:spPr>
          <a:xfrm>
            <a:off x="2915503" y="4978478"/>
            <a:ext cx="2396030" cy="1360406"/>
          </a:xfrm>
          <a:prstGeom prst="roundRect">
            <a:avLst>
              <a:gd name="adj" fmla="val 10920"/>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a:extLst>
              <a:ext uri="{FF2B5EF4-FFF2-40B4-BE49-F238E27FC236}">
                <a16:creationId xmlns:a16="http://schemas.microsoft.com/office/drawing/2014/main" id="{7A65BB52-643B-DB09-52D4-1DDA9DA01BC4}"/>
              </a:ext>
            </a:extLst>
          </p:cNvPr>
          <p:cNvSpPr txBox="1"/>
          <p:nvPr/>
        </p:nvSpPr>
        <p:spPr>
          <a:xfrm>
            <a:off x="2972528" y="5489404"/>
            <a:ext cx="2286000" cy="338554"/>
          </a:xfrm>
          <a:prstGeom prst="rect">
            <a:avLst/>
          </a:prstGeom>
          <a:noFill/>
        </p:spPr>
        <p:txBody>
          <a:bodyPr wrap="square" lIns="0" tIns="0" rIns="0" bIns="0" rtlCol="0" anchor="ctr" anchorCtr="0">
            <a:spAutoFit/>
          </a:bodyPr>
          <a:lstStyle/>
          <a:p>
            <a:pPr algn="ctr" rtl="0"/>
            <a:r>
              <a:rPr lang="fr-FR" sz="2200">
                <a:latin typeface="Century Gothic" panose="020B0502020202020204" pitchFamily="34" charset="0"/>
              </a:rPr>
              <a:t>Texte</a:t>
            </a:r>
          </a:p>
        </p:txBody>
      </p:sp>
      <p:sp>
        <p:nvSpPr>
          <p:cNvPr id="79" name="Rounded Rectangle 78">
            <a:extLst>
              <a:ext uri="{FF2B5EF4-FFF2-40B4-BE49-F238E27FC236}">
                <a16:creationId xmlns:a16="http://schemas.microsoft.com/office/drawing/2014/main" id="{8B20385F-17D4-6A93-6409-170B04C312C0}"/>
              </a:ext>
            </a:extLst>
          </p:cNvPr>
          <p:cNvSpPr/>
          <p:nvPr/>
        </p:nvSpPr>
        <p:spPr>
          <a:xfrm>
            <a:off x="5478485" y="176863"/>
            <a:ext cx="2396030" cy="1360406"/>
          </a:xfrm>
          <a:prstGeom prst="roundRect">
            <a:avLst>
              <a:gd name="adj" fmla="val 1092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a:extLst>
              <a:ext uri="{FF2B5EF4-FFF2-40B4-BE49-F238E27FC236}">
                <a16:creationId xmlns:a16="http://schemas.microsoft.com/office/drawing/2014/main" id="{274812E3-CF07-5FAA-DB99-817651091BC5}"/>
              </a:ext>
            </a:extLst>
          </p:cNvPr>
          <p:cNvSpPr txBox="1"/>
          <p:nvPr/>
        </p:nvSpPr>
        <p:spPr>
          <a:xfrm>
            <a:off x="5535510" y="687789"/>
            <a:ext cx="2286000" cy="338554"/>
          </a:xfrm>
          <a:prstGeom prst="rect">
            <a:avLst/>
          </a:prstGeom>
          <a:noFill/>
        </p:spPr>
        <p:txBody>
          <a:bodyPr wrap="square" lIns="0" tIns="0" rIns="0" bIns="0" rtlCol="0" anchor="ctr" anchorCtr="0">
            <a:spAutoFit/>
          </a:bodyPr>
          <a:lstStyle/>
          <a:p>
            <a:pPr algn="ctr" rtl="0"/>
            <a:r>
              <a:rPr lang="fr-FR" sz="2200">
                <a:latin typeface="Century Gothic" panose="020B0502020202020204" pitchFamily="34" charset="0"/>
              </a:rPr>
              <a:t>Texte</a:t>
            </a:r>
          </a:p>
        </p:txBody>
      </p:sp>
      <p:sp>
        <p:nvSpPr>
          <p:cNvPr id="82" name="TextBox 81">
            <a:extLst>
              <a:ext uri="{FF2B5EF4-FFF2-40B4-BE49-F238E27FC236}">
                <a16:creationId xmlns:a16="http://schemas.microsoft.com/office/drawing/2014/main" id="{1F02515A-966D-13E0-C0BD-B04FB8987760}"/>
              </a:ext>
            </a:extLst>
          </p:cNvPr>
          <p:cNvSpPr txBox="1"/>
          <p:nvPr/>
        </p:nvSpPr>
        <p:spPr>
          <a:xfrm>
            <a:off x="5862711" y="2068467"/>
            <a:ext cx="1636776" cy="246221"/>
          </a:xfrm>
          <a:prstGeom prst="rect">
            <a:avLst/>
          </a:prstGeom>
          <a:noFill/>
        </p:spPr>
        <p:txBody>
          <a:bodyPr wrap="square" lIns="0" tIns="0" rIns="91440" bIns="0" rtlCol="0" anchor="ctr" anchorCtr="0">
            <a:spAutoFit/>
          </a:bodyPr>
          <a:lstStyle/>
          <a:p>
            <a:pPr rtl="0"/>
            <a:r>
              <a:rPr lang="fr-FR" sz="1600">
                <a:latin typeface="Century Gothic" panose="020B0502020202020204" pitchFamily="34" charset="0"/>
              </a:rPr>
              <a:t>Texte</a:t>
            </a:r>
          </a:p>
        </p:txBody>
      </p:sp>
      <p:sp>
        <p:nvSpPr>
          <p:cNvPr id="83" name="TextBox 82">
            <a:extLst>
              <a:ext uri="{FF2B5EF4-FFF2-40B4-BE49-F238E27FC236}">
                <a16:creationId xmlns:a16="http://schemas.microsoft.com/office/drawing/2014/main" id="{3CAECAFF-B1EB-4729-3739-74994B73AFCC}"/>
              </a:ext>
            </a:extLst>
          </p:cNvPr>
          <p:cNvSpPr txBox="1"/>
          <p:nvPr/>
        </p:nvSpPr>
        <p:spPr>
          <a:xfrm rot="10800000" flipV="1">
            <a:off x="5854738" y="4639147"/>
            <a:ext cx="1632067" cy="246221"/>
          </a:xfrm>
          <a:prstGeom prst="rect">
            <a:avLst/>
          </a:prstGeom>
          <a:noFill/>
        </p:spPr>
        <p:txBody>
          <a:bodyPr wrap="square" lIns="0" tIns="0" rIns="91440" bIns="0" rtlCol="0" anchor="ctr" anchorCtr="0">
            <a:spAutoFit/>
          </a:bodyPr>
          <a:lstStyle/>
          <a:p>
            <a:pPr rtl="0"/>
            <a:r>
              <a:rPr lang="fr-FR" sz="1600">
                <a:latin typeface="Century Gothic" panose="020B0502020202020204" pitchFamily="34" charset="0"/>
              </a:rPr>
              <a:t>Texte</a:t>
            </a:r>
          </a:p>
        </p:txBody>
      </p:sp>
      <p:sp>
        <p:nvSpPr>
          <p:cNvPr id="84" name="Rounded Rectangle 83">
            <a:extLst>
              <a:ext uri="{FF2B5EF4-FFF2-40B4-BE49-F238E27FC236}">
                <a16:creationId xmlns:a16="http://schemas.microsoft.com/office/drawing/2014/main" id="{2A6E4309-460D-9BE9-D295-708A9B461BF0}"/>
              </a:ext>
            </a:extLst>
          </p:cNvPr>
          <p:cNvSpPr/>
          <p:nvPr/>
        </p:nvSpPr>
        <p:spPr>
          <a:xfrm>
            <a:off x="5478485" y="5347587"/>
            <a:ext cx="2396030" cy="1360406"/>
          </a:xfrm>
          <a:prstGeom prst="roundRect">
            <a:avLst>
              <a:gd name="adj" fmla="val 1092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Box 84">
            <a:extLst>
              <a:ext uri="{FF2B5EF4-FFF2-40B4-BE49-F238E27FC236}">
                <a16:creationId xmlns:a16="http://schemas.microsoft.com/office/drawing/2014/main" id="{3567210E-F14D-86D1-8EB6-44F1CF18CC5B}"/>
              </a:ext>
            </a:extLst>
          </p:cNvPr>
          <p:cNvSpPr txBox="1"/>
          <p:nvPr/>
        </p:nvSpPr>
        <p:spPr>
          <a:xfrm>
            <a:off x="5535510" y="5858513"/>
            <a:ext cx="2286000" cy="338554"/>
          </a:xfrm>
          <a:prstGeom prst="rect">
            <a:avLst/>
          </a:prstGeom>
          <a:noFill/>
        </p:spPr>
        <p:txBody>
          <a:bodyPr wrap="square" lIns="0" tIns="0" rIns="0" bIns="0" rtlCol="0" anchor="ctr" anchorCtr="0">
            <a:spAutoFit/>
          </a:bodyPr>
          <a:lstStyle/>
          <a:p>
            <a:pPr algn="ctr" rtl="0"/>
            <a:r>
              <a:rPr lang="fr-FR" sz="2200">
                <a:latin typeface="Century Gothic" panose="020B0502020202020204" pitchFamily="34" charset="0"/>
              </a:rPr>
              <a:t>Texte</a:t>
            </a:r>
          </a:p>
        </p:txBody>
      </p:sp>
      <p:sp>
        <p:nvSpPr>
          <p:cNvPr id="89" name="Rounded Rectangle 88">
            <a:extLst>
              <a:ext uri="{FF2B5EF4-FFF2-40B4-BE49-F238E27FC236}">
                <a16:creationId xmlns:a16="http://schemas.microsoft.com/office/drawing/2014/main" id="{557E4D4F-CEAC-7B6A-CA87-BA34C5F1E57D}"/>
              </a:ext>
            </a:extLst>
          </p:cNvPr>
          <p:cNvSpPr/>
          <p:nvPr/>
        </p:nvSpPr>
        <p:spPr>
          <a:xfrm>
            <a:off x="8041441" y="524699"/>
            <a:ext cx="2396030" cy="1360406"/>
          </a:xfrm>
          <a:prstGeom prst="roundRect">
            <a:avLst>
              <a:gd name="adj" fmla="val 10920"/>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Box 89">
            <a:extLst>
              <a:ext uri="{FF2B5EF4-FFF2-40B4-BE49-F238E27FC236}">
                <a16:creationId xmlns:a16="http://schemas.microsoft.com/office/drawing/2014/main" id="{A5E52DA1-27D2-644D-C806-158890F7E655}"/>
              </a:ext>
            </a:extLst>
          </p:cNvPr>
          <p:cNvSpPr txBox="1"/>
          <p:nvPr/>
        </p:nvSpPr>
        <p:spPr>
          <a:xfrm>
            <a:off x="8098466" y="1035625"/>
            <a:ext cx="2286000" cy="338554"/>
          </a:xfrm>
          <a:prstGeom prst="rect">
            <a:avLst/>
          </a:prstGeom>
          <a:noFill/>
        </p:spPr>
        <p:txBody>
          <a:bodyPr wrap="square" lIns="0" tIns="0" rIns="0" bIns="0" rtlCol="0" anchor="ctr" anchorCtr="0">
            <a:spAutoFit/>
          </a:bodyPr>
          <a:lstStyle/>
          <a:p>
            <a:pPr algn="ctr" rtl="0"/>
            <a:r>
              <a:rPr lang="fr-FR" sz="2200">
                <a:latin typeface="Century Gothic" panose="020B0502020202020204" pitchFamily="34" charset="0"/>
              </a:rPr>
              <a:t>Texte</a:t>
            </a:r>
          </a:p>
        </p:txBody>
      </p:sp>
      <p:sp>
        <p:nvSpPr>
          <p:cNvPr id="91" name="TextBox 90">
            <a:extLst>
              <a:ext uri="{FF2B5EF4-FFF2-40B4-BE49-F238E27FC236}">
                <a16:creationId xmlns:a16="http://schemas.microsoft.com/office/drawing/2014/main" id="{C4853E2F-2C91-12F1-EFAD-9BB6DBEB4F1D}"/>
              </a:ext>
            </a:extLst>
          </p:cNvPr>
          <p:cNvSpPr txBox="1"/>
          <p:nvPr/>
        </p:nvSpPr>
        <p:spPr>
          <a:xfrm>
            <a:off x="8425667" y="2387143"/>
            <a:ext cx="1636776" cy="246221"/>
          </a:xfrm>
          <a:prstGeom prst="rect">
            <a:avLst/>
          </a:prstGeom>
          <a:noFill/>
        </p:spPr>
        <p:txBody>
          <a:bodyPr wrap="square" lIns="0" tIns="0" rIns="91440" bIns="0" rtlCol="0" anchor="ctr" anchorCtr="0">
            <a:spAutoFit/>
          </a:bodyPr>
          <a:lstStyle/>
          <a:p>
            <a:pPr rtl="0"/>
            <a:r>
              <a:rPr lang="fr-FR" sz="1600">
                <a:latin typeface="Century Gothic" panose="020B0502020202020204" pitchFamily="34" charset="0"/>
              </a:rPr>
              <a:t>Texte</a:t>
            </a:r>
          </a:p>
        </p:txBody>
      </p:sp>
      <p:sp>
        <p:nvSpPr>
          <p:cNvPr id="92" name="TextBox 91">
            <a:extLst>
              <a:ext uri="{FF2B5EF4-FFF2-40B4-BE49-F238E27FC236}">
                <a16:creationId xmlns:a16="http://schemas.microsoft.com/office/drawing/2014/main" id="{44F79DD5-1162-F19C-F449-C8A19F18F290}"/>
              </a:ext>
            </a:extLst>
          </p:cNvPr>
          <p:cNvSpPr txBox="1"/>
          <p:nvPr/>
        </p:nvSpPr>
        <p:spPr>
          <a:xfrm rot="10800000" flipV="1">
            <a:off x="8417693" y="4240878"/>
            <a:ext cx="1632067" cy="246221"/>
          </a:xfrm>
          <a:prstGeom prst="rect">
            <a:avLst/>
          </a:prstGeom>
          <a:noFill/>
        </p:spPr>
        <p:txBody>
          <a:bodyPr wrap="square" lIns="0" tIns="0" rIns="91440" bIns="0" rtlCol="0" anchor="ctr" anchorCtr="0">
            <a:spAutoFit/>
          </a:bodyPr>
          <a:lstStyle/>
          <a:p>
            <a:pPr rtl="0"/>
            <a:r>
              <a:rPr lang="fr-FR" sz="1600">
                <a:latin typeface="Century Gothic" panose="020B0502020202020204" pitchFamily="34" charset="0"/>
              </a:rPr>
              <a:t>Texte</a:t>
            </a:r>
          </a:p>
        </p:txBody>
      </p:sp>
      <p:sp>
        <p:nvSpPr>
          <p:cNvPr id="93" name="Rounded Rectangle 92">
            <a:extLst>
              <a:ext uri="{FF2B5EF4-FFF2-40B4-BE49-F238E27FC236}">
                <a16:creationId xmlns:a16="http://schemas.microsoft.com/office/drawing/2014/main" id="{9046F40D-A828-175E-EA97-2A97E22E77E3}"/>
              </a:ext>
            </a:extLst>
          </p:cNvPr>
          <p:cNvSpPr/>
          <p:nvPr/>
        </p:nvSpPr>
        <p:spPr>
          <a:xfrm>
            <a:off x="8041441" y="4978478"/>
            <a:ext cx="2396030" cy="1360406"/>
          </a:xfrm>
          <a:prstGeom prst="roundRect">
            <a:avLst>
              <a:gd name="adj" fmla="val 10920"/>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Box 93">
            <a:extLst>
              <a:ext uri="{FF2B5EF4-FFF2-40B4-BE49-F238E27FC236}">
                <a16:creationId xmlns:a16="http://schemas.microsoft.com/office/drawing/2014/main" id="{EC76C3C1-8279-7CB9-907E-1BD195C0B8E6}"/>
              </a:ext>
            </a:extLst>
          </p:cNvPr>
          <p:cNvSpPr txBox="1"/>
          <p:nvPr/>
        </p:nvSpPr>
        <p:spPr>
          <a:xfrm>
            <a:off x="8098466" y="5489404"/>
            <a:ext cx="2286000" cy="338554"/>
          </a:xfrm>
          <a:prstGeom prst="rect">
            <a:avLst/>
          </a:prstGeom>
          <a:noFill/>
        </p:spPr>
        <p:txBody>
          <a:bodyPr wrap="square" lIns="0" tIns="0" rIns="0" bIns="0" rtlCol="0" anchor="ctr" anchorCtr="0">
            <a:spAutoFit/>
          </a:bodyPr>
          <a:lstStyle/>
          <a:p>
            <a:pPr algn="ctr" rtl="0"/>
            <a:r>
              <a:rPr lang="fr-FR" sz="2200">
                <a:latin typeface="Century Gothic" panose="020B0502020202020204" pitchFamily="34" charset="0"/>
              </a:rPr>
              <a:t>Texte</a:t>
            </a:r>
          </a:p>
        </p:txBody>
      </p:sp>
      <p:cxnSp>
        <p:nvCxnSpPr>
          <p:cNvPr id="96" name="Straight Connector 95">
            <a:extLst>
              <a:ext uri="{FF2B5EF4-FFF2-40B4-BE49-F238E27FC236}">
                <a16:creationId xmlns:a16="http://schemas.microsoft.com/office/drawing/2014/main" id="{0CD8CA00-1CB9-F364-E08B-EA04A240D642}"/>
              </a:ext>
            </a:extLst>
          </p:cNvPr>
          <p:cNvCxnSpPr>
            <a:cxnSpLocks/>
          </p:cNvCxnSpPr>
          <p:nvPr/>
        </p:nvCxnSpPr>
        <p:spPr>
          <a:xfrm>
            <a:off x="2314561" y="2744250"/>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78BFFFB8-ACE8-92B4-7489-94F221864393}"/>
              </a:ext>
            </a:extLst>
          </p:cNvPr>
          <p:cNvCxnSpPr>
            <a:cxnSpLocks/>
          </p:cNvCxnSpPr>
          <p:nvPr/>
        </p:nvCxnSpPr>
        <p:spPr>
          <a:xfrm>
            <a:off x="2329477" y="4090450"/>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80B0C499-EA63-CD57-9143-2E49FBCD9F4A}"/>
              </a:ext>
            </a:extLst>
          </p:cNvPr>
          <p:cNvCxnSpPr>
            <a:cxnSpLocks/>
          </p:cNvCxnSpPr>
          <p:nvPr/>
        </p:nvCxnSpPr>
        <p:spPr>
          <a:xfrm>
            <a:off x="9893836" y="2485341"/>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E72DDF50-ACE6-3A19-7764-C35FCA55BDB7}"/>
              </a:ext>
            </a:extLst>
          </p:cNvPr>
          <p:cNvCxnSpPr>
            <a:cxnSpLocks/>
          </p:cNvCxnSpPr>
          <p:nvPr/>
        </p:nvCxnSpPr>
        <p:spPr>
          <a:xfrm>
            <a:off x="9874708" y="4372659"/>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22C52FC6-4F4C-0670-0081-46E030356970}"/>
              </a:ext>
            </a:extLst>
          </p:cNvPr>
          <p:cNvCxnSpPr>
            <a:cxnSpLocks/>
          </p:cNvCxnSpPr>
          <p:nvPr/>
        </p:nvCxnSpPr>
        <p:spPr>
          <a:xfrm>
            <a:off x="4770540" y="2468782"/>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A1C0FC7F-A52D-24E7-B600-2E8502A4A944}"/>
              </a:ext>
            </a:extLst>
          </p:cNvPr>
          <p:cNvCxnSpPr>
            <a:cxnSpLocks/>
          </p:cNvCxnSpPr>
          <p:nvPr/>
        </p:nvCxnSpPr>
        <p:spPr>
          <a:xfrm>
            <a:off x="4751412" y="4356100"/>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45421E9F-16C7-2E20-796B-3D493ED51976}"/>
              </a:ext>
            </a:extLst>
          </p:cNvPr>
          <p:cNvCxnSpPr>
            <a:cxnSpLocks/>
          </p:cNvCxnSpPr>
          <p:nvPr/>
        </p:nvCxnSpPr>
        <p:spPr>
          <a:xfrm>
            <a:off x="7199607" y="2209205"/>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3F3A8B2B-4F6D-E474-B94D-E748EFF5F5FA}"/>
              </a:ext>
            </a:extLst>
          </p:cNvPr>
          <p:cNvCxnSpPr>
            <a:cxnSpLocks/>
          </p:cNvCxnSpPr>
          <p:nvPr/>
        </p:nvCxnSpPr>
        <p:spPr>
          <a:xfrm>
            <a:off x="7180479" y="4776068"/>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4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l’information à jour et exacte, nous ne faisons aucune déclaration, ni n’offrons aucune garantie, de quelque nature que ce soit, expresse ou implicite, quant à l’exhaustivité, l’exactitude, la fiabilité, la pertinence ou la disponibilité du site Web, ou des informations, articles, modèles ou graphiques liés, contenus sur le site. Toute la confiance que vous accordez à ces informations relève de votre propre responsabilité, à vos propres risques.</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12573</TotalTime>
  <Words>271</Words>
  <Application>Microsoft Office PowerPoint</Application>
  <PresentationFormat>Widescreen</PresentationFormat>
  <Paragraphs>26</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190</cp:revision>
  <cp:lastPrinted>2024-02-20T23:48:17Z</cp:lastPrinted>
  <dcterms:created xsi:type="dcterms:W3CDTF">2021-07-07T23:54:57Z</dcterms:created>
  <dcterms:modified xsi:type="dcterms:W3CDTF">2024-10-27T13:59:29Z</dcterms:modified>
</cp:coreProperties>
</file>