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1B1AD"/>
    <a:srgbClr val="CBE5E9"/>
    <a:srgbClr val="118079"/>
    <a:srgbClr val="C98107"/>
    <a:srgbClr val="817B56"/>
    <a:srgbClr val="56935D"/>
    <a:srgbClr val="416E46"/>
    <a:srgbClr val="C93A0B"/>
    <a:srgbClr val="8F5C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2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387363" cy="1015663"/>
          </a:xfrm>
          <a:prstGeom prst="rect">
            <a:avLst/>
          </a:prstGeom>
          <a:noFill/>
          <a:effectLst/>
        </p:spPr>
        <p:txBody>
          <a:bodyPr wrap="square" rtlCol="0">
            <a:spAutoFit/>
          </a:bodyPr>
          <a:lstStyle/>
          <a:p>
            <a:pPr rtl="0"/>
            <a:r>
              <a:rPr lang="fr-FR" sz="3000" b="1" dirty="0">
                <a:solidFill>
                  <a:schemeClr val="tx1">
                    <a:lumMod val="65000"/>
                    <a:lumOff val="35000"/>
                  </a:schemeClr>
                </a:solidFill>
                <a:latin typeface="Century Gothic" panose="020B0502020202020204" pitchFamily="34" charset="0"/>
              </a:rPr>
              <a:t>Modèle de diagramme en arêtes de poisson en forme de flèche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5110694"/>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dirty="0">
                <a:solidFill>
                  <a:srgbClr val="000000"/>
                </a:solidFill>
                <a:latin typeface="Century Gothic" panose="020B0502020202020204" pitchFamily="34" charset="0"/>
              </a:rPr>
              <a:t>les chefs de projet et les </a:t>
            </a:r>
            <a:r>
              <a:rPr lang="fr-FR" sz="1300" i="0" u="none" strike="noStrike" dirty="0">
                <a:solidFill>
                  <a:srgbClr val="000000"/>
                </a:solidFill>
                <a:effectLst/>
                <a:latin typeface="Century Gothic" panose="020B0502020202020204" pitchFamily="34" charset="0"/>
              </a:rPr>
              <a:t>chefs d’équipe peuvent utiliser ce modèle de diagramme en arêtes de poisson lors de sessions de brainstorming pour identifier les causes potentielles d’un problème. Le modèle sert d’aide visuelle aux équipes pour catégoriser les facteurs qui contribuent à un problème. Les consultants peuvent également utiliser ce modèle dans le cadre de diagnostics organisationnels ou d’améliorations des processus.</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Caractéristiques notables du modèle : </a:t>
            </a:r>
            <a:r>
              <a:rPr lang="fr-FR" sz="1300" i="0" u="none" strike="noStrike" dirty="0">
                <a:solidFill>
                  <a:srgbClr val="000000"/>
                </a:solidFill>
                <a:effectLst/>
                <a:latin typeface="Century Gothic" panose="020B0502020202020204" pitchFamily="34" charset="0"/>
              </a:rPr>
              <a:t>le modèle présente une conception dynamique en forme de flèche qui dirige visuellement l’attention vers le principal énoncé du problème ou l’objectif. Il fournit plusieurs zones de texte permettant de saisir des descriptions détaillées. Les sections à code couleur facilitent également la distinction entre les catégories, ce qui permet à l’équipe de suivre et de participer intuitivement à la discussion.</a:t>
            </a:r>
          </a:p>
          <a:p>
            <a:pPr algn="l" rtl="0">
              <a:lnSpc>
                <a:spcPct val="12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0ADCE90D-3FEC-5412-F766-5AF3520BD6DE}"/>
              </a:ext>
            </a:extLst>
          </p:cNvPr>
          <p:cNvPicPr>
            <a:picLocks noChangeAspect="1"/>
          </p:cNvPicPr>
          <p:nvPr/>
        </p:nvPicPr>
        <p:blipFill>
          <a:blip r:embed="rId5"/>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CBE5E9"/>
            </a:gs>
          </a:gsLst>
          <a:lin ang="3600000" scaled="0"/>
        </a:gradFill>
        <a:effectLst/>
      </p:bgPr>
    </p:bg>
    <p:spTree>
      <p:nvGrpSpPr>
        <p:cNvPr id="1" name=""/>
        <p:cNvGrpSpPr/>
        <p:nvPr/>
      </p:nvGrpSpPr>
      <p:grpSpPr>
        <a:xfrm>
          <a:off x="0" y="0"/>
          <a:ext cx="0" cy="0"/>
          <a:chOff x="0" y="0"/>
          <a:chExt cx="0" cy="0"/>
        </a:xfrm>
      </p:grpSpPr>
      <p:sp>
        <p:nvSpPr>
          <p:cNvPr id="45" name="Snip Single Corner Rectangle 44">
            <a:extLst>
              <a:ext uri="{FF2B5EF4-FFF2-40B4-BE49-F238E27FC236}">
                <a16:creationId xmlns:a16="http://schemas.microsoft.com/office/drawing/2014/main" id="{51F1A4AE-7731-B4D5-4E6B-E970799ED27C}"/>
              </a:ext>
            </a:extLst>
          </p:cNvPr>
          <p:cNvSpPr/>
          <p:nvPr/>
        </p:nvSpPr>
        <p:spPr>
          <a:xfrm>
            <a:off x="6670880" y="370390"/>
            <a:ext cx="2963119" cy="509286"/>
          </a:xfrm>
          <a:prstGeom prst="snip1Rect">
            <a:avLst>
              <a:gd name="adj" fmla="val 50000"/>
            </a:avLst>
          </a:prstGeom>
          <a:solidFill>
            <a:srgbClr val="3A8F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ight Triangle 59">
            <a:extLst>
              <a:ext uri="{FF2B5EF4-FFF2-40B4-BE49-F238E27FC236}">
                <a16:creationId xmlns:a16="http://schemas.microsoft.com/office/drawing/2014/main" id="{8E6D2B3C-20AB-14AD-83E4-E342C51ECEED}"/>
              </a:ext>
            </a:extLst>
          </p:cNvPr>
          <p:cNvSpPr/>
          <p:nvPr/>
        </p:nvSpPr>
        <p:spPr>
          <a:xfrm>
            <a:off x="6670878" y="370390"/>
            <a:ext cx="509286" cy="509285"/>
          </a:xfrm>
          <a:prstGeom prst="rtTriangle">
            <a:avLst/>
          </a:prstGeom>
          <a:solidFill>
            <a:srgbClr val="255C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nip Single Corner Rectangle 41">
            <a:extLst>
              <a:ext uri="{FF2B5EF4-FFF2-40B4-BE49-F238E27FC236}">
                <a16:creationId xmlns:a16="http://schemas.microsoft.com/office/drawing/2014/main" id="{6F10979A-941C-9B54-650F-BB83575B7D57}"/>
              </a:ext>
            </a:extLst>
          </p:cNvPr>
          <p:cNvSpPr/>
          <p:nvPr/>
        </p:nvSpPr>
        <p:spPr>
          <a:xfrm>
            <a:off x="3416462" y="370390"/>
            <a:ext cx="2963119" cy="509286"/>
          </a:xfrm>
          <a:prstGeom prst="snip1Rect">
            <a:avLst>
              <a:gd name="adj" fmla="val 5000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466854"/>
            <a:ext cx="12060819" cy="1924291"/>
          </a:xfrm>
          <a:prstGeom prst="rightArrow">
            <a:avLst>
              <a:gd name="adj1" fmla="val 24688"/>
              <a:gd name="adj2" fmla="val 51774"/>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FFFD815-5B22-DFB9-CCA0-66851BE79852}"/>
              </a:ext>
            </a:extLst>
          </p:cNvPr>
          <p:cNvSpPr txBox="1"/>
          <p:nvPr/>
        </p:nvSpPr>
        <p:spPr>
          <a:xfrm>
            <a:off x="1" y="3217764"/>
            <a:ext cx="11053822" cy="430887"/>
          </a:xfrm>
          <a:prstGeom prst="rect">
            <a:avLst/>
          </a:prstGeom>
          <a:noFill/>
        </p:spPr>
        <p:txBody>
          <a:bodyPr wrap="square" lIns="0" tIns="0" rIns="0" bIns="0" rtlCol="0">
            <a:spAutoFit/>
          </a:bodyPr>
          <a:lstStyle/>
          <a:p>
            <a:pPr algn="r" rtl="0"/>
            <a:r>
              <a:rPr lang="fr-FR" sz="2800">
                <a:solidFill>
                  <a:schemeClr val="bg1"/>
                </a:solidFill>
                <a:latin typeface="Century Gothic" panose="020B0502020202020204" pitchFamily="34" charset="0"/>
              </a:rPr>
              <a:t>TEXTE</a:t>
            </a:r>
          </a:p>
        </p:txBody>
      </p:sp>
      <p:sp>
        <p:nvSpPr>
          <p:cNvPr id="32" name="Half Frame 31">
            <a:extLst>
              <a:ext uri="{FF2B5EF4-FFF2-40B4-BE49-F238E27FC236}">
                <a16:creationId xmlns:a16="http://schemas.microsoft.com/office/drawing/2014/main" id="{FBB3DFCE-F835-F324-8607-659A9804408E}"/>
              </a:ext>
            </a:extLst>
          </p:cNvPr>
          <p:cNvSpPr/>
          <p:nvPr/>
        </p:nvSpPr>
        <p:spPr>
          <a:xfrm rot="8100000">
            <a:off x="10597978" y="2880819"/>
            <a:ext cx="1096362" cy="1096360"/>
          </a:xfrm>
          <a:prstGeom prst="halfFrame">
            <a:avLst/>
          </a:prstGeom>
          <a:gradFill>
            <a:gsLst>
              <a:gs pos="19000">
                <a:srgbClr val="61B1AD"/>
              </a:gs>
              <a:gs pos="7300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Snip Single Corner Rectangle 33">
            <a:extLst>
              <a:ext uri="{FF2B5EF4-FFF2-40B4-BE49-F238E27FC236}">
                <a16:creationId xmlns:a16="http://schemas.microsoft.com/office/drawing/2014/main" id="{62DB82EC-ED07-32E9-768D-4ADA67D46C20}"/>
              </a:ext>
            </a:extLst>
          </p:cNvPr>
          <p:cNvSpPr/>
          <p:nvPr/>
        </p:nvSpPr>
        <p:spPr>
          <a:xfrm>
            <a:off x="162046" y="370390"/>
            <a:ext cx="2963119" cy="509286"/>
          </a:xfrm>
          <a:prstGeom prst="snip1Rect">
            <a:avLst>
              <a:gd name="adj" fmla="val 50000"/>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Snip Single Corner Rectangle 37">
            <a:extLst>
              <a:ext uri="{FF2B5EF4-FFF2-40B4-BE49-F238E27FC236}">
                <a16:creationId xmlns:a16="http://schemas.microsoft.com/office/drawing/2014/main" id="{1B559353-1AEE-4A06-D3F2-38D4986FC1EA}"/>
              </a:ext>
            </a:extLst>
          </p:cNvPr>
          <p:cNvSpPr/>
          <p:nvPr/>
        </p:nvSpPr>
        <p:spPr>
          <a:xfrm flipV="1">
            <a:off x="162045" y="5978324"/>
            <a:ext cx="2963119" cy="509286"/>
          </a:xfrm>
          <a:prstGeom prst="snip1Rect">
            <a:avLst>
              <a:gd name="adj" fmla="val 50000"/>
            </a:avLst>
          </a:prstGeom>
          <a:solidFill>
            <a:srgbClr val="C981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Snip Single Corner Rectangle 38">
            <a:extLst>
              <a:ext uri="{FF2B5EF4-FFF2-40B4-BE49-F238E27FC236}">
                <a16:creationId xmlns:a16="http://schemas.microsoft.com/office/drawing/2014/main" id="{6FA3427B-E334-30AF-C6F7-841836E05147}"/>
              </a:ext>
            </a:extLst>
          </p:cNvPr>
          <p:cNvSpPr/>
          <p:nvPr/>
        </p:nvSpPr>
        <p:spPr>
          <a:xfrm flipV="1">
            <a:off x="3416462" y="5978324"/>
            <a:ext cx="2963119" cy="509286"/>
          </a:xfrm>
          <a:prstGeom prst="snip1Rect">
            <a:avLst>
              <a:gd name="adj" fmla="val 50000"/>
            </a:avLst>
          </a:prstGeom>
          <a:solidFill>
            <a:srgbClr val="817B5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Snip Single Corner Rectangle 39">
            <a:extLst>
              <a:ext uri="{FF2B5EF4-FFF2-40B4-BE49-F238E27FC236}">
                <a16:creationId xmlns:a16="http://schemas.microsoft.com/office/drawing/2014/main" id="{F32B9A55-2FBC-D031-DA6A-8485F0201CD5}"/>
              </a:ext>
            </a:extLst>
          </p:cNvPr>
          <p:cNvSpPr/>
          <p:nvPr/>
        </p:nvSpPr>
        <p:spPr>
          <a:xfrm flipV="1">
            <a:off x="6670878" y="5978324"/>
            <a:ext cx="2963119" cy="509286"/>
          </a:xfrm>
          <a:prstGeom prst="snip1Rect">
            <a:avLst>
              <a:gd name="adj" fmla="val 50000"/>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p:nvPr/>
        </p:nvCxnSpPr>
        <p:spPr>
          <a:xfrm>
            <a:off x="8734062" y="879676"/>
            <a:ext cx="2314937" cy="2314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702708" y="1481551"/>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7413101" y="2197724"/>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8121088" y="2913897"/>
            <a:ext cx="2641921" cy="14575"/>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702708" y="117619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413101" y="186331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58" name="TextBox 57">
            <a:extLst>
              <a:ext uri="{FF2B5EF4-FFF2-40B4-BE49-F238E27FC236}">
                <a16:creationId xmlns:a16="http://schemas.microsoft.com/office/drawing/2014/main" id="{D0DAB3E5-7504-9A6D-4E14-3607870C11EB}"/>
              </a:ext>
            </a:extLst>
          </p:cNvPr>
          <p:cNvSpPr txBox="1"/>
          <p:nvPr/>
        </p:nvSpPr>
        <p:spPr>
          <a:xfrm>
            <a:off x="8121088" y="2579492"/>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61" name="Right Triangle 60">
            <a:extLst>
              <a:ext uri="{FF2B5EF4-FFF2-40B4-BE49-F238E27FC236}">
                <a16:creationId xmlns:a16="http://schemas.microsoft.com/office/drawing/2014/main" id="{8B7ED5B3-7E57-3236-71CE-0F0952EE3585}"/>
              </a:ext>
            </a:extLst>
          </p:cNvPr>
          <p:cNvSpPr/>
          <p:nvPr/>
        </p:nvSpPr>
        <p:spPr>
          <a:xfrm>
            <a:off x="3416460" y="369168"/>
            <a:ext cx="509286" cy="509285"/>
          </a:xfrm>
          <a:prstGeom prst="rtTriangl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Triangle 61">
            <a:extLst>
              <a:ext uri="{FF2B5EF4-FFF2-40B4-BE49-F238E27FC236}">
                <a16:creationId xmlns:a16="http://schemas.microsoft.com/office/drawing/2014/main" id="{00CFA292-B088-E040-EF7B-D372B53C3F2A}"/>
              </a:ext>
            </a:extLst>
          </p:cNvPr>
          <p:cNvSpPr/>
          <p:nvPr/>
        </p:nvSpPr>
        <p:spPr>
          <a:xfrm>
            <a:off x="162044" y="369168"/>
            <a:ext cx="509286" cy="509285"/>
          </a:xfrm>
          <a:prstGeom prst="rtTriangle">
            <a:avLst/>
          </a:prstGeom>
          <a:solidFill>
            <a:srgbClr val="8325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62045" y="455756"/>
            <a:ext cx="2696901" cy="338554"/>
          </a:xfrm>
          <a:prstGeom prst="rect">
            <a:avLst/>
          </a:prstGeom>
          <a:noFill/>
        </p:spPr>
        <p:txBody>
          <a:bodyPr wrap="square" lIns="0" tIns="0" rIns="0" bIns="0" rtlCol="0">
            <a:spAutoFit/>
          </a:bodyPr>
          <a:lstStyle/>
          <a:p>
            <a:pPr algn="r" rtl="0"/>
            <a:r>
              <a:rPr lang="fr-FR" sz="2200">
                <a:solidFill>
                  <a:schemeClr val="bg1"/>
                </a:solidFill>
                <a:latin typeface="Century Gothic" panose="020B0502020202020204" pitchFamily="34" charset="0"/>
              </a:rPr>
              <a:t>TEXTE</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16461" y="455756"/>
            <a:ext cx="2696901" cy="338554"/>
          </a:xfrm>
          <a:prstGeom prst="rect">
            <a:avLst/>
          </a:prstGeom>
          <a:noFill/>
        </p:spPr>
        <p:txBody>
          <a:bodyPr wrap="square" lIns="0" tIns="0" rIns="0" bIns="0" rtlCol="0">
            <a:spAutoFit/>
          </a:bodyPr>
          <a:lstStyle/>
          <a:p>
            <a:pPr algn="r" rtl="0"/>
            <a:r>
              <a:rPr lang="fr-FR" sz="2200">
                <a:solidFill>
                  <a:schemeClr val="bg1"/>
                </a:solidFill>
                <a:latin typeface="Century Gothic" panose="020B0502020202020204" pitchFamily="34" charset="0"/>
              </a:rPr>
              <a:t>TEXTE</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70879" y="455756"/>
            <a:ext cx="2696901" cy="338554"/>
          </a:xfrm>
          <a:prstGeom prst="rect">
            <a:avLst/>
          </a:prstGeom>
          <a:noFill/>
        </p:spPr>
        <p:txBody>
          <a:bodyPr wrap="square" lIns="0" tIns="0" rIns="0" bIns="0" rtlCol="0">
            <a:spAutoFit/>
          </a:bodyPr>
          <a:lstStyle/>
          <a:p>
            <a:pPr algn="r" rtl="0"/>
            <a:r>
              <a:rPr lang="fr-FR" sz="2200">
                <a:solidFill>
                  <a:schemeClr val="bg1"/>
                </a:solidFill>
                <a:latin typeface="Century Gothic" panose="020B0502020202020204" pitchFamily="34" charset="0"/>
              </a:rPr>
              <a:t>TEXTE</a:t>
            </a:r>
          </a:p>
        </p:txBody>
      </p:sp>
      <p:sp>
        <p:nvSpPr>
          <p:cNvPr id="63" name="Right Triangle 62">
            <a:extLst>
              <a:ext uri="{FF2B5EF4-FFF2-40B4-BE49-F238E27FC236}">
                <a16:creationId xmlns:a16="http://schemas.microsoft.com/office/drawing/2014/main" id="{F4DC6787-3067-75D4-9413-4A70462650FB}"/>
              </a:ext>
            </a:extLst>
          </p:cNvPr>
          <p:cNvSpPr/>
          <p:nvPr/>
        </p:nvSpPr>
        <p:spPr>
          <a:xfrm rot="5400000">
            <a:off x="6670878" y="5978323"/>
            <a:ext cx="509286" cy="509285"/>
          </a:xfrm>
          <a:prstGeom prst="rtTriangle">
            <a:avLst/>
          </a:prstGeom>
          <a:solidFill>
            <a:srgbClr val="416E4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Triangle 63">
            <a:extLst>
              <a:ext uri="{FF2B5EF4-FFF2-40B4-BE49-F238E27FC236}">
                <a16:creationId xmlns:a16="http://schemas.microsoft.com/office/drawing/2014/main" id="{FC3B50E6-5004-5AD7-C838-2F7DEF58BB5B}"/>
              </a:ext>
            </a:extLst>
          </p:cNvPr>
          <p:cNvSpPr/>
          <p:nvPr/>
        </p:nvSpPr>
        <p:spPr>
          <a:xfrm rot="5400000">
            <a:off x="3416460" y="5977101"/>
            <a:ext cx="509286" cy="509285"/>
          </a:xfrm>
          <a:prstGeom prst="rtTriangle">
            <a:avLst/>
          </a:prstGeom>
          <a:solidFill>
            <a:srgbClr val="5A56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Triangle 64">
            <a:extLst>
              <a:ext uri="{FF2B5EF4-FFF2-40B4-BE49-F238E27FC236}">
                <a16:creationId xmlns:a16="http://schemas.microsoft.com/office/drawing/2014/main" id="{000D07F1-BB38-79BE-CEB2-0E1639D58D41}"/>
              </a:ext>
            </a:extLst>
          </p:cNvPr>
          <p:cNvSpPr/>
          <p:nvPr/>
        </p:nvSpPr>
        <p:spPr>
          <a:xfrm rot="5400000">
            <a:off x="162044" y="5977101"/>
            <a:ext cx="509286" cy="509285"/>
          </a:xfrm>
          <a:prstGeom prst="rtTriangle">
            <a:avLst/>
          </a:prstGeom>
          <a:solidFill>
            <a:srgbClr val="8F5C0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97FD14BA-8341-4F57-F499-D472EA1B0A84}"/>
              </a:ext>
            </a:extLst>
          </p:cNvPr>
          <p:cNvSpPr txBox="1"/>
          <p:nvPr/>
        </p:nvSpPr>
        <p:spPr>
          <a:xfrm>
            <a:off x="162044" y="6063690"/>
            <a:ext cx="2696901" cy="338554"/>
          </a:xfrm>
          <a:prstGeom prst="rect">
            <a:avLst/>
          </a:prstGeom>
          <a:noFill/>
        </p:spPr>
        <p:txBody>
          <a:bodyPr wrap="square" lIns="0" tIns="0" rIns="0" bIns="0" rtlCol="0">
            <a:spAutoFit/>
          </a:bodyPr>
          <a:lstStyle/>
          <a:p>
            <a:pPr algn="r" rtl="0"/>
            <a:r>
              <a:rPr lang="fr-FR" sz="2200">
                <a:solidFill>
                  <a:schemeClr val="bg1"/>
                </a:solidFill>
                <a:latin typeface="Century Gothic" panose="020B0502020202020204" pitchFamily="34" charset="0"/>
              </a:rPr>
              <a:t>TEXTE</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16460" y="6063690"/>
            <a:ext cx="2696901" cy="338554"/>
          </a:xfrm>
          <a:prstGeom prst="rect">
            <a:avLst/>
          </a:prstGeom>
          <a:noFill/>
        </p:spPr>
        <p:txBody>
          <a:bodyPr wrap="square" lIns="0" tIns="0" rIns="0" bIns="0" rtlCol="0">
            <a:spAutoFit/>
          </a:bodyPr>
          <a:lstStyle/>
          <a:p>
            <a:pPr algn="r" rtl="0"/>
            <a:r>
              <a:rPr lang="fr-FR" sz="2200">
                <a:solidFill>
                  <a:schemeClr val="bg1"/>
                </a:solidFill>
                <a:latin typeface="Century Gothic" panose="020B0502020202020204" pitchFamily="34" charset="0"/>
              </a:rPr>
              <a:t>TEXTE</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70878" y="6063690"/>
            <a:ext cx="2696901" cy="338554"/>
          </a:xfrm>
          <a:prstGeom prst="rect">
            <a:avLst/>
          </a:prstGeom>
          <a:noFill/>
        </p:spPr>
        <p:txBody>
          <a:bodyPr wrap="square" lIns="0" tIns="0" rIns="0" bIns="0" rtlCol="0">
            <a:spAutoFit/>
          </a:bodyPr>
          <a:lstStyle/>
          <a:p>
            <a:pPr algn="r" rtl="0"/>
            <a:r>
              <a:rPr lang="fr-FR" sz="2200">
                <a:solidFill>
                  <a:schemeClr val="bg1"/>
                </a:solidFill>
                <a:latin typeface="Century Gothic" panose="020B0502020202020204" pitchFamily="34" charset="0"/>
              </a:rPr>
              <a:t>TEXTE</a:t>
            </a:r>
          </a:p>
        </p:txBody>
      </p:sp>
      <p:cxnSp>
        <p:nvCxnSpPr>
          <p:cNvPr id="66" name="Straight Connector 65">
            <a:extLst>
              <a:ext uri="{FF2B5EF4-FFF2-40B4-BE49-F238E27FC236}">
                <a16:creationId xmlns:a16="http://schemas.microsoft.com/office/drawing/2014/main" id="{0FB1894B-0EA3-9B20-E08D-1E513206FC98}"/>
              </a:ext>
            </a:extLst>
          </p:cNvPr>
          <p:cNvCxnSpPr/>
          <p:nvPr/>
        </p:nvCxnSpPr>
        <p:spPr>
          <a:xfrm>
            <a:off x="5479644" y="881210"/>
            <a:ext cx="2314937" cy="2314937"/>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1348EF2-D36D-095A-0021-B5C91B2B4507}"/>
              </a:ext>
            </a:extLst>
          </p:cNvPr>
          <p:cNvCxnSpPr>
            <a:cxnSpLocks/>
          </p:cNvCxnSpPr>
          <p:nvPr/>
        </p:nvCxnSpPr>
        <p:spPr>
          <a:xfrm flipV="1">
            <a:off x="3448290" y="1483085"/>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900574F-90DF-6BAD-7D72-65C1910DEBB2}"/>
              </a:ext>
            </a:extLst>
          </p:cNvPr>
          <p:cNvCxnSpPr>
            <a:cxnSpLocks/>
          </p:cNvCxnSpPr>
          <p:nvPr/>
        </p:nvCxnSpPr>
        <p:spPr>
          <a:xfrm flipV="1">
            <a:off x="4158683" y="2199258"/>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6CD465D-CBDF-024F-C381-A720BE73F1BC}"/>
              </a:ext>
            </a:extLst>
          </p:cNvPr>
          <p:cNvCxnSpPr>
            <a:cxnSpLocks/>
          </p:cNvCxnSpPr>
          <p:nvPr/>
        </p:nvCxnSpPr>
        <p:spPr>
          <a:xfrm flipV="1">
            <a:off x="4866670" y="2915431"/>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A3A18558-2690-884A-3199-47858BFDDAFF}"/>
              </a:ext>
            </a:extLst>
          </p:cNvPr>
          <p:cNvSpPr txBox="1"/>
          <p:nvPr/>
        </p:nvSpPr>
        <p:spPr>
          <a:xfrm>
            <a:off x="3448290" y="117773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158683" y="186485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866670" y="2581026"/>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cxnSp>
        <p:nvCxnSpPr>
          <p:cNvPr id="73" name="Straight Connector 72">
            <a:extLst>
              <a:ext uri="{FF2B5EF4-FFF2-40B4-BE49-F238E27FC236}">
                <a16:creationId xmlns:a16="http://schemas.microsoft.com/office/drawing/2014/main" id="{67210A83-5CAB-F204-B685-59396D886903}"/>
              </a:ext>
            </a:extLst>
          </p:cNvPr>
          <p:cNvCxnSpPr/>
          <p:nvPr/>
        </p:nvCxnSpPr>
        <p:spPr>
          <a:xfrm>
            <a:off x="2194853" y="879676"/>
            <a:ext cx="2314937" cy="2314937"/>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DE50885-DD1B-5B5A-F5D4-9C98A1ADFA65}"/>
              </a:ext>
            </a:extLst>
          </p:cNvPr>
          <p:cNvCxnSpPr>
            <a:cxnSpLocks/>
          </p:cNvCxnSpPr>
          <p:nvPr/>
        </p:nvCxnSpPr>
        <p:spPr>
          <a:xfrm flipV="1">
            <a:off x="163499" y="1481551"/>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8CC3C1AB-16B8-86E1-6417-DEB2E6C0B0FC}"/>
              </a:ext>
            </a:extLst>
          </p:cNvPr>
          <p:cNvCxnSpPr>
            <a:cxnSpLocks/>
          </p:cNvCxnSpPr>
          <p:nvPr/>
        </p:nvCxnSpPr>
        <p:spPr>
          <a:xfrm flipV="1">
            <a:off x="873892" y="2197724"/>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BD8DDCA-BD51-7901-D771-619EEFB602D0}"/>
              </a:ext>
            </a:extLst>
          </p:cNvPr>
          <p:cNvCxnSpPr>
            <a:cxnSpLocks/>
          </p:cNvCxnSpPr>
          <p:nvPr/>
        </p:nvCxnSpPr>
        <p:spPr>
          <a:xfrm flipV="1">
            <a:off x="1581879" y="2913897"/>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728273" y="3662164"/>
            <a:ext cx="2314937" cy="2314937"/>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696919" y="5360651"/>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7407312" y="4644478"/>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8115299" y="3928305"/>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696919" y="543435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407312" y="474723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8115299" y="4031064"/>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73855" y="3660630"/>
            <a:ext cx="2314937" cy="2314937"/>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776640E-92B7-4131-92A7-ECF2EEBA2996}"/>
              </a:ext>
            </a:extLst>
          </p:cNvPr>
          <p:cNvCxnSpPr>
            <a:cxnSpLocks/>
          </p:cNvCxnSpPr>
          <p:nvPr/>
        </p:nvCxnSpPr>
        <p:spPr>
          <a:xfrm>
            <a:off x="3442501" y="5359117"/>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D77C040-F11C-EF79-8763-B6ED19807737}"/>
              </a:ext>
            </a:extLst>
          </p:cNvPr>
          <p:cNvCxnSpPr>
            <a:cxnSpLocks/>
          </p:cNvCxnSpPr>
          <p:nvPr/>
        </p:nvCxnSpPr>
        <p:spPr>
          <a:xfrm>
            <a:off x="4152894" y="4642944"/>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825F86F-B4DF-DCF9-629D-942941B27D40}"/>
              </a:ext>
            </a:extLst>
          </p:cNvPr>
          <p:cNvCxnSpPr>
            <a:cxnSpLocks/>
          </p:cNvCxnSpPr>
          <p:nvPr/>
        </p:nvCxnSpPr>
        <p:spPr>
          <a:xfrm>
            <a:off x="4860881" y="3926771"/>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442501" y="543282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152894" y="4745703"/>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860881" y="4029530"/>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788643CE-90A7-E556-B6FC-0FF5CCBE6246}"/>
              </a:ext>
            </a:extLst>
          </p:cNvPr>
          <p:cNvCxnSpPr>
            <a:cxnSpLocks/>
          </p:cNvCxnSpPr>
          <p:nvPr/>
        </p:nvCxnSpPr>
        <p:spPr>
          <a:xfrm>
            <a:off x="157710" y="5360651"/>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95DBBAB4-317C-0FAC-0A33-56F52F6CCC57}"/>
              </a:ext>
            </a:extLst>
          </p:cNvPr>
          <p:cNvCxnSpPr>
            <a:cxnSpLocks/>
          </p:cNvCxnSpPr>
          <p:nvPr/>
        </p:nvCxnSpPr>
        <p:spPr>
          <a:xfrm>
            <a:off x="868103" y="4644478"/>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8D65641-0E84-E5CC-E2A1-D86167176838}"/>
              </a:ext>
            </a:extLst>
          </p:cNvPr>
          <p:cNvCxnSpPr>
            <a:cxnSpLocks/>
          </p:cNvCxnSpPr>
          <p:nvPr/>
        </p:nvCxnSpPr>
        <p:spPr>
          <a:xfrm>
            <a:off x="1576090" y="3928305"/>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31064"/>
            <a:ext cx="2278026" cy="246221"/>
          </a:xfrm>
          <a:prstGeom prst="rect">
            <a:avLst/>
          </a:prstGeom>
          <a:noFill/>
        </p:spPr>
        <p:txBody>
          <a:bodyPr wrap="square" lIns="0" tIns="0" rIns="91440" bIns="0" rtlCol="0">
            <a:spAutoFit/>
          </a:bodyPr>
          <a:lstStyle/>
          <a:p>
            <a:pPr algn="r" rtl="0"/>
            <a:r>
              <a:rPr lang="fr-FR" sz="1600">
                <a:latin typeface="Century Gothic" panose="020B0502020202020204" pitchFamily="34" charset="0"/>
              </a:rPr>
              <a:t>Texte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12436</TotalTime>
  <Words>297</Words>
  <Application>Microsoft Office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174</cp:revision>
  <cp:lastPrinted>2024-02-20T23:48:17Z</cp:lastPrinted>
  <dcterms:created xsi:type="dcterms:W3CDTF">2021-07-07T23:54:57Z</dcterms:created>
  <dcterms:modified xsi:type="dcterms:W3CDTF">2024-10-30T08:06:39Z</dcterms:modified>
</cp:coreProperties>
</file>